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1"/>
  </p:notesMasterIdLst>
  <p:handoutMasterIdLst>
    <p:handoutMasterId r:id="rId22"/>
  </p:handoutMasterIdLst>
  <p:sldIdLst>
    <p:sldId id="265" r:id="rId2"/>
    <p:sldId id="270" r:id="rId3"/>
    <p:sldId id="271" r:id="rId4"/>
    <p:sldId id="269" r:id="rId5"/>
    <p:sldId id="267" r:id="rId6"/>
    <p:sldId id="268" r:id="rId7"/>
    <p:sldId id="272" r:id="rId8"/>
    <p:sldId id="280" r:id="rId9"/>
    <p:sldId id="279" r:id="rId10"/>
    <p:sldId id="281" r:id="rId11"/>
    <p:sldId id="273" r:id="rId12"/>
    <p:sldId id="282" r:id="rId13"/>
    <p:sldId id="276" r:id="rId14"/>
    <p:sldId id="275" r:id="rId15"/>
    <p:sldId id="277" r:id="rId16"/>
    <p:sldId id="283" r:id="rId17"/>
    <p:sldId id="284" r:id="rId18"/>
    <p:sldId id="285" r:id="rId19"/>
    <p:sldId id="266" r:id="rId2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1E2F"/>
    <a:srgbClr val="C426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2DA0E-79A1-4F48-BAAC-785C08642E40}" v="39" dt="2019-03-14T19:36:47.7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76" autoAdjust="0"/>
  </p:normalViewPr>
  <p:slideViewPr>
    <p:cSldViewPr snapToGrid="0" snapToObjects="1">
      <p:cViewPr varScale="1">
        <p:scale>
          <a:sx n="86" d="100"/>
          <a:sy n="86" d="100"/>
        </p:scale>
        <p:origin x="133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aco Marina" userId="1f0008a2-63b9-401a-970f-65ffe75207e8" providerId="ADAL" clId="{5B769B32-273B-4C2D-AB38-2C707678D413}"/>
    <pc:docChg chg="undo custSel addSld delSld modSld modNotesMaster modHandout">
      <pc:chgData name="Monaco Marina" userId="1f0008a2-63b9-401a-970f-65ffe75207e8" providerId="ADAL" clId="{5B769B32-273B-4C2D-AB38-2C707678D413}" dt="2019-03-04T09:50:20.617" v="632" actId="113"/>
      <pc:docMkLst>
        <pc:docMk/>
      </pc:docMkLst>
      <pc:sldChg chg="modSp">
        <pc:chgData name="Monaco Marina" userId="1f0008a2-63b9-401a-970f-65ffe75207e8" providerId="ADAL" clId="{5B769B32-273B-4C2D-AB38-2C707678D413}" dt="2019-02-27T15:42:17.987" v="282" actId="5793"/>
        <pc:sldMkLst>
          <pc:docMk/>
          <pc:sldMk cId="1869320385" sldId="272"/>
        </pc:sldMkLst>
        <pc:spChg chg="mod">
          <ac:chgData name="Monaco Marina" userId="1f0008a2-63b9-401a-970f-65ffe75207e8" providerId="ADAL" clId="{5B769B32-273B-4C2D-AB38-2C707678D413}" dt="2019-02-27T15:42:17.987" v="282" actId="5793"/>
          <ac:spMkLst>
            <pc:docMk/>
            <pc:sldMk cId="1869320385" sldId="272"/>
            <ac:spMk id="4" creationId="{5D73733D-5BF4-4256-87FF-346B3E7B7734}"/>
          </ac:spMkLst>
        </pc:spChg>
      </pc:sldChg>
      <pc:sldChg chg="modSp">
        <pc:chgData name="Monaco Marina" userId="1f0008a2-63b9-401a-970f-65ffe75207e8" providerId="ADAL" clId="{5B769B32-273B-4C2D-AB38-2C707678D413}" dt="2019-02-27T15:43:49.333" v="433" actId="20577"/>
        <pc:sldMkLst>
          <pc:docMk/>
          <pc:sldMk cId="449858450" sldId="273"/>
        </pc:sldMkLst>
        <pc:spChg chg="mod">
          <ac:chgData name="Monaco Marina" userId="1f0008a2-63b9-401a-970f-65ffe75207e8" providerId="ADAL" clId="{5B769B32-273B-4C2D-AB38-2C707678D413}" dt="2019-02-27T15:43:49.333" v="433" actId="20577"/>
          <ac:spMkLst>
            <pc:docMk/>
            <pc:sldMk cId="449858450" sldId="273"/>
            <ac:spMk id="4" creationId="{6762E114-6C7C-4677-82DD-C3AAEA94D539}"/>
          </ac:spMkLst>
        </pc:spChg>
      </pc:sldChg>
      <pc:sldChg chg="modSp">
        <pc:chgData name="Monaco Marina" userId="1f0008a2-63b9-401a-970f-65ffe75207e8" providerId="ADAL" clId="{5B769B32-273B-4C2D-AB38-2C707678D413}" dt="2019-02-27T15:46:54.110" v="620" actId="114"/>
        <pc:sldMkLst>
          <pc:docMk/>
          <pc:sldMk cId="3108859994" sldId="276"/>
        </pc:sldMkLst>
        <pc:spChg chg="mod">
          <ac:chgData name="Monaco Marina" userId="1f0008a2-63b9-401a-970f-65ffe75207e8" providerId="ADAL" clId="{5B769B32-273B-4C2D-AB38-2C707678D413}" dt="2019-02-27T15:44:54.188" v="471" actId="255"/>
          <ac:spMkLst>
            <pc:docMk/>
            <pc:sldMk cId="3108859994" sldId="276"/>
            <ac:spMk id="2" creationId="{49E33D5A-93E5-4E44-A5AA-2062C329FD5D}"/>
          </ac:spMkLst>
        </pc:spChg>
        <pc:spChg chg="mod">
          <ac:chgData name="Monaco Marina" userId="1f0008a2-63b9-401a-970f-65ffe75207e8" providerId="ADAL" clId="{5B769B32-273B-4C2D-AB38-2C707678D413}" dt="2019-02-27T15:46:54.110" v="620" actId="114"/>
          <ac:spMkLst>
            <pc:docMk/>
            <pc:sldMk cId="3108859994" sldId="276"/>
            <ac:spMk id="4" creationId="{6762E114-6C7C-4677-82DD-C3AAEA94D539}"/>
          </ac:spMkLst>
        </pc:spChg>
      </pc:sldChg>
      <pc:sldChg chg="modSp add del">
        <pc:chgData name="Monaco Marina" userId="1f0008a2-63b9-401a-970f-65ffe75207e8" providerId="ADAL" clId="{5B769B32-273B-4C2D-AB38-2C707678D413}" dt="2019-03-04T09:50:20.617" v="632" actId="113"/>
        <pc:sldMkLst>
          <pc:docMk/>
          <pc:sldMk cId="1424918890" sldId="277"/>
        </pc:sldMkLst>
        <pc:spChg chg="mod">
          <ac:chgData name="Monaco Marina" userId="1f0008a2-63b9-401a-970f-65ffe75207e8" providerId="ADAL" clId="{5B769B32-273B-4C2D-AB38-2C707678D413}" dt="2019-03-04T09:50:20.617" v="632" actId="113"/>
          <ac:spMkLst>
            <pc:docMk/>
            <pc:sldMk cId="1424918890" sldId="277"/>
            <ac:spMk id="4" creationId="{919F0840-3C38-428F-9522-6ECE65DE6B89}"/>
          </ac:spMkLst>
        </pc:spChg>
      </pc:sldChg>
    </pc:docChg>
  </pc:docChgLst>
  <pc:docChgLst>
    <pc:chgData name="Monaco Marina" userId="1f0008a2-63b9-401a-970f-65ffe75207e8" providerId="ADAL" clId="{B872DA0E-79A1-4F48-BAAC-785C08642E40}"/>
    <pc:docChg chg="undo custSel addSld delSld modSld sldOrd">
      <pc:chgData name="Monaco Marina" userId="1f0008a2-63b9-401a-970f-65ffe75207e8" providerId="ADAL" clId="{B872DA0E-79A1-4F48-BAAC-785C08642E40}" dt="2019-03-14T20:12:06.074" v="6612" actId="20577"/>
      <pc:docMkLst>
        <pc:docMk/>
      </pc:docMkLst>
      <pc:sldChg chg="modSp">
        <pc:chgData name="Monaco Marina" userId="1f0008a2-63b9-401a-970f-65ffe75207e8" providerId="ADAL" clId="{B872DA0E-79A1-4F48-BAAC-785C08642E40}" dt="2019-03-13T16:35:21.677" v="468" actId="20577"/>
        <pc:sldMkLst>
          <pc:docMk/>
          <pc:sldMk cId="1874624987" sldId="270"/>
        </pc:sldMkLst>
        <pc:spChg chg="mod">
          <ac:chgData name="Monaco Marina" userId="1f0008a2-63b9-401a-970f-65ffe75207e8" providerId="ADAL" clId="{B872DA0E-79A1-4F48-BAAC-785C08642E40}" dt="2019-03-13T16:34:50.471" v="453" actId="20577"/>
          <ac:spMkLst>
            <pc:docMk/>
            <pc:sldMk cId="1874624987" sldId="270"/>
            <ac:spMk id="3" creationId="{1C87224F-140D-4919-9DD9-82341D66BFE2}"/>
          </ac:spMkLst>
        </pc:spChg>
        <pc:spChg chg="mod">
          <ac:chgData name="Monaco Marina" userId="1f0008a2-63b9-401a-970f-65ffe75207e8" providerId="ADAL" clId="{B872DA0E-79A1-4F48-BAAC-785C08642E40}" dt="2019-03-13T16:35:21.677" v="468" actId="20577"/>
          <ac:spMkLst>
            <pc:docMk/>
            <pc:sldMk cId="1874624987" sldId="270"/>
            <ac:spMk id="4" creationId="{D6A0C8D8-1E3B-45E7-9715-ACDB234CF5C8}"/>
          </ac:spMkLst>
        </pc:spChg>
      </pc:sldChg>
      <pc:sldChg chg="addSp delSp modSp">
        <pc:chgData name="Monaco Marina" userId="1f0008a2-63b9-401a-970f-65ffe75207e8" providerId="ADAL" clId="{B872DA0E-79A1-4F48-BAAC-785C08642E40}" dt="2019-03-14T19:25:15.696" v="5003"/>
        <pc:sldMkLst>
          <pc:docMk/>
          <pc:sldMk cId="1869320385" sldId="272"/>
        </pc:sldMkLst>
        <pc:spChg chg="add del">
          <ac:chgData name="Monaco Marina" userId="1f0008a2-63b9-401a-970f-65ffe75207e8" providerId="ADAL" clId="{B872DA0E-79A1-4F48-BAAC-785C08642E40}" dt="2019-03-14T19:25:15.696" v="5003"/>
          <ac:spMkLst>
            <pc:docMk/>
            <pc:sldMk cId="1869320385" sldId="272"/>
            <ac:spMk id="3" creationId="{FA91223C-8A2C-4F3C-BF6F-D2FA3B101E4A}"/>
          </ac:spMkLst>
        </pc:spChg>
        <pc:spChg chg="mod">
          <ac:chgData name="Monaco Marina" userId="1f0008a2-63b9-401a-970f-65ffe75207e8" providerId="ADAL" clId="{B872DA0E-79A1-4F48-BAAC-785C08642E40}" dt="2019-03-13T16:54:10.438" v="2161" actId="20577"/>
          <ac:spMkLst>
            <pc:docMk/>
            <pc:sldMk cId="1869320385" sldId="272"/>
            <ac:spMk id="4" creationId="{5D73733D-5BF4-4256-87FF-346B3E7B7734}"/>
          </ac:spMkLst>
        </pc:spChg>
      </pc:sldChg>
      <pc:sldChg chg="modSp">
        <pc:chgData name="Monaco Marina" userId="1f0008a2-63b9-401a-970f-65ffe75207e8" providerId="ADAL" clId="{B872DA0E-79A1-4F48-BAAC-785C08642E40}" dt="2019-03-14T14:52:01.335" v="3000" actId="20577"/>
        <pc:sldMkLst>
          <pc:docMk/>
          <pc:sldMk cId="449858450" sldId="273"/>
        </pc:sldMkLst>
        <pc:spChg chg="mod">
          <ac:chgData name="Monaco Marina" userId="1f0008a2-63b9-401a-970f-65ffe75207e8" providerId="ADAL" clId="{B872DA0E-79A1-4F48-BAAC-785C08642E40}" dt="2019-03-14T14:52:01.335" v="3000" actId="20577"/>
          <ac:spMkLst>
            <pc:docMk/>
            <pc:sldMk cId="449858450" sldId="273"/>
            <ac:spMk id="2" creationId="{49E33D5A-93E5-4E44-A5AA-2062C329FD5D}"/>
          </ac:spMkLst>
        </pc:spChg>
      </pc:sldChg>
      <pc:sldChg chg="modSp">
        <pc:chgData name="Monaco Marina" userId="1f0008a2-63b9-401a-970f-65ffe75207e8" providerId="ADAL" clId="{B872DA0E-79A1-4F48-BAAC-785C08642E40}" dt="2019-03-14T19:27:58.364" v="5139" actId="20577"/>
        <pc:sldMkLst>
          <pc:docMk/>
          <pc:sldMk cId="1424918890" sldId="277"/>
        </pc:sldMkLst>
        <pc:spChg chg="mod">
          <ac:chgData name="Monaco Marina" userId="1f0008a2-63b9-401a-970f-65ffe75207e8" providerId="ADAL" clId="{B872DA0E-79A1-4F48-BAAC-785C08642E40}" dt="2019-03-13T16:44:51.154" v="1136" actId="20577"/>
          <ac:spMkLst>
            <pc:docMk/>
            <pc:sldMk cId="1424918890" sldId="277"/>
            <ac:spMk id="2" creationId="{4559EC12-3AAB-4E85-907D-E7C88252E56F}"/>
          </ac:spMkLst>
        </pc:spChg>
        <pc:spChg chg="mod">
          <ac:chgData name="Monaco Marina" userId="1f0008a2-63b9-401a-970f-65ffe75207e8" providerId="ADAL" clId="{B872DA0E-79A1-4F48-BAAC-785C08642E40}" dt="2019-03-14T19:27:58.364" v="5139" actId="20577"/>
          <ac:spMkLst>
            <pc:docMk/>
            <pc:sldMk cId="1424918890" sldId="277"/>
            <ac:spMk id="4" creationId="{919F0840-3C38-428F-9522-6ECE65DE6B89}"/>
          </ac:spMkLst>
        </pc:spChg>
      </pc:sldChg>
      <pc:sldChg chg="modSp ord">
        <pc:chgData name="Monaco Marina" userId="1f0008a2-63b9-401a-970f-65ffe75207e8" providerId="ADAL" clId="{B872DA0E-79A1-4F48-BAAC-785C08642E40}" dt="2019-03-14T15:06:56.112" v="3187" actId="5793"/>
        <pc:sldMkLst>
          <pc:docMk/>
          <pc:sldMk cId="2079768088" sldId="279"/>
        </pc:sldMkLst>
        <pc:spChg chg="mod">
          <ac:chgData name="Monaco Marina" userId="1f0008a2-63b9-401a-970f-65ffe75207e8" providerId="ADAL" clId="{B872DA0E-79A1-4F48-BAAC-785C08642E40}" dt="2019-03-13T16:36:32.178" v="470" actId="20577"/>
          <ac:spMkLst>
            <pc:docMk/>
            <pc:sldMk cId="2079768088" sldId="279"/>
            <ac:spMk id="2" creationId="{4559EC12-3AAB-4E85-907D-E7C88252E56F}"/>
          </ac:spMkLst>
        </pc:spChg>
        <pc:spChg chg="mod">
          <ac:chgData name="Monaco Marina" userId="1f0008a2-63b9-401a-970f-65ffe75207e8" providerId="ADAL" clId="{B872DA0E-79A1-4F48-BAAC-785C08642E40}" dt="2019-03-14T15:06:56.112" v="3187" actId="5793"/>
          <ac:spMkLst>
            <pc:docMk/>
            <pc:sldMk cId="2079768088" sldId="279"/>
            <ac:spMk id="4" creationId="{919F0840-3C38-428F-9522-6ECE65DE6B89}"/>
          </ac:spMkLst>
        </pc:spChg>
      </pc:sldChg>
      <pc:sldChg chg="modSp">
        <pc:chgData name="Monaco Marina" userId="1f0008a2-63b9-401a-970f-65ffe75207e8" providerId="ADAL" clId="{B872DA0E-79A1-4F48-BAAC-785C08642E40}" dt="2019-03-14T14:43:04.579" v="2883" actId="20577"/>
        <pc:sldMkLst>
          <pc:docMk/>
          <pc:sldMk cId="2435164893" sldId="280"/>
        </pc:sldMkLst>
        <pc:spChg chg="mod">
          <ac:chgData name="Monaco Marina" userId="1f0008a2-63b9-401a-970f-65ffe75207e8" providerId="ADAL" clId="{B872DA0E-79A1-4F48-BAAC-785C08642E40}" dt="2019-03-13T16:37:03.864" v="473" actId="20577"/>
          <ac:spMkLst>
            <pc:docMk/>
            <pc:sldMk cId="2435164893" sldId="280"/>
            <ac:spMk id="2" creationId="{4559EC12-3AAB-4E85-907D-E7C88252E56F}"/>
          </ac:spMkLst>
        </pc:spChg>
        <pc:spChg chg="mod">
          <ac:chgData name="Monaco Marina" userId="1f0008a2-63b9-401a-970f-65ffe75207e8" providerId="ADAL" clId="{B872DA0E-79A1-4F48-BAAC-785C08642E40}" dt="2019-03-14T14:43:04.579" v="2883" actId="20577"/>
          <ac:spMkLst>
            <pc:docMk/>
            <pc:sldMk cId="2435164893" sldId="280"/>
            <ac:spMk id="4" creationId="{919F0840-3C38-428F-9522-6ECE65DE6B89}"/>
          </ac:spMkLst>
        </pc:spChg>
      </pc:sldChg>
      <pc:sldChg chg="modSp">
        <pc:chgData name="Monaco Marina" userId="1f0008a2-63b9-401a-970f-65ffe75207e8" providerId="ADAL" clId="{B872DA0E-79A1-4F48-BAAC-785C08642E40}" dt="2019-03-13T16:50:25.607" v="1824" actId="20577"/>
        <pc:sldMkLst>
          <pc:docMk/>
          <pc:sldMk cId="2873272680" sldId="281"/>
        </pc:sldMkLst>
        <pc:spChg chg="mod">
          <ac:chgData name="Monaco Marina" userId="1f0008a2-63b9-401a-970f-65ffe75207e8" providerId="ADAL" clId="{B872DA0E-79A1-4F48-BAAC-785C08642E40}" dt="2019-03-13T16:47:41.205" v="1329" actId="20577"/>
          <ac:spMkLst>
            <pc:docMk/>
            <pc:sldMk cId="2873272680" sldId="281"/>
            <ac:spMk id="2" creationId="{4559EC12-3AAB-4E85-907D-E7C88252E56F}"/>
          </ac:spMkLst>
        </pc:spChg>
        <pc:spChg chg="mod">
          <ac:chgData name="Monaco Marina" userId="1f0008a2-63b9-401a-970f-65ffe75207e8" providerId="ADAL" clId="{B872DA0E-79A1-4F48-BAAC-785C08642E40}" dt="2019-03-13T16:50:25.607" v="1824" actId="20577"/>
          <ac:spMkLst>
            <pc:docMk/>
            <pc:sldMk cId="2873272680" sldId="281"/>
            <ac:spMk id="4" creationId="{919F0840-3C38-428F-9522-6ECE65DE6B89}"/>
          </ac:spMkLst>
        </pc:spChg>
      </pc:sldChg>
      <pc:sldChg chg="modSp">
        <pc:chgData name="Monaco Marina" userId="1f0008a2-63b9-401a-970f-65ffe75207e8" providerId="ADAL" clId="{B872DA0E-79A1-4F48-BAAC-785C08642E40}" dt="2019-03-13T17:04:19.385" v="2672" actId="20577"/>
        <pc:sldMkLst>
          <pc:docMk/>
          <pc:sldMk cId="2975479262" sldId="282"/>
        </pc:sldMkLst>
        <pc:spChg chg="mod">
          <ac:chgData name="Monaco Marina" userId="1f0008a2-63b9-401a-970f-65ffe75207e8" providerId="ADAL" clId="{B872DA0E-79A1-4F48-BAAC-785C08642E40}" dt="2019-03-13T16:51:02.531" v="1877" actId="20577"/>
          <ac:spMkLst>
            <pc:docMk/>
            <pc:sldMk cId="2975479262" sldId="282"/>
            <ac:spMk id="2" creationId="{49E33D5A-93E5-4E44-A5AA-2062C329FD5D}"/>
          </ac:spMkLst>
        </pc:spChg>
        <pc:spChg chg="mod">
          <ac:chgData name="Monaco Marina" userId="1f0008a2-63b9-401a-970f-65ffe75207e8" providerId="ADAL" clId="{B872DA0E-79A1-4F48-BAAC-785C08642E40}" dt="2019-03-13T17:04:19.385" v="2672" actId="20577"/>
          <ac:spMkLst>
            <pc:docMk/>
            <pc:sldMk cId="2975479262" sldId="282"/>
            <ac:spMk id="4" creationId="{6762E114-6C7C-4677-82DD-C3AAEA94D539}"/>
          </ac:spMkLst>
        </pc:spChg>
      </pc:sldChg>
      <pc:sldChg chg="modSp">
        <pc:chgData name="Monaco Marina" userId="1f0008a2-63b9-401a-970f-65ffe75207e8" providerId="ADAL" clId="{B872DA0E-79A1-4F48-BAAC-785C08642E40}" dt="2019-03-14T20:12:06.074" v="6612" actId="20577"/>
        <pc:sldMkLst>
          <pc:docMk/>
          <pc:sldMk cId="1635086250" sldId="283"/>
        </pc:sldMkLst>
        <pc:spChg chg="mod">
          <ac:chgData name="Monaco Marina" userId="1f0008a2-63b9-401a-970f-65ffe75207e8" providerId="ADAL" clId="{B872DA0E-79A1-4F48-BAAC-785C08642E40}" dt="2019-03-13T17:05:09.632" v="2709" actId="20577"/>
          <ac:spMkLst>
            <pc:docMk/>
            <pc:sldMk cId="1635086250" sldId="283"/>
            <ac:spMk id="2" creationId="{4559EC12-3AAB-4E85-907D-E7C88252E56F}"/>
          </ac:spMkLst>
        </pc:spChg>
        <pc:spChg chg="mod">
          <ac:chgData name="Monaco Marina" userId="1f0008a2-63b9-401a-970f-65ffe75207e8" providerId="ADAL" clId="{B872DA0E-79A1-4F48-BAAC-785C08642E40}" dt="2019-03-14T20:12:06.074" v="6612" actId="20577"/>
          <ac:spMkLst>
            <pc:docMk/>
            <pc:sldMk cId="1635086250" sldId="283"/>
            <ac:spMk id="4" creationId="{919F0840-3C38-428F-9522-6ECE65DE6B89}"/>
          </ac:spMkLst>
        </pc:spChg>
      </pc:sldChg>
      <pc:sldChg chg="delSp modSp add">
        <pc:chgData name="Monaco Marina" userId="1f0008a2-63b9-401a-970f-65ffe75207e8" providerId="ADAL" clId="{B872DA0E-79A1-4F48-BAAC-785C08642E40}" dt="2019-03-14T19:28:55.349" v="5288" actId="20577"/>
        <pc:sldMkLst>
          <pc:docMk/>
          <pc:sldMk cId="1683906331" sldId="284"/>
        </pc:sldMkLst>
        <pc:spChg chg="mod">
          <ac:chgData name="Monaco Marina" userId="1f0008a2-63b9-401a-970f-65ffe75207e8" providerId="ADAL" clId="{B872DA0E-79A1-4F48-BAAC-785C08642E40}" dt="2019-03-14T19:22:26.750" v="4695" actId="14100"/>
          <ac:spMkLst>
            <pc:docMk/>
            <pc:sldMk cId="1683906331" sldId="284"/>
            <ac:spMk id="2" creationId="{DC7C3904-5E6F-4328-B240-8CDB50B08596}"/>
          </ac:spMkLst>
        </pc:spChg>
        <pc:spChg chg="del">
          <ac:chgData name="Monaco Marina" userId="1f0008a2-63b9-401a-970f-65ffe75207e8" providerId="ADAL" clId="{B872DA0E-79A1-4F48-BAAC-785C08642E40}" dt="2019-03-14T19:21:49.436" v="4683" actId="478"/>
          <ac:spMkLst>
            <pc:docMk/>
            <pc:sldMk cId="1683906331" sldId="284"/>
            <ac:spMk id="3" creationId="{F436F816-7380-4561-92BC-478485F6A947}"/>
          </ac:spMkLst>
        </pc:spChg>
        <pc:spChg chg="mod">
          <ac:chgData name="Monaco Marina" userId="1f0008a2-63b9-401a-970f-65ffe75207e8" providerId="ADAL" clId="{B872DA0E-79A1-4F48-BAAC-785C08642E40}" dt="2019-03-14T19:28:55.349" v="5288" actId="20577"/>
          <ac:spMkLst>
            <pc:docMk/>
            <pc:sldMk cId="1683906331" sldId="284"/>
            <ac:spMk id="4" creationId="{9B6B2D3D-E994-47DD-98C0-B0085BB11BB7}"/>
          </ac:spMkLst>
        </pc:spChg>
      </pc:sldChg>
      <pc:sldChg chg="modSp del">
        <pc:chgData name="Monaco Marina" userId="1f0008a2-63b9-401a-970f-65ffe75207e8" providerId="ADAL" clId="{B872DA0E-79A1-4F48-BAAC-785C08642E40}" dt="2019-03-14T14:53:24.926" v="3058" actId="2696"/>
        <pc:sldMkLst>
          <pc:docMk/>
          <pc:sldMk cId="2624873721" sldId="284"/>
        </pc:sldMkLst>
        <pc:spChg chg="mod">
          <ac:chgData name="Monaco Marina" userId="1f0008a2-63b9-401a-970f-65ffe75207e8" providerId="ADAL" clId="{B872DA0E-79A1-4F48-BAAC-785C08642E40}" dt="2019-03-14T14:52:54.660" v="3018" actId="27636"/>
          <ac:spMkLst>
            <pc:docMk/>
            <pc:sldMk cId="2624873721" sldId="284"/>
            <ac:spMk id="2" creationId="{4559EC12-3AAB-4E85-907D-E7C88252E56F}"/>
          </ac:spMkLst>
        </pc:spChg>
        <pc:spChg chg="mod">
          <ac:chgData name="Monaco Marina" userId="1f0008a2-63b9-401a-970f-65ffe75207e8" providerId="ADAL" clId="{B872DA0E-79A1-4F48-BAAC-785C08642E40}" dt="2019-03-14T14:53:15.560" v="3057" actId="5793"/>
          <ac:spMkLst>
            <pc:docMk/>
            <pc:sldMk cId="2624873721" sldId="284"/>
            <ac:spMk id="4" creationId="{919F0840-3C38-428F-9522-6ECE65DE6B89}"/>
          </ac:spMkLst>
        </pc:spChg>
      </pc:sldChg>
      <pc:sldChg chg="delSp modSp add del ord">
        <pc:chgData name="Monaco Marina" userId="1f0008a2-63b9-401a-970f-65ffe75207e8" providerId="ADAL" clId="{B872DA0E-79A1-4F48-BAAC-785C08642E40}" dt="2019-03-14T19:27:20.952" v="5098" actId="2696"/>
        <pc:sldMkLst>
          <pc:docMk/>
          <pc:sldMk cId="113368215" sldId="285"/>
        </pc:sldMkLst>
        <pc:spChg chg="mod">
          <ac:chgData name="Monaco Marina" userId="1f0008a2-63b9-401a-970f-65ffe75207e8" providerId="ADAL" clId="{B872DA0E-79A1-4F48-BAAC-785C08642E40}" dt="2019-03-14T19:25:40.471" v="5024" actId="122"/>
          <ac:spMkLst>
            <pc:docMk/>
            <pc:sldMk cId="113368215" sldId="285"/>
            <ac:spMk id="2" creationId="{1D5603B4-E780-409E-ACF1-270504BB9FC1}"/>
          </ac:spMkLst>
        </pc:spChg>
        <pc:spChg chg="del">
          <ac:chgData name="Monaco Marina" userId="1f0008a2-63b9-401a-970f-65ffe75207e8" providerId="ADAL" clId="{B872DA0E-79A1-4F48-BAAC-785C08642E40}" dt="2019-03-14T19:25:32.466" v="5006" actId="478"/>
          <ac:spMkLst>
            <pc:docMk/>
            <pc:sldMk cId="113368215" sldId="285"/>
            <ac:spMk id="3" creationId="{DF151877-C742-4135-BCE0-22059991B35B}"/>
          </ac:spMkLst>
        </pc:spChg>
        <pc:spChg chg="mod">
          <ac:chgData name="Monaco Marina" userId="1f0008a2-63b9-401a-970f-65ffe75207e8" providerId="ADAL" clId="{B872DA0E-79A1-4F48-BAAC-785C08642E40}" dt="2019-03-14T19:26:06.351" v="5081" actId="5793"/>
          <ac:spMkLst>
            <pc:docMk/>
            <pc:sldMk cId="113368215" sldId="285"/>
            <ac:spMk id="4" creationId="{06B7FDAB-2AEE-42D5-9ACA-3754E97B37DE}"/>
          </ac:spMkLst>
        </pc:spChg>
      </pc:sldChg>
      <pc:sldChg chg="delSp modSp add">
        <pc:chgData name="Monaco Marina" userId="1f0008a2-63b9-401a-970f-65ffe75207e8" providerId="ADAL" clId="{B872DA0E-79A1-4F48-BAAC-785C08642E40}" dt="2019-03-14T19:39:21.846" v="6307" actId="20577"/>
        <pc:sldMkLst>
          <pc:docMk/>
          <pc:sldMk cId="3644646681" sldId="285"/>
        </pc:sldMkLst>
        <pc:spChg chg="mod">
          <ac:chgData name="Monaco Marina" userId="1f0008a2-63b9-401a-970f-65ffe75207e8" providerId="ADAL" clId="{B872DA0E-79A1-4F48-BAAC-785C08642E40}" dt="2019-03-14T19:29:21.326" v="5330" actId="20577"/>
          <ac:spMkLst>
            <pc:docMk/>
            <pc:sldMk cId="3644646681" sldId="285"/>
            <ac:spMk id="2" creationId="{6D677246-0581-4230-A43E-A932511D35EF}"/>
          </ac:spMkLst>
        </pc:spChg>
        <pc:spChg chg="del">
          <ac:chgData name="Monaco Marina" userId="1f0008a2-63b9-401a-970f-65ffe75207e8" providerId="ADAL" clId="{B872DA0E-79A1-4F48-BAAC-785C08642E40}" dt="2019-03-14T19:29:10.554" v="5290" actId="478"/>
          <ac:spMkLst>
            <pc:docMk/>
            <pc:sldMk cId="3644646681" sldId="285"/>
            <ac:spMk id="3" creationId="{BD3084CA-5EBE-4DD4-8D6B-48E1CBFF0114}"/>
          </ac:spMkLst>
        </pc:spChg>
        <pc:spChg chg="mod">
          <ac:chgData name="Monaco Marina" userId="1f0008a2-63b9-401a-970f-65ffe75207e8" providerId="ADAL" clId="{B872DA0E-79A1-4F48-BAAC-785C08642E40}" dt="2019-03-14T19:39:21.846" v="6307" actId="20577"/>
          <ac:spMkLst>
            <pc:docMk/>
            <pc:sldMk cId="3644646681" sldId="285"/>
            <ac:spMk id="4" creationId="{8F1F2BA9-2B45-47EC-97BD-BCC7F6F9B859}"/>
          </ac:spMkLst>
        </pc:spChg>
      </pc:sldChg>
    </pc:docChg>
  </pc:docChgLst>
  <pc:docChgLst>
    <pc:chgData name="Marina Monaco" userId="1f0008a2-63b9-401a-970f-65ffe75207e8" providerId="ADAL" clId="{5B769B32-273B-4C2D-AB38-2C707678D413}"/>
    <pc:docChg chg="custSel addSld modSld">
      <pc:chgData name="Marina Monaco" userId="1f0008a2-63b9-401a-970f-65ffe75207e8" providerId="ADAL" clId="{5B769B32-273B-4C2D-AB38-2C707678D413}" dt="2019-02-21T22:21:30.225" v="586" actId="5793"/>
      <pc:docMkLst>
        <pc:docMk/>
      </pc:docMkLst>
      <pc:sldChg chg="modSp">
        <pc:chgData name="Marina Monaco" userId="1f0008a2-63b9-401a-970f-65ffe75207e8" providerId="ADAL" clId="{5B769B32-273B-4C2D-AB38-2C707678D413}" dt="2019-02-21T22:12:14.182" v="121" actId="113"/>
        <pc:sldMkLst>
          <pc:docMk/>
          <pc:sldMk cId="1081247285" sldId="275"/>
        </pc:sldMkLst>
        <pc:spChg chg="mod">
          <ac:chgData name="Marina Monaco" userId="1f0008a2-63b9-401a-970f-65ffe75207e8" providerId="ADAL" clId="{5B769B32-273B-4C2D-AB38-2C707678D413}" dt="2019-02-21T22:09:03.518" v="64" actId="1076"/>
          <ac:spMkLst>
            <pc:docMk/>
            <pc:sldMk cId="1081247285" sldId="275"/>
            <ac:spMk id="2" creationId="{49E33D5A-93E5-4E44-A5AA-2062C329FD5D}"/>
          </ac:spMkLst>
        </pc:spChg>
        <pc:spChg chg="mod">
          <ac:chgData name="Marina Monaco" userId="1f0008a2-63b9-401a-970f-65ffe75207e8" providerId="ADAL" clId="{5B769B32-273B-4C2D-AB38-2C707678D413}" dt="2019-02-21T22:12:14.182" v="121" actId="113"/>
          <ac:spMkLst>
            <pc:docMk/>
            <pc:sldMk cId="1081247285" sldId="275"/>
            <ac:spMk id="4" creationId="{6762E114-6C7C-4677-82DD-C3AAEA94D539}"/>
          </ac:spMkLst>
        </pc:spChg>
      </pc:sldChg>
      <pc:sldChg chg="delSp modSp add">
        <pc:chgData name="Marina Monaco" userId="1f0008a2-63b9-401a-970f-65ffe75207e8" providerId="ADAL" clId="{5B769B32-273B-4C2D-AB38-2C707678D413}" dt="2019-02-21T22:21:30.225" v="586" actId="5793"/>
        <pc:sldMkLst>
          <pc:docMk/>
          <pc:sldMk cId="1424918890" sldId="277"/>
        </pc:sldMkLst>
        <pc:spChg chg="mod">
          <ac:chgData name="Marina Monaco" userId="1f0008a2-63b9-401a-970f-65ffe75207e8" providerId="ADAL" clId="{5B769B32-273B-4C2D-AB38-2C707678D413}" dt="2019-02-21T22:15:55.403" v="243" actId="14100"/>
          <ac:spMkLst>
            <pc:docMk/>
            <pc:sldMk cId="1424918890" sldId="277"/>
            <ac:spMk id="2" creationId="{4559EC12-3AAB-4E85-907D-E7C88252E56F}"/>
          </ac:spMkLst>
        </pc:spChg>
        <pc:spChg chg="del">
          <ac:chgData name="Marina Monaco" userId="1f0008a2-63b9-401a-970f-65ffe75207e8" providerId="ADAL" clId="{5B769B32-273B-4C2D-AB38-2C707678D413}" dt="2019-02-21T22:13:17.271" v="123" actId="478"/>
          <ac:spMkLst>
            <pc:docMk/>
            <pc:sldMk cId="1424918890" sldId="277"/>
            <ac:spMk id="3" creationId="{7790A9EF-B9FE-4198-8C52-5ED6D5FB743B}"/>
          </ac:spMkLst>
        </pc:spChg>
        <pc:spChg chg="mod">
          <ac:chgData name="Marina Monaco" userId="1f0008a2-63b9-401a-970f-65ffe75207e8" providerId="ADAL" clId="{5B769B32-273B-4C2D-AB38-2C707678D413}" dt="2019-02-21T22:21:30.225" v="586" actId="5793"/>
          <ac:spMkLst>
            <pc:docMk/>
            <pc:sldMk cId="1424918890" sldId="277"/>
            <ac:spMk id="4" creationId="{919F0840-3C38-428F-9522-6ECE65DE6B8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4" y="0"/>
            <a:ext cx="2971800" cy="457200"/>
          </a:xfrm>
          <a:prstGeom prst="rect">
            <a:avLst/>
          </a:prstGeom>
        </p:spPr>
        <p:txBody>
          <a:bodyPr vert="horz" lIns="91440" tIns="45720" rIns="91440" bIns="45720" rtlCol="0"/>
          <a:lstStyle>
            <a:lvl1pPr algn="r">
              <a:defRPr sz="1200"/>
            </a:lvl1pPr>
          </a:lstStyle>
          <a:p>
            <a:fld id="{A29FC24D-DE81-314D-99DA-4BB44D70B37C}" type="datetimeFigureOut">
              <a:rPr lang="fr-FR" smtClean="0"/>
              <a:t>14/03/2019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4" y="8685213"/>
            <a:ext cx="2971800" cy="457200"/>
          </a:xfrm>
          <a:prstGeom prst="rect">
            <a:avLst/>
          </a:prstGeom>
        </p:spPr>
        <p:txBody>
          <a:bodyPr vert="horz" lIns="91440" tIns="45720" rIns="91440" bIns="45720" rtlCol="0" anchor="b"/>
          <a:lstStyle>
            <a:lvl1pPr algn="r">
              <a:defRPr sz="1200"/>
            </a:lvl1pPr>
          </a:lstStyle>
          <a:p>
            <a:fld id="{5B4567FD-5FA1-F14D-ADC7-01361117D169}" type="slidenum">
              <a:rPr lang="fr-FR" smtClean="0"/>
              <a:t>‹#›</a:t>
            </a:fld>
            <a:endParaRPr lang="fr-FR"/>
          </a:p>
        </p:txBody>
      </p:sp>
    </p:spTree>
    <p:extLst>
      <p:ext uri="{BB962C8B-B14F-4D97-AF65-F5344CB8AC3E}">
        <p14:creationId xmlns:p14="http://schemas.microsoft.com/office/powerpoint/2010/main" val="2462785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3884614" y="0"/>
            <a:ext cx="2971800" cy="457200"/>
          </a:xfrm>
          <a:prstGeom prst="rect">
            <a:avLst/>
          </a:prstGeom>
        </p:spPr>
        <p:txBody>
          <a:bodyPr vert="horz" lIns="91440" tIns="45720" rIns="91440" bIns="45720" rtlCol="0"/>
          <a:lstStyle>
            <a:lvl1pPr algn="r">
              <a:defRPr sz="1200"/>
            </a:lvl1pPr>
          </a:lstStyle>
          <a:p>
            <a:fld id="{ECB342F6-3A9D-4BDD-9782-06C42A9AC8AE}" type="datetimeFigureOut">
              <a:rPr lang="fr-BE" smtClean="0"/>
              <a:t>14-03-19</a:t>
            </a:fld>
            <a:endParaRPr lang="fr-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40" tIns="45720" rIns="91440" bIns="45720" rtlCol="0" anchor="b"/>
          <a:lstStyle>
            <a:lvl1pPr algn="r">
              <a:defRPr sz="1200"/>
            </a:lvl1pPr>
          </a:lstStyle>
          <a:p>
            <a:fld id="{021C0542-B354-4C16-915F-FF41AC0BDF74}" type="slidenum">
              <a:rPr lang="fr-BE" smtClean="0"/>
              <a:t>‹#›</a:t>
            </a:fld>
            <a:endParaRPr lang="fr-BE"/>
          </a:p>
        </p:txBody>
      </p:sp>
    </p:spTree>
    <p:extLst>
      <p:ext uri="{BB962C8B-B14F-4D97-AF65-F5344CB8AC3E}">
        <p14:creationId xmlns:p14="http://schemas.microsoft.com/office/powerpoint/2010/main" val="2961248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En-têt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2" y="893242"/>
            <a:ext cx="7772400" cy="1022350"/>
          </a:xfrm>
          <a:prstGeom prst="rect">
            <a:avLst/>
          </a:prstGeom>
        </p:spPr>
        <p:txBody>
          <a:bodyPr anchor="t">
            <a:normAutofit/>
          </a:bodyPr>
          <a:lstStyle>
            <a:lvl1pPr algn="l">
              <a:defRPr sz="3200" b="1" cap="all" baseline="0">
                <a:solidFill>
                  <a:srgbClr val="C4262E"/>
                </a:solidFill>
              </a:defRPr>
            </a:lvl1pPr>
          </a:lstStyle>
          <a:p>
            <a:r>
              <a:rPr lang="fr-FR" dirty="0"/>
              <a:t>Titre</a:t>
            </a:r>
          </a:p>
        </p:txBody>
      </p:sp>
      <p:sp>
        <p:nvSpPr>
          <p:cNvPr id="3" name="Espace réservé du texte 2"/>
          <p:cNvSpPr>
            <a:spLocks noGrp="1"/>
          </p:cNvSpPr>
          <p:nvPr>
            <p:ph type="body" idx="1" hasCustomPrompt="1"/>
          </p:nvPr>
        </p:nvSpPr>
        <p:spPr>
          <a:xfrm>
            <a:off x="722312" y="190508"/>
            <a:ext cx="7772400" cy="702733"/>
          </a:xfrm>
        </p:spPr>
        <p:txBody>
          <a:bodyPr anchor="b">
            <a:normAutofit/>
          </a:bodyPr>
          <a:lstStyle>
            <a:lvl1pPr marL="0" indent="0">
              <a:buNone/>
              <a:defRPr sz="2400">
                <a:solidFill>
                  <a:srgbClr val="031E2F">
                    <a:alpha val="50000"/>
                  </a:srgb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Le Syndicat européen</a:t>
            </a:r>
          </a:p>
        </p:txBody>
      </p:sp>
      <p:sp>
        <p:nvSpPr>
          <p:cNvPr id="4" name="Espace réservé de la date 3"/>
          <p:cNvSpPr>
            <a:spLocks noGrp="1"/>
          </p:cNvSpPr>
          <p:nvPr>
            <p:ph type="dt" sz="half" idx="10"/>
          </p:nvPr>
        </p:nvSpPr>
        <p:spPr/>
        <p:txBody>
          <a:bodyPr/>
          <a:lstStyle/>
          <a:p>
            <a:fld id="{E3E852CB-952B-F94D-9673-62485199542C}" type="datetimeFigureOut">
              <a:rPr lang="fr-FR" smtClean="0"/>
              <a:t>14/03/2019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7FCD986-7F52-9F46-BE8E-8B27D1C70EE9}" type="slidenum">
              <a:rPr lang="fr-FR" smtClean="0"/>
              <a:t>‹#›</a:t>
            </a:fld>
            <a:endParaRPr lang="fr-FR"/>
          </a:p>
        </p:txBody>
      </p:sp>
      <p:sp>
        <p:nvSpPr>
          <p:cNvPr id="8" name="Espace réservé du texte 2"/>
          <p:cNvSpPr>
            <a:spLocks noGrp="1"/>
          </p:cNvSpPr>
          <p:nvPr>
            <p:ph type="body" idx="13" hasCustomPrompt="1"/>
          </p:nvPr>
        </p:nvSpPr>
        <p:spPr>
          <a:xfrm>
            <a:off x="1460499" y="2360083"/>
            <a:ext cx="7034213" cy="2603499"/>
          </a:xfrm>
        </p:spPr>
        <p:txBody>
          <a:bodyPr anchor="t" anchorCtr="0"/>
          <a:lstStyle>
            <a:lvl1pPr marL="0" indent="0">
              <a:buNone/>
              <a:defRPr sz="2000">
                <a:solidFill>
                  <a:srgbClr val="031E2F">
                    <a:alpha val="70000"/>
                  </a:srgb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Texte</a:t>
            </a:r>
          </a:p>
        </p:txBody>
      </p:sp>
      <p:pic>
        <p:nvPicPr>
          <p:cNvPr id="9" name="Espace réservé du contenu 3" descr="LOGO ETUC_CES.pdf"/>
          <p:cNvPicPr>
            <a:picLocks noChangeAspect="1"/>
          </p:cNvPicPr>
          <p:nvPr/>
        </p:nvPicPr>
        <p:blipFill>
          <a:blip r:embed="rId2">
            <a:extLst>
              <a:ext uri="{28A0092B-C50C-407E-A947-70E740481C1C}">
                <a14:useLocalDpi xmlns:a14="http://schemas.microsoft.com/office/drawing/2010/main" val="0"/>
              </a:ext>
            </a:extLst>
          </a:blip>
          <a:srcRect t="3358" b="3358"/>
          <a:stretch>
            <a:fillRect/>
          </a:stretch>
        </p:blipFill>
        <p:spPr>
          <a:xfrm>
            <a:off x="261641" y="5458088"/>
            <a:ext cx="1551054" cy="853020"/>
          </a:xfrm>
          <a:prstGeom prst="rect">
            <a:avLst/>
          </a:prstGeom>
        </p:spPr>
      </p:pic>
      <p:pic>
        <p:nvPicPr>
          <p:cNvPr id="10" name="Espace réservé du contenu 3" descr="LOGO ETUC_CES.pdf"/>
          <p:cNvPicPr>
            <a:picLocks noChangeAspect="1"/>
          </p:cNvPicPr>
          <p:nvPr userDrawn="1"/>
        </p:nvPicPr>
        <p:blipFill>
          <a:blip r:embed="rId2">
            <a:extLst>
              <a:ext uri="{28A0092B-C50C-407E-A947-70E740481C1C}">
                <a14:useLocalDpi xmlns:a14="http://schemas.microsoft.com/office/drawing/2010/main" val="0"/>
              </a:ext>
            </a:extLst>
          </a:blip>
          <a:srcRect t="3358" b="3358"/>
          <a:stretch>
            <a:fillRect/>
          </a:stretch>
        </p:blipFill>
        <p:spPr>
          <a:xfrm>
            <a:off x="261641" y="5458088"/>
            <a:ext cx="1551054" cy="853020"/>
          </a:xfrm>
          <a:prstGeom prst="rect">
            <a:avLst/>
          </a:prstGeom>
        </p:spPr>
      </p:pic>
    </p:spTree>
    <p:extLst>
      <p:ext uri="{BB962C8B-B14F-4D97-AF65-F5344CB8AC3E}">
        <p14:creationId xmlns:p14="http://schemas.microsoft.com/office/powerpoint/2010/main" val="7514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12" name="Titre 1"/>
          <p:cNvSpPr>
            <a:spLocks noGrp="1"/>
          </p:cNvSpPr>
          <p:nvPr>
            <p:ph type="title" hasCustomPrompt="1"/>
          </p:nvPr>
        </p:nvSpPr>
        <p:spPr>
          <a:xfrm>
            <a:off x="722312" y="893243"/>
            <a:ext cx="7772400" cy="1022350"/>
          </a:xfrm>
          <a:prstGeom prst="rect">
            <a:avLst/>
          </a:prstGeom>
        </p:spPr>
        <p:txBody>
          <a:bodyPr anchor="t">
            <a:normAutofit/>
          </a:bodyPr>
          <a:lstStyle>
            <a:lvl1pPr algn="l">
              <a:defRPr sz="3200" b="1" cap="all" baseline="0">
                <a:solidFill>
                  <a:srgbClr val="C4262E"/>
                </a:solidFill>
              </a:defRPr>
            </a:lvl1pPr>
          </a:lstStyle>
          <a:p>
            <a:r>
              <a:rPr lang="fr-FR" dirty="0"/>
              <a:t>Titre</a:t>
            </a:r>
          </a:p>
        </p:txBody>
      </p:sp>
      <p:sp>
        <p:nvSpPr>
          <p:cNvPr id="13" name="Espace réservé du texte 2"/>
          <p:cNvSpPr>
            <a:spLocks noGrp="1"/>
          </p:cNvSpPr>
          <p:nvPr>
            <p:ph type="body" idx="1" hasCustomPrompt="1"/>
          </p:nvPr>
        </p:nvSpPr>
        <p:spPr>
          <a:xfrm>
            <a:off x="722312" y="190509"/>
            <a:ext cx="7772400" cy="702733"/>
          </a:xfrm>
        </p:spPr>
        <p:txBody>
          <a:bodyPr anchor="b">
            <a:normAutofit/>
          </a:bodyPr>
          <a:lstStyle>
            <a:lvl1pPr marL="0" indent="0">
              <a:buNone/>
              <a:defRPr sz="2400">
                <a:solidFill>
                  <a:srgbClr val="031E2F">
                    <a:alpha val="50000"/>
                  </a:srgb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Le Syndicat européen</a:t>
            </a:r>
          </a:p>
        </p:txBody>
      </p:sp>
      <p:sp>
        <p:nvSpPr>
          <p:cNvPr id="14" name="Espace réservé de la date 3"/>
          <p:cNvSpPr>
            <a:spLocks noGrp="1"/>
          </p:cNvSpPr>
          <p:nvPr>
            <p:ph type="dt" sz="half" idx="10"/>
          </p:nvPr>
        </p:nvSpPr>
        <p:spPr>
          <a:xfrm>
            <a:off x="457200" y="6356350"/>
            <a:ext cx="2133600" cy="365125"/>
          </a:xfrm>
        </p:spPr>
        <p:txBody>
          <a:bodyPr/>
          <a:lstStyle/>
          <a:p>
            <a:fld id="{E3E852CB-952B-F94D-9673-62485199542C}" type="datetimeFigureOut">
              <a:rPr lang="fr-FR" smtClean="0"/>
              <a:t>14/03/2019</a:t>
            </a:fld>
            <a:endParaRPr lang="fr-FR"/>
          </a:p>
        </p:txBody>
      </p:sp>
      <p:sp>
        <p:nvSpPr>
          <p:cNvPr id="15" name="Espace réservé du pied de page 4"/>
          <p:cNvSpPr>
            <a:spLocks noGrp="1"/>
          </p:cNvSpPr>
          <p:nvPr>
            <p:ph type="ftr" sz="quarter" idx="11"/>
          </p:nvPr>
        </p:nvSpPr>
        <p:spPr>
          <a:xfrm>
            <a:off x="3124200" y="6356350"/>
            <a:ext cx="2895600" cy="365125"/>
          </a:xfrm>
        </p:spPr>
        <p:txBody>
          <a:bodyPr/>
          <a:lstStyle/>
          <a:p>
            <a:endParaRPr lang="fr-FR"/>
          </a:p>
        </p:txBody>
      </p:sp>
      <p:sp>
        <p:nvSpPr>
          <p:cNvPr id="16" name="Espace réservé du numéro de diapositive 5"/>
          <p:cNvSpPr>
            <a:spLocks noGrp="1"/>
          </p:cNvSpPr>
          <p:nvPr>
            <p:ph type="sldNum" sz="quarter" idx="12"/>
          </p:nvPr>
        </p:nvSpPr>
        <p:spPr>
          <a:xfrm>
            <a:off x="6553200" y="6356350"/>
            <a:ext cx="2133600" cy="365125"/>
          </a:xfrm>
        </p:spPr>
        <p:txBody>
          <a:bodyPr/>
          <a:lstStyle/>
          <a:p>
            <a:fld id="{57FCD986-7F52-9F46-BE8E-8B27D1C70EE9}" type="slidenum">
              <a:rPr lang="fr-FR" smtClean="0"/>
              <a:t>‹#›</a:t>
            </a:fld>
            <a:endParaRPr lang="fr-FR"/>
          </a:p>
        </p:txBody>
      </p:sp>
      <p:sp>
        <p:nvSpPr>
          <p:cNvPr id="17" name="Espace réservé du texte 2"/>
          <p:cNvSpPr>
            <a:spLocks noGrp="1"/>
          </p:cNvSpPr>
          <p:nvPr>
            <p:ph type="body" idx="13" hasCustomPrompt="1"/>
          </p:nvPr>
        </p:nvSpPr>
        <p:spPr>
          <a:xfrm>
            <a:off x="1460499" y="2360083"/>
            <a:ext cx="7034213" cy="2603499"/>
          </a:xfrm>
        </p:spPr>
        <p:txBody>
          <a:bodyPr anchor="t" anchorCtr="0"/>
          <a:lstStyle>
            <a:lvl1pPr marL="342900" indent="-342900">
              <a:spcBef>
                <a:spcPts val="1200"/>
              </a:spcBef>
              <a:buFont typeface="Wingdings" charset="2"/>
              <a:buChar char="v"/>
              <a:defRPr sz="2000">
                <a:solidFill>
                  <a:srgbClr val="031E2F">
                    <a:alpha val="70000"/>
                  </a:srgb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Bullet</a:t>
            </a:r>
          </a:p>
        </p:txBody>
      </p:sp>
      <p:pic>
        <p:nvPicPr>
          <p:cNvPr id="18" name="Espace réservé du contenu 3" descr="LOGO ETUC_CES.pdf"/>
          <p:cNvPicPr>
            <a:picLocks noChangeAspect="1"/>
          </p:cNvPicPr>
          <p:nvPr userDrawn="1"/>
        </p:nvPicPr>
        <p:blipFill>
          <a:blip r:embed="rId2">
            <a:extLst>
              <a:ext uri="{28A0092B-C50C-407E-A947-70E740481C1C}">
                <a14:useLocalDpi xmlns:a14="http://schemas.microsoft.com/office/drawing/2010/main" val="0"/>
              </a:ext>
            </a:extLst>
          </a:blip>
          <a:srcRect t="3358" b="3358"/>
          <a:stretch>
            <a:fillRect/>
          </a:stretch>
        </p:blipFill>
        <p:spPr>
          <a:xfrm>
            <a:off x="261641" y="5458088"/>
            <a:ext cx="1551054" cy="853020"/>
          </a:xfrm>
          <a:prstGeom prst="rect">
            <a:avLst/>
          </a:prstGeom>
        </p:spPr>
      </p:pic>
    </p:spTree>
    <p:extLst>
      <p:ext uri="{BB962C8B-B14F-4D97-AF65-F5344CB8AC3E}">
        <p14:creationId xmlns:p14="http://schemas.microsoft.com/office/powerpoint/2010/main" val="3753189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5EC9C43-A5E2-9C4F-AAE7-57FD6992754F}" type="datetimeFigureOut">
              <a:rPr lang="fr-FR" smtClean="0"/>
              <a:t>14/03/2019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B7C1B5-E56F-1B4A-926C-7F789993941D}" type="slidenum">
              <a:rPr lang="fr-FR" smtClean="0"/>
              <a:t>‹#›</a:t>
            </a:fld>
            <a:endParaRPr lang="fr-FR"/>
          </a:p>
        </p:txBody>
      </p:sp>
      <p:pic>
        <p:nvPicPr>
          <p:cNvPr id="5" name="Espace réservé du contenu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4299" y="1445948"/>
            <a:ext cx="6582400" cy="3268140"/>
          </a:xfrm>
          <a:prstGeom prst="rect">
            <a:avLst/>
          </a:prstGeom>
        </p:spPr>
      </p:pic>
      <p:pic>
        <p:nvPicPr>
          <p:cNvPr id="6" name="Espace réservé du contenu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44299" y="1445948"/>
            <a:ext cx="6582400" cy="3268140"/>
          </a:xfrm>
          <a:prstGeom prst="rect">
            <a:avLst/>
          </a:prstGeom>
        </p:spPr>
      </p:pic>
    </p:spTree>
    <p:extLst>
      <p:ext uri="{BB962C8B-B14F-4D97-AF65-F5344CB8AC3E}">
        <p14:creationId xmlns:p14="http://schemas.microsoft.com/office/powerpoint/2010/main" val="27162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FOND TITRE">
    <p:bg>
      <p:bgPr>
        <a:solidFill>
          <a:srgbClr val="C4262E"/>
        </a:solidFill>
        <a:effectLst/>
      </p:bgPr>
    </p:bg>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E852CB-952B-F94D-9673-62485199542C}" type="datetimeFigureOut">
              <a:rPr lang="fr-FR" smtClean="0"/>
              <a:t>14/03/2019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7FCD986-7F52-9F46-BE8E-8B27D1C70EE9}" type="slidenum">
              <a:rPr lang="fr-FR" smtClean="0"/>
              <a:t>‹#›</a:t>
            </a:fld>
            <a:endParaRPr lang="fr-FR"/>
          </a:p>
        </p:txBody>
      </p:sp>
      <p:pic>
        <p:nvPicPr>
          <p:cNvPr id="10" name="Imag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6433" y="1931943"/>
            <a:ext cx="5612758" cy="1535090"/>
          </a:xfrm>
          <a:prstGeom prst="rect">
            <a:avLst/>
          </a:prstGeom>
        </p:spPr>
      </p:pic>
    </p:spTree>
    <p:extLst>
      <p:ext uri="{BB962C8B-B14F-4D97-AF65-F5344CB8AC3E}">
        <p14:creationId xmlns:p14="http://schemas.microsoft.com/office/powerpoint/2010/main" val="3349463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461600" y="2186609"/>
            <a:ext cx="6984000" cy="3271479"/>
          </a:xfrm>
          <a:prstGeom prst="rect">
            <a:avLst/>
          </a:prstGeom>
        </p:spPr>
        <p:txBody>
          <a:bodyPr vert="horz" lIns="91440" tIns="45720" rIns="91440" bIns="45720" rtlCol="0">
            <a:normAutofit/>
          </a:bodyPr>
          <a:lstStyle/>
          <a:p>
            <a:pPr marL="1143000" lvl="2" indent="-228600" algn="l" defTabSz="457200" rtl="0" eaLnBrk="1" latinLnBrk="0" hangingPunct="1">
              <a:spcBef>
                <a:spcPct val="20000"/>
              </a:spcBef>
              <a:buFont typeface="Arial"/>
              <a:buChar char="•"/>
            </a:pPr>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852CB-952B-F94D-9673-62485199542C}" type="datetimeFigureOut">
              <a:rPr lang="fr-FR" smtClean="0"/>
              <a:t>14/03/2019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FCD986-7F52-9F46-BE8E-8B27D1C70EE9}" type="slidenum">
              <a:rPr lang="fr-FR" smtClean="0"/>
              <a:t>‹#›</a:t>
            </a:fld>
            <a:endParaRPr lang="fr-FR"/>
          </a:p>
        </p:txBody>
      </p:sp>
      <p:sp>
        <p:nvSpPr>
          <p:cNvPr id="7" name="Titre 1"/>
          <p:cNvSpPr txBox="1">
            <a:spLocks/>
          </p:cNvSpPr>
          <p:nvPr/>
        </p:nvSpPr>
        <p:spPr>
          <a:xfrm>
            <a:off x="722312" y="893242"/>
            <a:ext cx="7772400" cy="1022350"/>
          </a:xfrm>
          <a:prstGeom prst="rect">
            <a:avLst/>
          </a:prstGeom>
        </p:spPr>
        <p:txBody>
          <a:bodyPr anchor="t">
            <a:normAutofit/>
          </a:bodyPr>
          <a:lstStyle>
            <a:lvl1pPr algn="l" defTabSz="457200" rtl="0" eaLnBrk="1" latinLnBrk="0" hangingPunct="1">
              <a:spcBef>
                <a:spcPct val="0"/>
              </a:spcBef>
              <a:buNone/>
              <a:defRPr sz="3200" b="1" kern="1200" cap="all" baseline="0">
                <a:solidFill>
                  <a:srgbClr val="C4262E"/>
                </a:solidFill>
                <a:latin typeface="+mj-lt"/>
                <a:ea typeface="+mj-ea"/>
                <a:cs typeface="+mj-cs"/>
              </a:defRPr>
            </a:lvl1pPr>
          </a:lstStyle>
          <a:p>
            <a:endParaRPr lang="fr-FR" dirty="0"/>
          </a:p>
        </p:txBody>
      </p:sp>
      <p:sp>
        <p:nvSpPr>
          <p:cNvPr id="8" name="Espace réservé du texte 2"/>
          <p:cNvSpPr txBox="1">
            <a:spLocks/>
          </p:cNvSpPr>
          <p:nvPr/>
        </p:nvSpPr>
        <p:spPr>
          <a:xfrm>
            <a:off x="722312" y="190508"/>
            <a:ext cx="7772400" cy="702733"/>
          </a:xfrm>
          <a:prstGeom prst="rect">
            <a:avLst/>
          </a:prstGeom>
        </p:spPr>
        <p:txBody>
          <a:bodyPr anchor="b">
            <a:normAutofit/>
          </a:bodyPr>
          <a:lstStyle>
            <a:lvl1pPr marL="0" indent="0" algn="l" defTabSz="457200" rtl="0" eaLnBrk="1" latinLnBrk="0" hangingPunct="1">
              <a:spcBef>
                <a:spcPct val="20000"/>
              </a:spcBef>
              <a:buFont typeface="Arial"/>
              <a:buNone/>
              <a:defRPr sz="2400" kern="1200">
                <a:solidFill>
                  <a:srgbClr val="031E2F">
                    <a:alpha val="50000"/>
                  </a:srgbClr>
                </a:solidFill>
                <a:latin typeface="+mn-lt"/>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lang="fr-F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endParaRPr lang="fr-FR" dirty="0"/>
          </a:p>
        </p:txBody>
      </p:sp>
      <p:pic>
        <p:nvPicPr>
          <p:cNvPr id="9" name="Espace réservé du contenu 3" descr="LOGO ETUC_CES.pdf"/>
          <p:cNvPicPr>
            <a:picLocks noChangeAspect="1"/>
          </p:cNvPicPr>
          <p:nvPr/>
        </p:nvPicPr>
        <p:blipFill>
          <a:blip r:embed="rId6">
            <a:extLst>
              <a:ext uri="{28A0092B-C50C-407E-A947-70E740481C1C}">
                <a14:useLocalDpi xmlns:a14="http://schemas.microsoft.com/office/drawing/2010/main" val="0"/>
              </a:ext>
            </a:extLst>
          </a:blip>
          <a:srcRect t="3358" b="3358"/>
          <a:stretch>
            <a:fillRect/>
          </a:stretch>
        </p:blipFill>
        <p:spPr>
          <a:xfrm>
            <a:off x="261641" y="5458088"/>
            <a:ext cx="1551054" cy="853020"/>
          </a:xfrm>
          <a:prstGeom prst="rect">
            <a:avLst/>
          </a:prstGeom>
        </p:spPr>
      </p:pic>
      <p:sp>
        <p:nvSpPr>
          <p:cNvPr id="10" name="Espace réservé du texte 2"/>
          <p:cNvSpPr txBox="1">
            <a:spLocks/>
          </p:cNvSpPr>
          <p:nvPr/>
        </p:nvSpPr>
        <p:spPr>
          <a:xfrm>
            <a:off x="874712" y="342908"/>
            <a:ext cx="7772400" cy="702733"/>
          </a:xfrm>
          <a:prstGeom prst="rect">
            <a:avLst/>
          </a:prstGeom>
        </p:spPr>
        <p:txBody>
          <a:bodyPr anchor="b">
            <a:normAutofit/>
          </a:bodyPr>
          <a:lstStyle>
            <a:lvl1pPr marL="0" indent="0" algn="l" defTabSz="457200" rtl="0" eaLnBrk="1" latinLnBrk="0" hangingPunct="1">
              <a:spcBef>
                <a:spcPct val="20000"/>
              </a:spcBef>
              <a:buFont typeface="Arial"/>
              <a:buNone/>
              <a:defRPr sz="2400" kern="1200">
                <a:solidFill>
                  <a:srgbClr val="031E2F">
                    <a:alpha val="50000"/>
                  </a:srgbClr>
                </a:solidFill>
                <a:latin typeface="+mn-lt"/>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lang="fr-F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endParaRPr lang="fr-FR" dirty="0"/>
          </a:p>
        </p:txBody>
      </p:sp>
    </p:spTree>
    <p:extLst>
      <p:ext uri="{BB962C8B-B14F-4D97-AF65-F5344CB8AC3E}">
        <p14:creationId xmlns:p14="http://schemas.microsoft.com/office/powerpoint/2010/main" val="4259411890"/>
      </p:ext>
    </p:extLst>
  </p:cSld>
  <p:clrMap bg1="lt1" tx1="dk1" bg2="lt2" tx2="dk2" accent1="accent1" accent2="accent2" accent3="accent3" accent4="accent4" accent5="accent5" accent6="accent6" hlink="hlink" folHlink="folHlink"/>
  <p:sldLayoutIdLst>
    <p:sldLayoutId id="2147483676" r:id="rId1"/>
    <p:sldLayoutId id="2147483670" r:id="rId2"/>
    <p:sldLayoutId id="2147483673" r:id="rId3"/>
    <p:sldLayoutId id="2147483674" r:id="rId4"/>
  </p:sldLayoutIdLst>
  <p:txStyles>
    <p:titleStyle>
      <a:lvl1pPr algn="ctr" defTabSz="457200" rtl="0" eaLnBrk="1" latinLnBrk="0" hangingPunct="1">
        <a:spcBef>
          <a:spcPct val="0"/>
        </a:spcBef>
        <a:buNone/>
        <a:defRPr sz="2800" kern="1200">
          <a:solidFill>
            <a:srgbClr val="031E2F"/>
          </a:solidFill>
          <a:latin typeface="+mj-lt"/>
          <a:ea typeface="+mj-ea"/>
          <a:cs typeface="+mj-cs"/>
        </a:defRPr>
      </a:lvl1pPr>
    </p:titleStyle>
    <p:bodyStyle>
      <a:lvl1pPr marL="1143000" indent="-228600" algn="l" defTabSz="457200" rtl="0" eaLnBrk="1" latinLnBrk="0" hangingPunct="1">
        <a:spcBef>
          <a:spcPct val="20000"/>
        </a:spcBef>
        <a:buFont typeface="Arial"/>
        <a:buNone/>
        <a:defRPr sz="3200" kern="1200">
          <a:solidFill>
            <a:srgbClr val="031E2F">
              <a:alpha val="90000"/>
            </a:srgb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C4262E"/>
          </a:solidFill>
          <a:latin typeface="+mn-lt"/>
          <a:ea typeface="+mn-ea"/>
          <a:cs typeface="+mn-cs"/>
        </a:defRPr>
      </a:lvl2pPr>
      <a:lvl3pPr marL="1143000" indent="-228600" algn="l" defTabSz="457200" rtl="0" eaLnBrk="1" latinLnBrk="0" hangingPunct="1">
        <a:spcBef>
          <a:spcPct val="20000"/>
        </a:spcBef>
        <a:buFont typeface="Arial"/>
        <a:buChar char="•"/>
        <a:defRPr lang="fr-FR" sz="2200" kern="1200" dirty="0" smtClean="0">
          <a:solidFill>
            <a:srgbClr val="031E2F">
              <a:alpha val="70000"/>
            </a:srgb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C4262E"/>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31E2F">
              <a:alpha val="50000"/>
            </a:srgb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data.consilium.europa.eu/doc/document/ST-15394-2018-INIT/en/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9591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EC12-3AAB-4E85-907D-E7C88252E56F}"/>
              </a:ext>
            </a:extLst>
          </p:cNvPr>
          <p:cNvSpPr>
            <a:spLocks noGrp="1"/>
          </p:cNvSpPr>
          <p:nvPr>
            <p:ph type="title"/>
          </p:nvPr>
        </p:nvSpPr>
        <p:spPr>
          <a:xfrm>
            <a:off x="594361" y="276023"/>
            <a:ext cx="7863839" cy="1232737"/>
          </a:xfrm>
        </p:spPr>
        <p:txBody>
          <a:bodyPr>
            <a:normAutofit/>
          </a:bodyPr>
          <a:lstStyle/>
          <a:p>
            <a:pPr algn="ctr"/>
            <a:r>
              <a:rPr lang="en-GB" sz="2400" dirty="0"/>
              <a:t>The project action:</a:t>
            </a:r>
            <a:br>
              <a:rPr lang="en-GB" sz="2400" dirty="0"/>
            </a:br>
            <a:r>
              <a:rPr lang="en-GB" sz="2400" dirty="0"/>
              <a:t>country-based and </a:t>
            </a:r>
            <a:r>
              <a:rPr lang="en-GB" sz="2400" dirty="0" err="1"/>
              <a:t>eu</a:t>
            </a:r>
            <a:r>
              <a:rPr lang="en-GB" sz="2400" dirty="0"/>
              <a:t> perspective</a:t>
            </a:r>
            <a:br>
              <a:rPr lang="en-GB" sz="2400" dirty="0"/>
            </a:br>
            <a:endParaRPr lang="en-GB" sz="2400" dirty="0"/>
          </a:p>
        </p:txBody>
      </p:sp>
      <p:sp>
        <p:nvSpPr>
          <p:cNvPr id="4" name="Text Placeholder 3">
            <a:extLst>
              <a:ext uri="{FF2B5EF4-FFF2-40B4-BE49-F238E27FC236}">
                <a16:creationId xmlns:a16="http://schemas.microsoft.com/office/drawing/2014/main" id="{919F0840-3C38-428F-9522-6ECE65DE6B89}"/>
              </a:ext>
            </a:extLst>
          </p:cNvPr>
          <p:cNvSpPr>
            <a:spLocks noGrp="1"/>
          </p:cNvSpPr>
          <p:nvPr>
            <p:ph type="body" idx="13"/>
          </p:nvPr>
        </p:nvSpPr>
        <p:spPr>
          <a:xfrm>
            <a:off x="594361" y="1508760"/>
            <a:ext cx="7900352" cy="4754879"/>
          </a:xfrm>
        </p:spPr>
        <p:txBody>
          <a:bodyPr>
            <a:normAutofit/>
          </a:bodyPr>
          <a:lstStyle/>
          <a:p>
            <a:pPr marL="0" indent="0">
              <a:buNone/>
            </a:pPr>
            <a:r>
              <a:rPr lang="en-US" b="1" dirty="0"/>
              <a:t>The EU and the national perspective strictly related</a:t>
            </a:r>
          </a:p>
          <a:p>
            <a:pPr>
              <a:buFontTx/>
              <a:buChar char="-"/>
            </a:pPr>
            <a:r>
              <a:rPr lang="en-US" dirty="0"/>
              <a:t>EU level background paper and European kick-off conference to highlight the common trade union challenges</a:t>
            </a:r>
          </a:p>
          <a:p>
            <a:pPr>
              <a:buFontTx/>
              <a:buChar char="-"/>
            </a:pPr>
            <a:r>
              <a:rPr lang="en-US" dirty="0"/>
              <a:t>3 cross-country workshops to tackle coverage, effectiveness and adequacy -related issues in a European perspective</a:t>
            </a:r>
          </a:p>
          <a:p>
            <a:pPr>
              <a:buFontTx/>
              <a:buChar char="-"/>
            </a:pPr>
            <a:r>
              <a:rPr lang="en-GB" dirty="0"/>
              <a:t>Permanent link with the Semester process and its inputs</a:t>
            </a:r>
          </a:p>
          <a:p>
            <a:pPr>
              <a:buFontTx/>
              <a:buChar char="-"/>
            </a:pPr>
            <a:r>
              <a:rPr lang="en-GB" dirty="0"/>
              <a:t>Final European conference</a:t>
            </a:r>
          </a:p>
          <a:p>
            <a:pPr>
              <a:buFontTx/>
              <a:buChar char="-"/>
            </a:pPr>
            <a:r>
              <a:rPr lang="en-GB" dirty="0"/>
              <a:t>Recommendations addressed to EU institutions and Social Partners </a:t>
            </a:r>
          </a:p>
          <a:p>
            <a:pPr>
              <a:buFontTx/>
              <a:buChar char="-"/>
            </a:pPr>
            <a:endParaRPr lang="en-GB" dirty="0"/>
          </a:p>
          <a:p>
            <a:pPr marL="0" indent="0">
              <a:buNone/>
            </a:pPr>
            <a:endParaRPr lang="en-GB" dirty="0"/>
          </a:p>
        </p:txBody>
      </p:sp>
    </p:spTree>
    <p:extLst>
      <p:ext uri="{BB962C8B-B14F-4D97-AF65-F5344CB8AC3E}">
        <p14:creationId xmlns:p14="http://schemas.microsoft.com/office/powerpoint/2010/main" val="287327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33D5A-93E5-4E44-A5AA-2062C329FD5D}"/>
              </a:ext>
            </a:extLst>
          </p:cNvPr>
          <p:cNvSpPr>
            <a:spLocks noGrp="1"/>
          </p:cNvSpPr>
          <p:nvPr>
            <p:ph type="title"/>
          </p:nvPr>
        </p:nvSpPr>
        <p:spPr>
          <a:xfrm>
            <a:off x="722312" y="320041"/>
            <a:ext cx="7772400" cy="640079"/>
          </a:xfrm>
        </p:spPr>
        <p:txBody>
          <a:bodyPr>
            <a:normAutofit fontScale="90000"/>
          </a:bodyPr>
          <a:lstStyle/>
          <a:p>
            <a:r>
              <a:rPr lang="en-GB" sz="2400" dirty="0"/>
              <a:t>methodology for both the country-based and the </a:t>
            </a:r>
            <a:r>
              <a:rPr lang="en-GB" sz="2400" dirty="0" err="1"/>
              <a:t>eu</a:t>
            </a:r>
            <a:r>
              <a:rPr lang="en-GB" sz="2400" dirty="0"/>
              <a:t> approach</a:t>
            </a:r>
          </a:p>
        </p:txBody>
      </p:sp>
      <p:sp>
        <p:nvSpPr>
          <p:cNvPr id="4" name="Text Placeholder 3">
            <a:extLst>
              <a:ext uri="{FF2B5EF4-FFF2-40B4-BE49-F238E27FC236}">
                <a16:creationId xmlns:a16="http://schemas.microsoft.com/office/drawing/2014/main" id="{6762E114-6C7C-4677-82DD-C3AAEA94D539}"/>
              </a:ext>
            </a:extLst>
          </p:cNvPr>
          <p:cNvSpPr>
            <a:spLocks noGrp="1"/>
          </p:cNvSpPr>
          <p:nvPr>
            <p:ph type="body" idx="13"/>
          </p:nvPr>
        </p:nvSpPr>
        <p:spPr>
          <a:xfrm>
            <a:off x="217170" y="1108710"/>
            <a:ext cx="8677593" cy="5577839"/>
          </a:xfrm>
        </p:spPr>
        <p:txBody>
          <a:bodyPr/>
          <a:lstStyle/>
          <a:p>
            <a:r>
              <a:rPr lang="en-GB" dirty="0"/>
              <a:t>Outline the </a:t>
            </a:r>
            <a:r>
              <a:rPr lang="en-GB" b="1" dirty="0"/>
              <a:t>social</a:t>
            </a:r>
            <a:r>
              <a:rPr lang="en-GB" dirty="0"/>
              <a:t> </a:t>
            </a:r>
            <a:r>
              <a:rPr lang="en-GB" b="1" dirty="0"/>
              <a:t>challenges</a:t>
            </a:r>
            <a:r>
              <a:rPr lang="en-GB" dirty="0"/>
              <a:t> in the state of the art: identify people’s needs and existing gaps in inclusiveness, effectiveness, adequacy of social protection (pension) systems </a:t>
            </a:r>
          </a:p>
          <a:p>
            <a:r>
              <a:rPr lang="en-GB" dirty="0"/>
              <a:t>Gather relevant </a:t>
            </a:r>
            <a:r>
              <a:rPr lang="en-GB" b="1" dirty="0"/>
              <a:t>data</a:t>
            </a:r>
            <a:r>
              <a:rPr lang="en-GB" dirty="0"/>
              <a:t> able to picture the existing gaps with respect to the objectives of the Recommendation</a:t>
            </a:r>
          </a:p>
          <a:p>
            <a:r>
              <a:rPr lang="en-GB" dirty="0"/>
              <a:t>Suggest the </a:t>
            </a:r>
            <a:r>
              <a:rPr lang="en-GB" b="1" dirty="0"/>
              <a:t>policy drivers </a:t>
            </a:r>
            <a:r>
              <a:rPr lang="en-GB" dirty="0"/>
              <a:t>to trigger upward convergence and achievement of objectives</a:t>
            </a:r>
          </a:p>
          <a:p>
            <a:endParaRPr lang="en-GB" dirty="0"/>
          </a:p>
          <a:p>
            <a:r>
              <a:rPr lang="en-GB" dirty="0"/>
              <a:t>What are the existing gaps with respects to ETUC ambitions? </a:t>
            </a:r>
          </a:p>
          <a:p>
            <a:r>
              <a:rPr lang="en-GB" dirty="0"/>
              <a:t>How to fill the existing gaps with policy intervention? </a:t>
            </a:r>
          </a:p>
          <a:p>
            <a:r>
              <a:rPr lang="en-GB" dirty="0"/>
              <a:t>Quantify the necessary resources to satisfy the needs</a:t>
            </a:r>
          </a:p>
          <a:p>
            <a:r>
              <a:rPr lang="en-GB" dirty="0"/>
              <a:t>Identify areas of intervention to improve the sustainability of adequate, effective and inclusive systems</a:t>
            </a:r>
          </a:p>
          <a:p>
            <a:endParaRPr lang="en-GB" dirty="0"/>
          </a:p>
          <a:p>
            <a:endParaRPr lang="en-GB" dirty="0"/>
          </a:p>
        </p:txBody>
      </p:sp>
    </p:spTree>
    <p:extLst>
      <p:ext uri="{BB962C8B-B14F-4D97-AF65-F5344CB8AC3E}">
        <p14:creationId xmlns:p14="http://schemas.microsoft.com/office/powerpoint/2010/main" val="44985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33D5A-93E5-4E44-A5AA-2062C329FD5D}"/>
              </a:ext>
            </a:extLst>
          </p:cNvPr>
          <p:cNvSpPr>
            <a:spLocks noGrp="1"/>
          </p:cNvSpPr>
          <p:nvPr>
            <p:ph type="title"/>
          </p:nvPr>
        </p:nvSpPr>
        <p:spPr>
          <a:xfrm>
            <a:off x="722312" y="320041"/>
            <a:ext cx="7772400" cy="640079"/>
          </a:xfrm>
        </p:spPr>
        <p:txBody>
          <a:bodyPr>
            <a:normAutofit/>
          </a:bodyPr>
          <a:lstStyle/>
          <a:p>
            <a:r>
              <a:rPr lang="en-GB" sz="2400" dirty="0"/>
              <a:t>An exercise for upward convergence</a:t>
            </a:r>
          </a:p>
        </p:txBody>
      </p:sp>
      <p:sp>
        <p:nvSpPr>
          <p:cNvPr id="4" name="Text Placeholder 3">
            <a:extLst>
              <a:ext uri="{FF2B5EF4-FFF2-40B4-BE49-F238E27FC236}">
                <a16:creationId xmlns:a16="http://schemas.microsoft.com/office/drawing/2014/main" id="{6762E114-6C7C-4677-82DD-C3AAEA94D539}"/>
              </a:ext>
            </a:extLst>
          </p:cNvPr>
          <p:cNvSpPr>
            <a:spLocks noGrp="1"/>
          </p:cNvSpPr>
          <p:nvPr>
            <p:ph type="body" idx="13"/>
          </p:nvPr>
        </p:nvSpPr>
        <p:spPr>
          <a:xfrm>
            <a:off x="217170" y="1108710"/>
            <a:ext cx="8677593" cy="5577839"/>
          </a:xfrm>
        </p:spPr>
        <p:txBody>
          <a:bodyPr>
            <a:normAutofit/>
          </a:bodyPr>
          <a:lstStyle/>
          <a:p>
            <a:r>
              <a:rPr lang="en-GB" dirty="0"/>
              <a:t>The national approach allows to gather data and understanding of the national situations</a:t>
            </a:r>
          </a:p>
          <a:p>
            <a:r>
              <a:rPr lang="en-GB" dirty="0"/>
              <a:t>The comparative perspective in the view of upward convergence</a:t>
            </a:r>
          </a:p>
          <a:p>
            <a:r>
              <a:rPr lang="en-GB" dirty="0"/>
              <a:t>Focusing on identified priorities: access to social protection for all workers and self-employed (focus on precarious and intermittent work); relation between pension policy and quality of work and remuneration levels; purchasing power preservation and predictable impact of pension reforms; gender pension gap; appropriateness and quality of public spending + cost of inequalities</a:t>
            </a:r>
          </a:p>
          <a:p>
            <a:r>
              <a:rPr lang="en-GB" dirty="0"/>
              <a:t>Starting elaborating around a concept of “Ageing in dignity”: defining dignified standards (towards national/European benchmarks?); identifying social challenges and gaps with respect to those standards;</a:t>
            </a:r>
          </a:p>
          <a:p>
            <a:endParaRPr lang="en-GB" dirty="0"/>
          </a:p>
        </p:txBody>
      </p:sp>
    </p:spTree>
    <p:extLst>
      <p:ext uri="{BB962C8B-B14F-4D97-AF65-F5344CB8AC3E}">
        <p14:creationId xmlns:p14="http://schemas.microsoft.com/office/powerpoint/2010/main" val="297547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33D5A-93E5-4E44-A5AA-2062C329FD5D}"/>
              </a:ext>
            </a:extLst>
          </p:cNvPr>
          <p:cNvSpPr>
            <a:spLocks noGrp="1"/>
          </p:cNvSpPr>
          <p:nvPr>
            <p:ph type="title"/>
          </p:nvPr>
        </p:nvSpPr>
        <p:spPr>
          <a:xfrm>
            <a:off x="722312" y="320041"/>
            <a:ext cx="7772400" cy="685800"/>
          </a:xfrm>
        </p:spPr>
        <p:txBody>
          <a:bodyPr>
            <a:noAutofit/>
          </a:bodyPr>
          <a:lstStyle/>
          <a:p>
            <a:r>
              <a:rPr lang="en-GB" sz="2400" dirty="0"/>
              <a:t>EPSR VS EU SEMESTER: diverging objectives, reversing the approach</a:t>
            </a:r>
          </a:p>
        </p:txBody>
      </p:sp>
      <p:sp>
        <p:nvSpPr>
          <p:cNvPr id="4" name="Text Placeholder 3">
            <a:extLst>
              <a:ext uri="{FF2B5EF4-FFF2-40B4-BE49-F238E27FC236}">
                <a16:creationId xmlns:a16="http://schemas.microsoft.com/office/drawing/2014/main" id="{6762E114-6C7C-4677-82DD-C3AAEA94D539}"/>
              </a:ext>
            </a:extLst>
          </p:cNvPr>
          <p:cNvSpPr>
            <a:spLocks noGrp="1"/>
          </p:cNvSpPr>
          <p:nvPr>
            <p:ph type="body" idx="13"/>
          </p:nvPr>
        </p:nvSpPr>
        <p:spPr>
          <a:xfrm>
            <a:off x="1040130" y="1257300"/>
            <a:ext cx="7454583" cy="5280659"/>
          </a:xfrm>
        </p:spPr>
        <p:txBody>
          <a:bodyPr>
            <a:normAutofit fontScale="85000" lnSpcReduction="10000"/>
          </a:bodyPr>
          <a:lstStyle/>
          <a:p>
            <a:r>
              <a:rPr lang="en-GB" dirty="0"/>
              <a:t>EEG view: challenges of the costs of ageing</a:t>
            </a:r>
          </a:p>
          <a:p>
            <a:pPr>
              <a:buFontTx/>
              <a:buChar char="-"/>
            </a:pPr>
            <a:r>
              <a:rPr lang="en-GB" dirty="0"/>
              <a:t>pensions, healthcare, long term care challenging budgetary burdens (with respect to MTO, Fiscal Compact; goals indebtedness/GDP)</a:t>
            </a:r>
          </a:p>
          <a:p>
            <a:pPr>
              <a:buFontTx/>
              <a:buChar char="-"/>
            </a:pPr>
            <a:r>
              <a:rPr lang="en-GB" dirty="0"/>
              <a:t>Public expenditure for pensions and costs of ageing to remain stable over the next decades in spite of increase in population ageing</a:t>
            </a:r>
          </a:p>
          <a:p>
            <a:pPr>
              <a:buFont typeface="Wingdings" panose="05000000000000000000" pitchFamily="2" charset="2"/>
              <a:buChar char="v"/>
            </a:pPr>
            <a:r>
              <a:rPr lang="en-GB" dirty="0"/>
              <a:t>The EPSR and the right-based approach imposes a different path:</a:t>
            </a:r>
          </a:p>
          <a:p>
            <a:pPr>
              <a:buFontTx/>
              <a:buChar char="-"/>
            </a:pPr>
            <a:r>
              <a:rPr lang="en-GB" dirty="0"/>
              <a:t>The starting point is the objective “Ageing in dignity”: defining dignified standards (towards national/European benchmarks?); identifying social challenges and gaps with respect to those standards;</a:t>
            </a:r>
          </a:p>
          <a:p>
            <a:pPr>
              <a:buFontTx/>
              <a:buChar char="-"/>
            </a:pPr>
            <a:r>
              <a:rPr lang="en-GB" dirty="0"/>
              <a:t>Adapting public expenditure for ageing according to people’s needs</a:t>
            </a:r>
          </a:p>
          <a:p>
            <a:pPr>
              <a:buFontTx/>
              <a:buChar char="-"/>
            </a:pPr>
            <a:r>
              <a:rPr lang="en-GB" dirty="0"/>
              <a:t>Designing possible policy drivers to make adequacy </a:t>
            </a:r>
            <a:r>
              <a:rPr lang="en-GB" i="1" dirty="0"/>
              <a:t>more</a:t>
            </a:r>
            <a:r>
              <a:rPr lang="en-GB" dirty="0"/>
              <a:t> </a:t>
            </a:r>
            <a:r>
              <a:rPr lang="en-GB" i="1" dirty="0"/>
              <a:t>sustainable</a:t>
            </a:r>
            <a:r>
              <a:rPr lang="en-GB" dirty="0"/>
              <a:t> </a:t>
            </a:r>
          </a:p>
          <a:p>
            <a:pPr marL="0" indent="0">
              <a:buNone/>
            </a:pPr>
            <a:endParaRPr lang="en-GB" dirty="0"/>
          </a:p>
          <a:p>
            <a:pPr marL="0" indent="0" algn="ctr">
              <a:buNone/>
            </a:pPr>
            <a:r>
              <a:rPr lang="en-GB" sz="3000" b="1" dirty="0"/>
              <a:t>What to amend in the national scenarios and in the EEG framework?</a:t>
            </a:r>
          </a:p>
          <a:p>
            <a:pPr>
              <a:buFont typeface="Wingdings" panose="05000000000000000000" pitchFamily="2" charset="2"/>
              <a:buChar char="v"/>
            </a:pPr>
            <a:endParaRPr lang="en-GB" dirty="0"/>
          </a:p>
          <a:p>
            <a:pPr>
              <a:buFont typeface="Wingdings" panose="05000000000000000000" pitchFamily="2" charset="2"/>
              <a:buChar char="v"/>
            </a:pPr>
            <a:endParaRPr lang="en-GB" dirty="0"/>
          </a:p>
        </p:txBody>
      </p:sp>
    </p:spTree>
    <p:extLst>
      <p:ext uri="{BB962C8B-B14F-4D97-AF65-F5344CB8AC3E}">
        <p14:creationId xmlns:p14="http://schemas.microsoft.com/office/powerpoint/2010/main" val="3108859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33D5A-93E5-4E44-A5AA-2062C329FD5D}"/>
              </a:ext>
            </a:extLst>
          </p:cNvPr>
          <p:cNvSpPr>
            <a:spLocks noGrp="1"/>
          </p:cNvSpPr>
          <p:nvPr>
            <p:ph type="title"/>
          </p:nvPr>
        </p:nvSpPr>
        <p:spPr>
          <a:xfrm>
            <a:off x="722312" y="160020"/>
            <a:ext cx="7772400" cy="800099"/>
          </a:xfrm>
        </p:spPr>
        <p:txBody>
          <a:bodyPr>
            <a:normAutofit fontScale="90000"/>
          </a:bodyPr>
          <a:lstStyle/>
          <a:p>
            <a:r>
              <a:rPr lang="en-GB" sz="2200" dirty="0"/>
              <a:t>Equality and fairness, effectiveness, adequacy: paths to better sustainability? TU hints on what to look at (?)</a:t>
            </a:r>
            <a:br>
              <a:rPr lang="en-GB" dirty="0"/>
            </a:br>
            <a:endParaRPr lang="en-GB" dirty="0"/>
          </a:p>
        </p:txBody>
      </p:sp>
      <p:sp>
        <p:nvSpPr>
          <p:cNvPr id="4" name="Text Placeholder 3">
            <a:extLst>
              <a:ext uri="{FF2B5EF4-FFF2-40B4-BE49-F238E27FC236}">
                <a16:creationId xmlns:a16="http://schemas.microsoft.com/office/drawing/2014/main" id="{6762E114-6C7C-4677-82DD-C3AAEA94D539}"/>
              </a:ext>
            </a:extLst>
          </p:cNvPr>
          <p:cNvSpPr>
            <a:spLocks noGrp="1"/>
          </p:cNvSpPr>
          <p:nvPr>
            <p:ph type="body" idx="13"/>
          </p:nvPr>
        </p:nvSpPr>
        <p:spPr>
          <a:xfrm>
            <a:off x="617221" y="1040131"/>
            <a:ext cx="7877492" cy="5497830"/>
          </a:xfrm>
        </p:spPr>
        <p:txBody>
          <a:bodyPr>
            <a:normAutofit fontScale="62500" lnSpcReduction="20000"/>
          </a:bodyPr>
          <a:lstStyle/>
          <a:p>
            <a:pPr marL="0" indent="0">
              <a:buNone/>
            </a:pPr>
            <a:r>
              <a:rPr lang="en-GB" b="1" dirty="0"/>
              <a:t>PREAMBLE OF THE EPSR 1. </a:t>
            </a:r>
            <a:r>
              <a:rPr lang="en-GB" dirty="0"/>
              <a:t>Pursuant to Article 3 of the Treaty on European Union, the aims of the Union are inter alia to promote the </a:t>
            </a:r>
            <a:r>
              <a:rPr lang="en-GB" b="1" dirty="0"/>
              <a:t>well-being of its peoples </a:t>
            </a:r>
            <a:r>
              <a:rPr lang="en-GB" dirty="0"/>
              <a:t>and to work for the </a:t>
            </a:r>
            <a:r>
              <a:rPr lang="en-GB" b="1" dirty="0"/>
              <a:t>sustainable development </a:t>
            </a:r>
            <a:r>
              <a:rPr lang="en-GB" dirty="0"/>
              <a:t>of Europe based on balanced economic growth and price stability, </a:t>
            </a:r>
            <a:r>
              <a:rPr lang="en-GB" b="1" dirty="0"/>
              <a:t>a highly competitive social market economy</a:t>
            </a:r>
            <a:r>
              <a:rPr lang="en-GB" dirty="0"/>
              <a:t>, aiming at </a:t>
            </a:r>
            <a:r>
              <a:rPr lang="en-GB" b="1" dirty="0"/>
              <a:t>full employment and social progress</a:t>
            </a:r>
            <a:r>
              <a:rPr lang="en-GB" dirty="0"/>
              <a:t>, and </a:t>
            </a:r>
            <a:r>
              <a:rPr lang="en-GB" b="1" dirty="0"/>
              <a:t>a high level of protection </a:t>
            </a:r>
            <a:r>
              <a:rPr lang="en-GB" dirty="0"/>
              <a:t>and improvement of the quality of the environment. The Union shall combat social exclusion and discrimination, promote social justice and protection, equality between women and men, solidarity between generations and protection of the rights of the child.</a:t>
            </a:r>
          </a:p>
          <a:p>
            <a:pPr marL="0" indent="0">
              <a:buNone/>
            </a:pPr>
            <a:r>
              <a:rPr lang="en-GB" dirty="0"/>
              <a:t>-       “Equal treatment” among all workers irrespective of their form of employment</a:t>
            </a:r>
          </a:p>
          <a:p>
            <a:pPr>
              <a:buFontTx/>
              <a:buChar char="-"/>
            </a:pPr>
            <a:r>
              <a:rPr lang="en-GB" dirty="0"/>
              <a:t>Intergenerational solidarity (different contexts for different upcoming scenarios)</a:t>
            </a:r>
          </a:p>
          <a:p>
            <a:pPr>
              <a:buFontTx/>
              <a:buChar char="-"/>
            </a:pPr>
            <a:r>
              <a:rPr lang="en-GB" dirty="0"/>
              <a:t>More jobs across all ages; greater integration into the labour market especially of women migrants youth to offset population ageing</a:t>
            </a:r>
          </a:p>
          <a:p>
            <a:pPr>
              <a:buFontTx/>
              <a:buChar char="-"/>
            </a:pPr>
            <a:r>
              <a:rPr lang="en-GB" dirty="0"/>
              <a:t>Better jobs and remuneration for all: making work fuel social protection (impacts on the labour market)</a:t>
            </a:r>
          </a:p>
          <a:p>
            <a:pPr>
              <a:buFontTx/>
              <a:buChar char="-"/>
            </a:pPr>
            <a:r>
              <a:rPr lang="en-GB" dirty="0"/>
              <a:t>Designing wide redistribution policy: fairer taxation; combination of fully-funded/contributory-based and statutory top ups</a:t>
            </a:r>
          </a:p>
          <a:p>
            <a:pPr>
              <a:buFontTx/>
              <a:buChar char="-"/>
            </a:pPr>
            <a:endParaRPr lang="en-GB" dirty="0"/>
          </a:p>
          <a:p>
            <a:pPr>
              <a:buFontTx/>
              <a:buChar char="-"/>
            </a:pPr>
            <a:r>
              <a:rPr lang="en-GB" dirty="0"/>
              <a:t>Universal formal mandatory coverage?</a:t>
            </a:r>
          </a:p>
          <a:p>
            <a:pPr>
              <a:buFontTx/>
              <a:buChar char="-"/>
            </a:pPr>
            <a:r>
              <a:rPr lang="en-GB" dirty="0"/>
              <a:t>Effective coverage? Equal rights for workers and self-employed? Upward convergence of </a:t>
            </a:r>
            <a:r>
              <a:rPr lang="en-GB" i="1" dirty="0"/>
              <a:t>enabling</a:t>
            </a:r>
            <a:r>
              <a:rPr lang="en-GB" dirty="0"/>
              <a:t> conditions (equalised standards granted to full-time employees, fair remuneration, effective collective bargaining coverage, right to organise). Equal duties (equalisation of contributions?) shape and functioning of contributory schemes?</a:t>
            </a:r>
          </a:p>
          <a:p>
            <a:pPr>
              <a:buFontTx/>
              <a:buChar char="-"/>
            </a:pPr>
            <a:r>
              <a:rPr lang="en-GB" dirty="0"/>
              <a:t>Granting adequacy of benefits: What is adequate?</a:t>
            </a:r>
          </a:p>
          <a:p>
            <a:pPr>
              <a:buFontTx/>
              <a:buChar char="-"/>
            </a:pPr>
            <a:r>
              <a:rPr lang="en-GB" dirty="0"/>
              <a:t>Foreseeing minimum adequate provisions? Thresholds? Conditions?</a:t>
            </a:r>
          </a:p>
          <a:p>
            <a:pPr marL="0" indent="0">
              <a:buNone/>
            </a:pPr>
            <a:endParaRPr lang="en-GB" dirty="0"/>
          </a:p>
          <a:p>
            <a:pPr>
              <a:buFontTx/>
              <a:buChar char="-"/>
            </a:pPr>
            <a:endParaRPr lang="en-GB" dirty="0"/>
          </a:p>
          <a:p>
            <a:endParaRPr lang="en-GB" dirty="0"/>
          </a:p>
        </p:txBody>
      </p:sp>
    </p:spTree>
    <p:extLst>
      <p:ext uri="{BB962C8B-B14F-4D97-AF65-F5344CB8AC3E}">
        <p14:creationId xmlns:p14="http://schemas.microsoft.com/office/powerpoint/2010/main" val="108124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EC12-3AAB-4E85-907D-E7C88252E56F}"/>
              </a:ext>
            </a:extLst>
          </p:cNvPr>
          <p:cNvSpPr>
            <a:spLocks noGrp="1"/>
          </p:cNvSpPr>
          <p:nvPr>
            <p:ph type="title"/>
          </p:nvPr>
        </p:nvSpPr>
        <p:spPr>
          <a:xfrm>
            <a:off x="594361" y="276023"/>
            <a:ext cx="7863839" cy="1232737"/>
          </a:xfrm>
        </p:spPr>
        <p:txBody>
          <a:bodyPr>
            <a:normAutofit/>
          </a:bodyPr>
          <a:lstStyle/>
          <a:p>
            <a:pPr algn="ctr"/>
            <a:r>
              <a:rPr lang="en-GB" sz="2400" dirty="0"/>
              <a:t>Summary</a:t>
            </a:r>
            <a:br>
              <a:rPr lang="en-GB" sz="2400" dirty="0"/>
            </a:br>
            <a:endParaRPr lang="en-GB" sz="2400" dirty="0"/>
          </a:p>
        </p:txBody>
      </p:sp>
      <p:sp>
        <p:nvSpPr>
          <p:cNvPr id="4" name="Text Placeholder 3">
            <a:extLst>
              <a:ext uri="{FF2B5EF4-FFF2-40B4-BE49-F238E27FC236}">
                <a16:creationId xmlns:a16="http://schemas.microsoft.com/office/drawing/2014/main" id="{919F0840-3C38-428F-9522-6ECE65DE6B89}"/>
              </a:ext>
            </a:extLst>
          </p:cNvPr>
          <p:cNvSpPr>
            <a:spLocks noGrp="1"/>
          </p:cNvSpPr>
          <p:nvPr>
            <p:ph type="body" idx="13"/>
          </p:nvPr>
        </p:nvSpPr>
        <p:spPr>
          <a:xfrm>
            <a:off x="594361" y="914400"/>
            <a:ext cx="7900352" cy="5349239"/>
          </a:xfrm>
        </p:spPr>
        <p:txBody>
          <a:bodyPr>
            <a:normAutofit fontScale="55000" lnSpcReduction="20000"/>
          </a:bodyPr>
          <a:lstStyle/>
          <a:p>
            <a:pPr marL="0" indent="0">
              <a:buNone/>
            </a:pPr>
            <a:r>
              <a:rPr lang="en-GB" b="1" dirty="0"/>
              <a:t>Duration of activities: 2 years </a:t>
            </a:r>
            <a:r>
              <a:rPr lang="en-GB" dirty="0"/>
              <a:t>Start date: 1 February 2019; end date: 31 January 2021</a:t>
            </a:r>
          </a:p>
          <a:p>
            <a:pPr marL="0" indent="0">
              <a:buNone/>
            </a:pPr>
            <a:r>
              <a:rPr lang="en-GB" b="1" dirty="0"/>
              <a:t>Preparatory Phase</a:t>
            </a:r>
            <a:r>
              <a:rPr lang="en-GB" dirty="0"/>
              <a:t>:</a:t>
            </a:r>
          </a:p>
          <a:p>
            <a:pPr marL="0" indent="0">
              <a:buNone/>
            </a:pPr>
            <a:r>
              <a:rPr lang="en-GB" dirty="0"/>
              <a:t>- Background paper + kick off conference (19-20 June 2019)</a:t>
            </a:r>
          </a:p>
          <a:p>
            <a:pPr marL="0" indent="0">
              <a:buNone/>
            </a:pPr>
            <a:r>
              <a:rPr lang="en-GB" b="1" dirty="0"/>
              <a:t>Research phase</a:t>
            </a:r>
            <a:r>
              <a:rPr lang="en-GB" dirty="0"/>
              <a:t>: </a:t>
            </a:r>
          </a:p>
          <a:p>
            <a:pPr>
              <a:buFontTx/>
              <a:buChar char="-"/>
            </a:pPr>
            <a:r>
              <a:rPr lang="en-GB" dirty="0"/>
              <a:t>In depth country-based analysis in </a:t>
            </a:r>
            <a:r>
              <a:rPr lang="en-GB" b="1" dirty="0"/>
              <a:t>12 countries</a:t>
            </a:r>
            <a:r>
              <a:rPr lang="en-GB" dirty="0"/>
              <a:t>: </a:t>
            </a:r>
            <a:r>
              <a:rPr lang="en-US" dirty="0"/>
              <a:t>reports on main challenges, issues, good practices and reform perspectives targeting the objectives of formal and effective access to adequate and sustainable pensions for people in all forms of employment</a:t>
            </a:r>
          </a:p>
          <a:p>
            <a:pPr>
              <a:buFontTx/>
              <a:buChar char="-"/>
            </a:pPr>
            <a:r>
              <a:rPr lang="en-US" dirty="0"/>
              <a:t>desk research and stock-taking of the existing data</a:t>
            </a:r>
          </a:p>
          <a:p>
            <a:pPr>
              <a:buFontTx/>
              <a:buChar char="-"/>
            </a:pPr>
            <a:r>
              <a:rPr lang="en-US" dirty="0"/>
              <a:t>original research: national surveys; country visits (1 per country, 3 days); analysis of country specific research and data; interviews with trade union, employers and institutional representatives, data-crossing, projections</a:t>
            </a:r>
            <a:endParaRPr lang="en-GB" dirty="0"/>
          </a:p>
          <a:p>
            <a:pPr>
              <a:buFontTx/>
              <a:buChar char="-"/>
            </a:pPr>
            <a:r>
              <a:rPr lang="en-GB" dirty="0"/>
              <a:t>1 national trade union representative per country will be appointed as national contact person for supporting the research activity at national level: steering committee</a:t>
            </a:r>
          </a:p>
          <a:p>
            <a:pPr>
              <a:buFontTx/>
              <a:buChar char="-"/>
            </a:pPr>
            <a:r>
              <a:rPr lang="en-US" dirty="0"/>
              <a:t>3 workshops to tackle </a:t>
            </a:r>
            <a:r>
              <a:rPr lang="en-US" b="1" dirty="0"/>
              <a:t>4 thematic focuses </a:t>
            </a:r>
            <a:r>
              <a:rPr lang="en-US" dirty="0"/>
              <a:t>in a cross-border perspective: systematize national information on formal coverage; effective coverage; adequacy</a:t>
            </a:r>
          </a:p>
          <a:p>
            <a:pPr marL="0" indent="0" algn="r">
              <a:buNone/>
            </a:pPr>
            <a:r>
              <a:rPr lang="en-US" b="1" dirty="0"/>
              <a:t>In parallel</a:t>
            </a:r>
          </a:p>
          <a:p>
            <a:pPr marL="0" indent="0" algn="r">
              <a:buNone/>
            </a:pPr>
            <a:r>
              <a:rPr lang="en-GB" dirty="0"/>
              <a:t>- Analysis of the Semester developments, feeding both the country-based research and the TU inputs to the toolkit and policy making</a:t>
            </a:r>
          </a:p>
          <a:p>
            <a:pPr marL="0" indent="0" algn="r">
              <a:buNone/>
            </a:pPr>
            <a:r>
              <a:rPr lang="en-GB" b="1" dirty="0"/>
              <a:t>Final phase</a:t>
            </a:r>
            <a:r>
              <a:rPr lang="en-GB" dirty="0"/>
              <a:t>:</a:t>
            </a:r>
          </a:p>
          <a:p>
            <a:pPr marL="0" indent="0" algn="r">
              <a:buNone/>
            </a:pPr>
            <a:r>
              <a:rPr lang="en-US" dirty="0"/>
              <a:t>Policy </a:t>
            </a:r>
            <a:r>
              <a:rPr lang="en-US" b="1" dirty="0"/>
              <a:t>recommendations</a:t>
            </a:r>
            <a:r>
              <a:rPr lang="en-US" dirty="0"/>
              <a:t> addressed to MS and EU institutions, as well as </a:t>
            </a:r>
            <a:r>
              <a:rPr lang="en-US" b="1" dirty="0"/>
              <a:t>guidelines</a:t>
            </a:r>
            <a:r>
              <a:rPr lang="en-US" dirty="0"/>
              <a:t> addressed to EU and national social partners</a:t>
            </a:r>
          </a:p>
          <a:p>
            <a:pPr marL="0" indent="0" algn="ctr">
              <a:buNone/>
            </a:pPr>
            <a:r>
              <a:rPr lang="en-US" b="1" dirty="0"/>
              <a:t>Final </a:t>
            </a:r>
            <a:r>
              <a:rPr lang="en-US" b="1" dirty="0" err="1"/>
              <a:t>european</a:t>
            </a:r>
            <a:r>
              <a:rPr lang="en-US" b="1" dirty="0"/>
              <a:t> conference</a:t>
            </a:r>
            <a:endParaRPr lang="en-GB" b="1" dirty="0"/>
          </a:p>
          <a:p>
            <a:pPr marL="0" indent="0">
              <a:buNone/>
            </a:pPr>
            <a:endParaRPr lang="en-GB" dirty="0"/>
          </a:p>
          <a:p>
            <a:pPr>
              <a:buFontTx/>
              <a:buChar char="-"/>
            </a:pPr>
            <a:endParaRPr lang="en-GB" dirty="0"/>
          </a:p>
          <a:p>
            <a:pPr marL="0" indent="0">
              <a:buNone/>
            </a:pPr>
            <a:endParaRPr lang="en-GB" dirty="0"/>
          </a:p>
        </p:txBody>
      </p:sp>
    </p:spTree>
    <p:extLst>
      <p:ext uri="{BB962C8B-B14F-4D97-AF65-F5344CB8AC3E}">
        <p14:creationId xmlns:p14="http://schemas.microsoft.com/office/powerpoint/2010/main" val="1424918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EC12-3AAB-4E85-907D-E7C88252E56F}"/>
              </a:ext>
            </a:extLst>
          </p:cNvPr>
          <p:cNvSpPr>
            <a:spLocks noGrp="1"/>
          </p:cNvSpPr>
          <p:nvPr>
            <p:ph type="title"/>
          </p:nvPr>
        </p:nvSpPr>
        <p:spPr>
          <a:xfrm>
            <a:off x="594361" y="276023"/>
            <a:ext cx="7863839" cy="1232737"/>
          </a:xfrm>
        </p:spPr>
        <p:txBody>
          <a:bodyPr>
            <a:normAutofit/>
          </a:bodyPr>
          <a:lstStyle/>
          <a:p>
            <a:pPr algn="ctr"/>
            <a:r>
              <a:rPr lang="en-GB" sz="2400" dirty="0"/>
              <a:t>Your collaboration</a:t>
            </a:r>
            <a:br>
              <a:rPr lang="en-GB" sz="2400" dirty="0"/>
            </a:br>
            <a:r>
              <a:rPr lang="en-GB" sz="2400" dirty="0"/>
              <a:t>is crucial</a:t>
            </a:r>
            <a:br>
              <a:rPr lang="en-GB" sz="2400" dirty="0"/>
            </a:br>
            <a:endParaRPr lang="en-GB" sz="2400" dirty="0"/>
          </a:p>
        </p:txBody>
      </p:sp>
      <p:sp>
        <p:nvSpPr>
          <p:cNvPr id="4" name="Text Placeholder 3">
            <a:extLst>
              <a:ext uri="{FF2B5EF4-FFF2-40B4-BE49-F238E27FC236}">
                <a16:creationId xmlns:a16="http://schemas.microsoft.com/office/drawing/2014/main" id="{919F0840-3C38-428F-9522-6ECE65DE6B89}"/>
              </a:ext>
            </a:extLst>
          </p:cNvPr>
          <p:cNvSpPr>
            <a:spLocks noGrp="1"/>
          </p:cNvSpPr>
          <p:nvPr>
            <p:ph type="body" idx="13"/>
          </p:nvPr>
        </p:nvSpPr>
        <p:spPr>
          <a:xfrm>
            <a:off x="594361" y="1402080"/>
            <a:ext cx="7900352" cy="4861559"/>
          </a:xfrm>
        </p:spPr>
        <p:txBody>
          <a:bodyPr>
            <a:normAutofit fontScale="92500" lnSpcReduction="10000"/>
          </a:bodyPr>
          <a:lstStyle/>
          <a:p>
            <a:pPr marL="0" indent="0">
              <a:buNone/>
            </a:pPr>
            <a:r>
              <a:rPr lang="en-GB" b="1" dirty="0"/>
              <a:t>Project </a:t>
            </a:r>
            <a:r>
              <a:rPr lang="en-GB" b="1" dirty="0" err="1"/>
              <a:t>succes</a:t>
            </a:r>
            <a:r>
              <a:rPr lang="en-GB" b="1" dirty="0"/>
              <a:t> highly rely on </a:t>
            </a:r>
          </a:p>
          <a:p>
            <a:pPr>
              <a:buFontTx/>
              <a:buChar char="-"/>
            </a:pPr>
            <a:r>
              <a:rPr lang="en-GB" b="1" dirty="0"/>
              <a:t>The expertise of the research partners:</a:t>
            </a:r>
            <a:r>
              <a:rPr lang="en-GB" dirty="0"/>
              <a:t> </a:t>
            </a:r>
          </a:p>
          <a:p>
            <a:pPr marL="114300" lvl="1"/>
            <a:r>
              <a:rPr lang="en-GB" dirty="0"/>
              <a:t>Fondazione Giacomo </a:t>
            </a:r>
            <a:r>
              <a:rPr lang="en-GB" dirty="0" err="1"/>
              <a:t>Brodolini</a:t>
            </a:r>
            <a:r>
              <a:rPr lang="en-GB" dirty="0"/>
              <a:t> (impact assessment on access to social protection, M. Raitano, senior economics + F. Iudicone, labour law); </a:t>
            </a:r>
          </a:p>
          <a:p>
            <a:pPr marL="114300" lvl="1"/>
            <a:r>
              <a:rPr lang="en-GB" dirty="0" err="1"/>
              <a:t>Scuola</a:t>
            </a:r>
            <a:r>
              <a:rPr lang="en-GB" dirty="0"/>
              <a:t> </a:t>
            </a:r>
            <a:r>
              <a:rPr lang="en-GB" dirty="0" err="1"/>
              <a:t>Superiore</a:t>
            </a:r>
            <a:r>
              <a:rPr lang="en-GB" dirty="0"/>
              <a:t> </a:t>
            </a:r>
            <a:r>
              <a:rPr lang="en-GB" dirty="0" err="1"/>
              <a:t>Sant’Anna</a:t>
            </a:r>
            <a:r>
              <a:rPr lang="en-GB" dirty="0"/>
              <a:t> di Pisa  (D. Natali, senior pension policy + Igor Guardiancich, semester and pension policy)</a:t>
            </a:r>
          </a:p>
          <a:p>
            <a:pPr>
              <a:buFontTx/>
              <a:buChar char="-"/>
            </a:pPr>
            <a:r>
              <a:rPr lang="en-GB" b="1" dirty="0"/>
              <a:t>The active collaboration of the national contact persons:</a:t>
            </a:r>
          </a:p>
          <a:p>
            <a:pPr marL="114300" lvl="1"/>
            <a:r>
              <a:rPr lang="en-GB" dirty="0"/>
              <a:t>Representative(s) of TU affiliates in the targeted countries; participation into the steering committee of the project</a:t>
            </a:r>
          </a:p>
          <a:p>
            <a:pPr marL="342900" lvl="1" indent="-342900">
              <a:spcBef>
                <a:spcPts val="1200"/>
              </a:spcBef>
              <a:buFontTx/>
              <a:buChar char="-"/>
            </a:pPr>
            <a:r>
              <a:rPr lang="en-GB" sz="2000" b="1" dirty="0">
                <a:solidFill>
                  <a:srgbClr val="031E2F">
                    <a:alpha val="70000"/>
                  </a:srgbClr>
                </a:solidFill>
              </a:rPr>
              <a:t>The involvement of the social protection committee </a:t>
            </a:r>
          </a:p>
          <a:p>
            <a:pPr marL="114300" lvl="1"/>
            <a:r>
              <a:rPr lang="en-GB" dirty="0"/>
              <a:t>Including 3 national members (expert in pension policy) from countries not targeted by the national-based research (to develop a methodology that can be replicated)</a:t>
            </a:r>
          </a:p>
          <a:p>
            <a:pPr marL="114300" lvl="1"/>
            <a:r>
              <a:rPr lang="en-GB" dirty="0"/>
              <a:t>With regular training on the Semester developments and impact</a:t>
            </a:r>
          </a:p>
          <a:p>
            <a:pPr marL="114300" lvl="1"/>
            <a:r>
              <a:rPr lang="en-GB" dirty="0"/>
              <a:t>To ensure the </a:t>
            </a:r>
            <a:r>
              <a:rPr lang="en-GB"/>
              <a:t>coordination between </a:t>
            </a:r>
            <a:r>
              <a:rPr lang="en-GB" dirty="0"/>
              <a:t>national </a:t>
            </a:r>
            <a:r>
              <a:rPr lang="en-GB"/>
              <a:t>outcomes and </a:t>
            </a:r>
            <a:r>
              <a:rPr lang="en-GB" dirty="0"/>
              <a:t>European level </a:t>
            </a:r>
          </a:p>
          <a:p>
            <a:pPr marL="114300" lvl="1"/>
            <a:endParaRPr lang="en-GB" dirty="0"/>
          </a:p>
          <a:p>
            <a:pPr marL="0" indent="0">
              <a:buNone/>
            </a:pPr>
            <a:endParaRPr lang="en-GB" dirty="0"/>
          </a:p>
          <a:p>
            <a:pPr>
              <a:buFontTx/>
              <a:buChar char="-"/>
            </a:pPr>
            <a:endParaRPr lang="en-GB" dirty="0"/>
          </a:p>
          <a:p>
            <a:pPr marL="0" indent="0">
              <a:buNone/>
            </a:pPr>
            <a:endParaRPr lang="en-GB" dirty="0"/>
          </a:p>
        </p:txBody>
      </p:sp>
    </p:spTree>
    <p:extLst>
      <p:ext uri="{BB962C8B-B14F-4D97-AF65-F5344CB8AC3E}">
        <p14:creationId xmlns:p14="http://schemas.microsoft.com/office/powerpoint/2010/main" val="1635086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3904-5E6F-4328-B240-8CDB50B08596}"/>
              </a:ext>
            </a:extLst>
          </p:cNvPr>
          <p:cNvSpPr>
            <a:spLocks noGrp="1"/>
          </p:cNvSpPr>
          <p:nvPr>
            <p:ph type="title"/>
          </p:nvPr>
        </p:nvSpPr>
        <p:spPr>
          <a:xfrm>
            <a:off x="796554" y="635791"/>
            <a:ext cx="7772400" cy="615960"/>
          </a:xfrm>
        </p:spPr>
        <p:txBody>
          <a:bodyPr>
            <a:normAutofit fontScale="90000"/>
          </a:bodyPr>
          <a:lstStyle/>
          <a:p>
            <a:pPr algn="ctr"/>
            <a:r>
              <a:rPr lang="en-GB" sz="2700" dirty="0"/>
              <a:t>The role of the national contact persons</a:t>
            </a:r>
            <a:br>
              <a:rPr lang="en-GB" dirty="0">
                <a:solidFill>
                  <a:srgbClr val="031E2F">
                    <a:alpha val="70000"/>
                  </a:srgbClr>
                </a:solidFill>
              </a:rPr>
            </a:br>
            <a:endParaRPr lang="en-GB" dirty="0"/>
          </a:p>
        </p:txBody>
      </p:sp>
      <p:sp>
        <p:nvSpPr>
          <p:cNvPr id="4" name="Text Placeholder 3">
            <a:extLst>
              <a:ext uri="{FF2B5EF4-FFF2-40B4-BE49-F238E27FC236}">
                <a16:creationId xmlns:a16="http://schemas.microsoft.com/office/drawing/2014/main" id="{9B6B2D3D-E994-47DD-98C0-B0085BB11BB7}"/>
              </a:ext>
            </a:extLst>
          </p:cNvPr>
          <p:cNvSpPr>
            <a:spLocks noGrp="1"/>
          </p:cNvSpPr>
          <p:nvPr>
            <p:ph type="body" idx="13"/>
          </p:nvPr>
        </p:nvSpPr>
        <p:spPr>
          <a:xfrm>
            <a:off x="648071" y="1491449"/>
            <a:ext cx="7846642" cy="4643021"/>
          </a:xfrm>
        </p:spPr>
        <p:txBody>
          <a:bodyPr/>
          <a:lstStyle/>
          <a:p>
            <a:pPr marL="114300" lvl="1"/>
            <a:r>
              <a:rPr lang="en-GB" dirty="0"/>
              <a:t>Liaise with project experts;</a:t>
            </a:r>
          </a:p>
          <a:p>
            <a:pPr marL="114300" lvl="1"/>
            <a:r>
              <a:rPr lang="en-GB" dirty="0"/>
              <a:t>Support the research following the agreed methodology; </a:t>
            </a:r>
          </a:p>
          <a:p>
            <a:pPr marL="114300" lvl="1"/>
            <a:r>
              <a:rPr lang="en-GB" dirty="0"/>
              <a:t>Coordinating with national trade union experts in labour law, pension policy economics, labour market; </a:t>
            </a:r>
          </a:p>
          <a:p>
            <a:pPr marL="114300" lvl="1"/>
            <a:r>
              <a:rPr lang="en-GB" dirty="0"/>
              <a:t>Support in gathering national data for the analysis; </a:t>
            </a:r>
          </a:p>
          <a:p>
            <a:pPr marL="114300" lvl="1"/>
            <a:r>
              <a:rPr lang="en-GB" dirty="0"/>
              <a:t>Support exchanges (interviews) with employer organisations and institutions at national level; </a:t>
            </a:r>
          </a:p>
          <a:p>
            <a:pPr marL="114300" lvl="1"/>
            <a:r>
              <a:rPr lang="en-GB" dirty="0"/>
              <a:t>Validating the national report </a:t>
            </a:r>
          </a:p>
          <a:p>
            <a:pPr marL="114300" lvl="1"/>
            <a:r>
              <a:rPr lang="en-GB" dirty="0"/>
              <a:t>Contributing to the drafting of recommendations at national level</a:t>
            </a:r>
          </a:p>
          <a:p>
            <a:pPr marL="114300" lvl="1"/>
            <a:endParaRPr lang="en-GB" dirty="0"/>
          </a:p>
          <a:p>
            <a:pPr marL="114300" lvl="1"/>
            <a:r>
              <a:rPr lang="en-GB" dirty="0"/>
              <a:t>Participate to kick-off conference, steering committee meeting and 3 workshops (in two years) (steering committee and workshops are organised in the same venue one after the other)</a:t>
            </a:r>
          </a:p>
          <a:p>
            <a:endParaRPr lang="en-GB" dirty="0"/>
          </a:p>
        </p:txBody>
      </p:sp>
    </p:spTree>
    <p:extLst>
      <p:ext uri="{BB962C8B-B14F-4D97-AF65-F5344CB8AC3E}">
        <p14:creationId xmlns:p14="http://schemas.microsoft.com/office/powerpoint/2010/main" val="1683906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7246-0581-4230-A43E-A932511D35EF}"/>
              </a:ext>
            </a:extLst>
          </p:cNvPr>
          <p:cNvSpPr>
            <a:spLocks noGrp="1"/>
          </p:cNvSpPr>
          <p:nvPr>
            <p:ph type="title"/>
          </p:nvPr>
        </p:nvSpPr>
        <p:spPr/>
        <p:txBody>
          <a:bodyPr>
            <a:normAutofit fontScale="90000"/>
          </a:bodyPr>
          <a:lstStyle/>
          <a:p>
            <a:r>
              <a:rPr lang="en-GB" dirty="0"/>
              <a:t>Selection of countries targeted </a:t>
            </a:r>
          </a:p>
        </p:txBody>
      </p:sp>
      <p:sp>
        <p:nvSpPr>
          <p:cNvPr id="4" name="Text Placeholder 3">
            <a:extLst>
              <a:ext uri="{FF2B5EF4-FFF2-40B4-BE49-F238E27FC236}">
                <a16:creationId xmlns:a16="http://schemas.microsoft.com/office/drawing/2014/main" id="{8F1F2BA9-2B45-47EC-97BD-BCC7F6F9B859}"/>
              </a:ext>
            </a:extLst>
          </p:cNvPr>
          <p:cNvSpPr>
            <a:spLocks noGrp="1"/>
          </p:cNvSpPr>
          <p:nvPr>
            <p:ph type="body" idx="13"/>
          </p:nvPr>
        </p:nvSpPr>
        <p:spPr>
          <a:xfrm>
            <a:off x="722313" y="1553592"/>
            <a:ext cx="7772400" cy="4030461"/>
          </a:xfrm>
        </p:spPr>
        <p:txBody>
          <a:bodyPr>
            <a:normAutofit fontScale="92500" lnSpcReduction="20000"/>
          </a:bodyPr>
          <a:lstStyle/>
          <a:p>
            <a:pPr marL="0" indent="0">
              <a:buNone/>
            </a:pPr>
            <a:r>
              <a:rPr lang="en-GB" b="1" u="sng" dirty="0"/>
              <a:t>Provisional</a:t>
            </a:r>
            <a:r>
              <a:rPr lang="en-GB" b="1" dirty="0"/>
              <a:t> list based on different criteria</a:t>
            </a:r>
            <a:r>
              <a:rPr lang="en-GB" dirty="0"/>
              <a:t>: </a:t>
            </a:r>
          </a:p>
          <a:p>
            <a:pPr marL="0" indent="0">
              <a:buNone/>
            </a:pPr>
            <a:r>
              <a:rPr lang="en-GB" dirty="0"/>
              <a:t>geographical; type of pension system; recurrent CSR addressing; political context; comparative interest; serious issues of pension adequacy and old-age poverty</a:t>
            </a:r>
          </a:p>
          <a:p>
            <a:pPr marL="0" indent="0">
              <a:buNone/>
            </a:pPr>
            <a:r>
              <a:rPr lang="en-GB" b="1" u="sng" dirty="0"/>
              <a:t>to be revised upon motivated proposal</a:t>
            </a:r>
          </a:p>
          <a:p>
            <a:pPr marL="0" indent="0">
              <a:buNone/>
            </a:pPr>
            <a:r>
              <a:rPr lang="en-GB" dirty="0"/>
              <a:t>for a more balanced approach</a:t>
            </a:r>
          </a:p>
          <a:p>
            <a:pPr marL="0" indent="0">
              <a:buNone/>
            </a:pPr>
            <a:r>
              <a:rPr lang="en-GB" dirty="0"/>
              <a:t>on the basis of the availability of national trade unions to collaborate</a:t>
            </a:r>
          </a:p>
          <a:p>
            <a:pPr marL="0" indent="0">
              <a:buNone/>
            </a:pPr>
            <a:r>
              <a:rPr lang="en-GB" dirty="0"/>
              <a:t>Austria, Germany, Italy, Belgium, Spain, Portugal, the Netherlands, </a:t>
            </a:r>
          </a:p>
          <a:p>
            <a:pPr marL="0" indent="0">
              <a:buNone/>
            </a:pPr>
            <a:r>
              <a:rPr lang="en-GB" dirty="0"/>
              <a:t>Sweden, Bulgaria, Romania, Poland, Lithuania  </a:t>
            </a:r>
          </a:p>
          <a:p>
            <a:pPr marL="0" indent="0">
              <a:buNone/>
            </a:pPr>
            <a:r>
              <a:rPr lang="en-GB" dirty="0"/>
              <a:t>PROMPT AVAILABILITY TO </a:t>
            </a:r>
            <a:r>
              <a:rPr lang="en-GB" b="1" dirty="0"/>
              <a:t>COMPLETE THE RESEARCH WITH A NEW PROJECT APPLICATION</a:t>
            </a:r>
            <a:r>
              <a:rPr lang="en-GB" dirty="0"/>
              <a:t> to be submitted for funding in 2019 under the most appropriate BH</a:t>
            </a:r>
          </a:p>
          <a:p>
            <a:pPr marL="0" indent="0">
              <a:buNone/>
            </a:pPr>
            <a:endParaRPr lang="en-GB" dirty="0"/>
          </a:p>
        </p:txBody>
      </p:sp>
    </p:spTree>
    <p:extLst>
      <p:ext uri="{BB962C8B-B14F-4D97-AF65-F5344CB8AC3E}">
        <p14:creationId xmlns:p14="http://schemas.microsoft.com/office/powerpoint/2010/main" val="3644646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141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C87224F-140D-4919-9DD9-82341D66BFE2}"/>
              </a:ext>
            </a:extLst>
          </p:cNvPr>
          <p:cNvSpPr>
            <a:spLocks noGrp="1"/>
          </p:cNvSpPr>
          <p:nvPr>
            <p:ph type="body" idx="1"/>
          </p:nvPr>
        </p:nvSpPr>
        <p:spPr>
          <a:xfrm>
            <a:off x="722312" y="205740"/>
            <a:ext cx="7772400" cy="1097280"/>
          </a:xfrm>
        </p:spPr>
        <p:txBody>
          <a:bodyPr>
            <a:normAutofit fontScale="85000" lnSpcReduction="20000"/>
          </a:bodyPr>
          <a:lstStyle/>
          <a:p>
            <a:pPr algn="ctr"/>
            <a:r>
              <a:rPr lang="en-GB" sz="3000" b="1" dirty="0"/>
              <a:t>ETUC </a:t>
            </a:r>
            <a:r>
              <a:rPr lang="en-GB" sz="3000" b="1" dirty="0" err="1"/>
              <a:t>SociAll</a:t>
            </a:r>
            <a:r>
              <a:rPr lang="en-GB" sz="3000" b="1" dirty="0"/>
              <a:t>: social protection for all</a:t>
            </a:r>
          </a:p>
          <a:p>
            <a:pPr algn="ctr"/>
            <a:r>
              <a:rPr lang="en-GB" dirty="0"/>
              <a:t>VS 2019-0015 / ETUC 2018-8</a:t>
            </a:r>
          </a:p>
          <a:p>
            <a:pPr algn="ctr"/>
            <a:r>
              <a:rPr lang="en-GB" dirty="0"/>
              <a:t>Project rationale</a:t>
            </a:r>
          </a:p>
        </p:txBody>
      </p:sp>
      <p:sp>
        <p:nvSpPr>
          <p:cNvPr id="4" name="Text Placeholder 3">
            <a:extLst>
              <a:ext uri="{FF2B5EF4-FFF2-40B4-BE49-F238E27FC236}">
                <a16:creationId xmlns:a16="http://schemas.microsoft.com/office/drawing/2014/main" id="{D6A0C8D8-1E3B-45E7-9715-ACDB234CF5C8}"/>
              </a:ext>
            </a:extLst>
          </p:cNvPr>
          <p:cNvSpPr>
            <a:spLocks noGrp="1"/>
          </p:cNvSpPr>
          <p:nvPr>
            <p:ph type="body" idx="13"/>
          </p:nvPr>
        </p:nvSpPr>
        <p:spPr>
          <a:xfrm>
            <a:off x="685800" y="1327725"/>
            <a:ext cx="7772400" cy="5170646"/>
          </a:xfrm>
        </p:spPr>
        <p:txBody>
          <a:bodyPr>
            <a:spAutoFit/>
          </a:bodyPr>
          <a:lstStyle/>
          <a:p>
            <a:pPr marL="0" indent="0" algn="ctr">
              <a:buNone/>
            </a:pPr>
            <a:r>
              <a:rPr lang="en-GB" sz="1600" dirty="0"/>
              <a:t>Social protection between</a:t>
            </a:r>
          </a:p>
          <a:p>
            <a:pPr>
              <a:buFontTx/>
              <a:buChar char="-"/>
            </a:pPr>
            <a:r>
              <a:rPr lang="en-GB" sz="1600" dirty="0"/>
              <a:t>European Pillar of Social Rights (but also ILO Rec. 102, SDGs, Agenda 2030)</a:t>
            </a:r>
          </a:p>
          <a:p>
            <a:pPr>
              <a:buFontTx/>
              <a:buChar char="-"/>
            </a:pPr>
            <a:r>
              <a:rPr lang="en-GB" sz="1600" dirty="0"/>
              <a:t>European Economic Governance</a:t>
            </a:r>
          </a:p>
          <a:p>
            <a:pPr marL="0" indent="0" algn="ctr">
              <a:buNone/>
            </a:pPr>
            <a:r>
              <a:rPr lang="en-GB" sz="1600" dirty="0"/>
              <a:t>A complex context:</a:t>
            </a:r>
          </a:p>
          <a:p>
            <a:pPr>
              <a:buFontTx/>
              <a:buChar char="-"/>
            </a:pPr>
            <a:r>
              <a:rPr lang="en-GB" sz="1600" dirty="0"/>
              <a:t>Demographic change</a:t>
            </a:r>
          </a:p>
          <a:p>
            <a:pPr>
              <a:buFontTx/>
              <a:buChar char="-"/>
            </a:pPr>
            <a:r>
              <a:rPr lang="en-GB" sz="1600" dirty="0"/>
              <a:t>Structural changes in the labour market and the world of work (digitalisation, …)</a:t>
            </a:r>
          </a:p>
          <a:p>
            <a:pPr>
              <a:buFontTx/>
              <a:buChar char="-"/>
            </a:pPr>
            <a:r>
              <a:rPr lang="en-GB" sz="1600" dirty="0"/>
              <a:t>Flexibilization of employment, blurred boundaries between labour market statuses, raise of atypical contracts, </a:t>
            </a:r>
            <a:r>
              <a:rPr lang="en-GB" sz="1600" dirty="0" err="1"/>
              <a:t>precarisation</a:t>
            </a:r>
            <a:r>
              <a:rPr lang="en-GB" sz="1600" dirty="0"/>
              <a:t>, greater transitions between and combinations of dependent employment and self-employment</a:t>
            </a:r>
          </a:p>
          <a:p>
            <a:pPr>
              <a:buFontTx/>
              <a:buChar char="-"/>
            </a:pPr>
            <a:r>
              <a:rPr lang="en-GB" sz="1600" dirty="0"/>
              <a:t>Gaps in social protection coverage, effectiveness, adequacy for more than 40% of the European workforce (plus…)</a:t>
            </a:r>
          </a:p>
          <a:p>
            <a:pPr>
              <a:buFontTx/>
              <a:buChar char="-"/>
            </a:pPr>
            <a:r>
              <a:rPr lang="en-GB" sz="1600" dirty="0"/>
              <a:t>The EEG approach and the financial resources to engage: fiscal sustainability vs pension adequacy and dignity for all</a:t>
            </a:r>
          </a:p>
          <a:p>
            <a:pPr marL="0" indent="0">
              <a:buNone/>
            </a:pPr>
            <a:r>
              <a:rPr lang="en-GB" sz="1600" dirty="0"/>
              <a:t>HOW TO ENSURE UNIVERSAL, ADEQUATE AND SUSTAINABLE SOCIAL PROTECTION FOR ALL</a:t>
            </a:r>
          </a:p>
        </p:txBody>
      </p:sp>
    </p:spTree>
    <p:extLst>
      <p:ext uri="{BB962C8B-B14F-4D97-AF65-F5344CB8AC3E}">
        <p14:creationId xmlns:p14="http://schemas.microsoft.com/office/powerpoint/2010/main" val="187462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F678-7C50-4841-996F-A1E076D6B1DE}"/>
              </a:ext>
            </a:extLst>
          </p:cNvPr>
          <p:cNvSpPr>
            <a:spLocks noGrp="1"/>
          </p:cNvSpPr>
          <p:nvPr>
            <p:ph type="title"/>
          </p:nvPr>
        </p:nvSpPr>
        <p:spPr>
          <a:xfrm>
            <a:off x="722312" y="382068"/>
            <a:ext cx="7772400" cy="600912"/>
          </a:xfrm>
        </p:spPr>
        <p:txBody>
          <a:bodyPr>
            <a:normAutofit fontScale="90000"/>
          </a:bodyPr>
          <a:lstStyle/>
          <a:p>
            <a:pPr algn="ctr"/>
            <a:r>
              <a:rPr lang="en-GB" dirty="0"/>
              <a:t>The EPSR: a right-based approach</a:t>
            </a:r>
          </a:p>
        </p:txBody>
      </p:sp>
      <p:sp>
        <p:nvSpPr>
          <p:cNvPr id="4" name="Text Placeholder 3">
            <a:extLst>
              <a:ext uri="{FF2B5EF4-FFF2-40B4-BE49-F238E27FC236}">
                <a16:creationId xmlns:a16="http://schemas.microsoft.com/office/drawing/2014/main" id="{218D1754-B193-4370-BA3E-76D1DD00C499}"/>
              </a:ext>
            </a:extLst>
          </p:cNvPr>
          <p:cNvSpPr>
            <a:spLocks noGrp="1"/>
          </p:cNvSpPr>
          <p:nvPr>
            <p:ph type="body" idx="13"/>
          </p:nvPr>
        </p:nvSpPr>
        <p:spPr>
          <a:xfrm>
            <a:off x="722312" y="994410"/>
            <a:ext cx="8101647" cy="5416868"/>
          </a:xfrm>
        </p:spPr>
        <p:txBody>
          <a:bodyPr>
            <a:spAutoFit/>
          </a:bodyPr>
          <a:lstStyle/>
          <a:p>
            <a:r>
              <a:rPr lang="en-GB" sz="1800" b="1" dirty="0"/>
              <a:t>Principle 12. Social protection</a:t>
            </a:r>
            <a:endParaRPr lang="en-GB" sz="1800" dirty="0"/>
          </a:p>
          <a:p>
            <a:pPr marL="0" indent="0">
              <a:buNone/>
            </a:pPr>
            <a:r>
              <a:rPr lang="en-GB" sz="1200" dirty="0"/>
              <a:t>Regardless of the type and duration of their employment relationship, workers, and, under comparable conditions, the self-employed, have the right to adequate social protection. </a:t>
            </a:r>
          </a:p>
          <a:p>
            <a:r>
              <a:rPr lang="en-GB" sz="1800" b="1" dirty="0"/>
              <a:t>Principle</a:t>
            </a:r>
            <a:r>
              <a:rPr lang="en-GB" sz="1800" dirty="0"/>
              <a:t> </a:t>
            </a:r>
            <a:r>
              <a:rPr lang="en-GB" sz="1800" b="1" dirty="0"/>
              <a:t>15. Old age income and pensions</a:t>
            </a:r>
          </a:p>
          <a:p>
            <a:pPr marL="0" indent="0">
              <a:buNone/>
            </a:pPr>
            <a:r>
              <a:rPr lang="en-GB" sz="1200" dirty="0"/>
              <a:t>Workers and the self-employed in retirement have the right to a pension commensurate to their contributions and ensuring an adequate income. Women and men shall have equal opportunities to acquire pension rights. Everyone in old age has the right to resources that ensure living in dignity.</a:t>
            </a:r>
          </a:p>
          <a:p>
            <a:r>
              <a:rPr lang="en-GB" sz="1800" dirty="0"/>
              <a:t>Proposal for a COUNCIL RECOMMENDATION on access to social protection for workers and the self-employed (political agreement </a:t>
            </a:r>
            <a:r>
              <a:rPr lang="en-GB" sz="1800" dirty="0">
                <a:hlinkClick r:id="rId2"/>
              </a:rPr>
              <a:t>http://data.consilium.europa.eu/doc/document/ST-15394-2018-INIT/en/pdf</a:t>
            </a:r>
            <a:r>
              <a:rPr lang="en-GB" sz="1800" dirty="0"/>
              <a:t>):</a:t>
            </a:r>
          </a:p>
          <a:p>
            <a:pPr marL="0" indent="0">
              <a:buNone/>
            </a:pPr>
            <a:r>
              <a:rPr lang="en-GB" sz="1800" dirty="0"/>
              <a:t> Member States are recommended, in particular, to ensure the following for all workers and the self-employed: </a:t>
            </a:r>
          </a:p>
          <a:p>
            <a:pPr>
              <a:buAutoNum type="alphaLcParenBoth"/>
            </a:pPr>
            <a:r>
              <a:rPr lang="en-GB" sz="1800" dirty="0"/>
              <a:t>formal coverage (b) effective coverage  (c) adequacy  (d) transparency </a:t>
            </a:r>
          </a:p>
          <a:p>
            <a:pPr marL="0" indent="0">
              <a:buNone/>
            </a:pPr>
            <a:r>
              <a:rPr lang="en-GB" sz="1800" dirty="0"/>
              <a:t>“including people transitioning between either status or having both statuses, as well as people whose work is interrupted due to the occurrence of one of the risks covered by social protection”</a:t>
            </a:r>
            <a:endParaRPr lang="en-GB" dirty="0"/>
          </a:p>
        </p:txBody>
      </p:sp>
    </p:spTree>
    <p:extLst>
      <p:ext uri="{BB962C8B-B14F-4D97-AF65-F5344CB8AC3E}">
        <p14:creationId xmlns:p14="http://schemas.microsoft.com/office/powerpoint/2010/main" val="2104064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5CD27-B460-4BC7-904E-81B2E500F265}"/>
              </a:ext>
            </a:extLst>
          </p:cNvPr>
          <p:cNvSpPr>
            <a:spLocks noGrp="1"/>
          </p:cNvSpPr>
          <p:nvPr>
            <p:ph type="title"/>
          </p:nvPr>
        </p:nvSpPr>
        <p:spPr>
          <a:xfrm>
            <a:off x="722312" y="298439"/>
            <a:ext cx="7772400" cy="633716"/>
          </a:xfrm>
        </p:spPr>
        <p:txBody>
          <a:bodyPr wrap="square">
            <a:normAutofit fontScale="90000"/>
          </a:bodyPr>
          <a:lstStyle/>
          <a:p>
            <a:pPr algn="ctr"/>
            <a:r>
              <a:rPr lang="fr-FR" sz="2400" dirty="0"/>
              <a:t>The ETUC VISION OF WELFARE AND PENSION </a:t>
            </a:r>
            <a:r>
              <a:rPr lang="fr-FR" sz="2400" dirty="0" err="1"/>
              <a:t>systems</a:t>
            </a:r>
            <a:endParaRPr lang="en-GB" sz="2400" dirty="0"/>
          </a:p>
        </p:txBody>
      </p:sp>
      <p:sp>
        <p:nvSpPr>
          <p:cNvPr id="4" name="Text Placeholder 3">
            <a:extLst>
              <a:ext uri="{FF2B5EF4-FFF2-40B4-BE49-F238E27FC236}">
                <a16:creationId xmlns:a16="http://schemas.microsoft.com/office/drawing/2014/main" id="{AB4F9D02-A2A0-4D33-AEC2-AA3C4E5B7F92}"/>
              </a:ext>
            </a:extLst>
          </p:cNvPr>
          <p:cNvSpPr>
            <a:spLocks noGrp="1"/>
          </p:cNvSpPr>
          <p:nvPr>
            <p:ph type="body" idx="13"/>
          </p:nvPr>
        </p:nvSpPr>
        <p:spPr>
          <a:xfrm>
            <a:off x="722313" y="932155"/>
            <a:ext cx="7772400" cy="5627406"/>
          </a:xfrm>
        </p:spPr>
        <p:txBody>
          <a:bodyPr>
            <a:normAutofit/>
          </a:bodyPr>
          <a:lstStyle/>
          <a:p>
            <a:pPr marL="0" indent="0">
              <a:buNone/>
            </a:pPr>
            <a:r>
              <a:rPr lang="en-GB" dirty="0"/>
              <a:t>Universal/highly inclusive</a:t>
            </a:r>
          </a:p>
          <a:p>
            <a:pPr marL="0" indent="0">
              <a:buNone/>
            </a:pPr>
            <a:r>
              <a:rPr lang="en-GB" dirty="0"/>
              <a:t>Based on solidarity and fairness</a:t>
            </a:r>
          </a:p>
          <a:p>
            <a:pPr marL="0" indent="0">
              <a:buNone/>
            </a:pPr>
            <a:r>
              <a:rPr lang="en-GB" dirty="0"/>
              <a:t>Effective</a:t>
            </a:r>
          </a:p>
          <a:p>
            <a:pPr marL="0" indent="0">
              <a:buNone/>
            </a:pPr>
            <a:r>
              <a:rPr lang="en-GB" dirty="0"/>
              <a:t>Providing adequate benefits</a:t>
            </a:r>
          </a:p>
          <a:p>
            <a:pPr marL="0" indent="0">
              <a:buNone/>
            </a:pPr>
            <a:r>
              <a:rPr lang="en-GB" dirty="0"/>
              <a:t>Sustainable</a:t>
            </a:r>
          </a:p>
          <a:p>
            <a:pPr marL="0" indent="0" algn="r">
              <a:buNone/>
            </a:pPr>
            <a:r>
              <a:rPr lang="en-GB" b="1" dirty="0"/>
              <a:t>Realising the right-based approach </a:t>
            </a:r>
          </a:p>
          <a:p>
            <a:pPr marL="0" indent="0" algn="r">
              <a:buNone/>
            </a:pPr>
            <a:r>
              <a:rPr lang="en-GB" b="1" dirty="0"/>
              <a:t>Redesigning priorities and methodologies of the European Economic Governance</a:t>
            </a:r>
          </a:p>
          <a:p>
            <a:pPr marL="0" indent="0" algn="r">
              <a:buNone/>
            </a:pPr>
            <a:r>
              <a:rPr lang="en-GB" b="1" dirty="0"/>
              <a:t>In a view of integrated and inclusive growth</a:t>
            </a:r>
          </a:p>
          <a:p>
            <a:pPr marL="0" indent="0">
              <a:buNone/>
            </a:pPr>
            <a:r>
              <a:rPr lang="en-GB" b="1"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21696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2" y="382068"/>
            <a:ext cx="7772400" cy="496822"/>
          </a:xfrm>
        </p:spPr>
        <p:txBody>
          <a:bodyPr>
            <a:normAutofit/>
          </a:bodyPr>
          <a:lstStyle/>
          <a:p>
            <a:pPr algn="ctr"/>
            <a:r>
              <a:rPr lang="fr-FR" sz="2400" dirty="0"/>
              <a:t>The ETUC VISION OF WELFARE AND PENSIONS 1</a:t>
            </a:r>
          </a:p>
        </p:txBody>
      </p:sp>
      <p:sp>
        <p:nvSpPr>
          <p:cNvPr id="4" name="Espace réservé du texte 3"/>
          <p:cNvSpPr>
            <a:spLocks noGrp="1"/>
          </p:cNvSpPr>
          <p:nvPr>
            <p:ph type="body" idx="13"/>
          </p:nvPr>
        </p:nvSpPr>
        <p:spPr>
          <a:xfrm>
            <a:off x="722313" y="878890"/>
            <a:ext cx="7772400" cy="5597043"/>
          </a:xfrm>
        </p:spPr>
        <p:txBody>
          <a:bodyPr>
            <a:normAutofit fontScale="32500" lnSpcReduction="20000"/>
          </a:bodyPr>
          <a:lstStyle/>
          <a:p>
            <a:r>
              <a:rPr lang="en-GB" sz="3600" b="1" dirty="0"/>
              <a:t>15/12/2016: ETUC ACTION PROGRAMME FOR WELFARE AND SOCIAL PROTECTION </a:t>
            </a:r>
          </a:p>
          <a:p>
            <a:r>
              <a:rPr lang="en-GB" sz="3600" dirty="0"/>
              <a:t>Universal access to public, solidarity-based and adequate retirement and old age </a:t>
            </a:r>
            <a:r>
              <a:rPr lang="en-GB" sz="3600" b="1" dirty="0"/>
              <a:t>pensions </a:t>
            </a:r>
            <a:r>
              <a:rPr lang="en-GB" sz="3600" dirty="0"/>
              <a:t>must be granted to all. </a:t>
            </a:r>
          </a:p>
          <a:p>
            <a:r>
              <a:rPr lang="en-GB" sz="3600" dirty="0"/>
              <a:t>Public pension sustainability must be ensured, mainly by increasing employment rates and quality jobs across all ages, improving working and employment conditions, and by committing the necessary supplementary public spending. The fiscal sustainability of pension systems cannot rest merely on the prolongation of working lives linked to life expectancy, ignoring real job opportunities and quality for elderly people. </a:t>
            </a:r>
          </a:p>
          <a:p>
            <a:r>
              <a:rPr lang="en-GB" sz="3600" dirty="0"/>
              <a:t>Member States must fix the legal retirement age taking into account a series of factors impacting on life expectancy including health (e.g. exposure to arduous work, life expectancy gaps linked to the socio-economic status of workers, educational and integration levels, etc.), dignity and inclusion, as well as labour market conditions and capacity. Adequate public pension income must be ensured to all workers. Public funding must be engaged in order to ensure adequate pensions after a full life at work. Pension system sustainability and pension adequacy, in the given European demographic, employment and economic situation, cannot merely rely on labour income, but rather on greater tax justice and redistribution policy. </a:t>
            </a:r>
          </a:p>
          <a:p>
            <a:r>
              <a:rPr lang="en-GB" sz="3600" dirty="0"/>
              <a:t>Public systems must take account of the situation of millions of workers in Europe, particularly women, youngsters and self-employed, suffering insecure, atypical employment, periods of involuntary unemployment and working-time reduction. Additionally, the gender pension gap is extremely worrying. Public expenditure must be put into compensation systems which ensure adequate pension incomes to those who have inadequate or no pension entitlement at all, due to fragmented and discontinuous contributions. 	</a:t>
            </a:r>
          </a:p>
          <a:p>
            <a:r>
              <a:rPr lang="en-GB" sz="3600" dirty="0"/>
              <a:t>European minimum standards for publicly funded pension systems must be identified, with reference to median wage, minimum wage and especially living wage in a given country, as well as to adequacy criteria and prevention of risk of poverty, in order to allow decent living standards for all. 	</a:t>
            </a:r>
          </a:p>
          <a:p>
            <a:r>
              <a:rPr lang="en-GB" sz="3600" dirty="0"/>
              <a:t>	</a:t>
            </a:r>
          </a:p>
          <a:p>
            <a:r>
              <a:rPr lang="en-GB" sz="3600" b="1" dirty="0"/>
              <a:t>20/6/2017 ETUC position on first-stage consultation of the EU social partners on a possible action addressing the challenges of access to social protection</a:t>
            </a:r>
          </a:p>
          <a:p>
            <a:r>
              <a:rPr lang="en-GB" sz="3600" dirty="0"/>
              <a:t>The ETUC recalls the main principles of social protection for all: the importance of full adequacy, accessibility and universal coverage of social protection and assistance against the main risks of life; the crucial role for the welfare state in shaping solid systems of protection, adapted to individuals whilst based on solidarity; that everyone should be able to contribute to the system according to her/his possibilities, and should be able to receive accordingly to his/her needs. Social protection systems should be able to deliver adequate and efficient benefits and services to all workers, as well as minimum standards of assistance to all EU citizens and residents, women and men, EU nationals and migrants, young or old people, to allow them to live in dignity, take part in society and stay out of poverty.</a:t>
            </a:r>
          </a:p>
          <a:p>
            <a:endParaRPr lang="en-GB" sz="3600" dirty="0"/>
          </a:p>
          <a:p>
            <a:endParaRPr lang="fr-FR" dirty="0"/>
          </a:p>
        </p:txBody>
      </p:sp>
    </p:spTree>
    <p:extLst>
      <p:ext uri="{BB962C8B-B14F-4D97-AF65-F5344CB8AC3E}">
        <p14:creationId xmlns:p14="http://schemas.microsoft.com/office/powerpoint/2010/main" val="142202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79C68-AA41-4696-8AF7-3457DCAE4E36}"/>
              </a:ext>
            </a:extLst>
          </p:cNvPr>
          <p:cNvSpPr>
            <a:spLocks noGrp="1"/>
          </p:cNvSpPr>
          <p:nvPr>
            <p:ph type="title"/>
          </p:nvPr>
        </p:nvSpPr>
        <p:spPr>
          <a:xfrm>
            <a:off x="194310" y="365759"/>
            <a:ext cx="8263890" cy="491491"/>
          </a:xfrm>
        </p:spPr>
        <p:txBody>
          <a:bodyPr>
            <a:normAutofit/>
          </a:bodyPr>
          <a:lstStyle/>
          <a:p>
            <a:r>
              <a:rPr lang="fr-FR" sz="2400" dirty="0"/>
              <a:t>The ETUC VISION OF WELFARE AND PENSIONS 2</a:t>
            </a:r>
            <a:endParaRPr lang="en-GB" sz="2400" dirty="0"/>
          </a:p>
        </p:txBody>
      </p:sp>
      <p:sp>
        <p:nvSpPr>
          <p:cNvPr id="4" name="Text Placeholder 3">
            <a:extLst>
              <a:ext uri="{FF2B5EF4-FFF2-40B4-BE49-F238E27FC236}">
                <a16:creationId xmlns:a16="http://schemas.microsoft.com/office/drawing/2014/main" id="{67ED5507-AB4E-4898-8076-ED838C26B71D}"/>
              </a:ext>
            </a:extLst>
          </p:cNvPr>
          <p:cNvSpPr>
            <a:spLocks noGrp="1"/>
          </p:cNvSpPr>
          <p:nvPr>
            <p:ph type="body" idx="13"/>
          </p:nvPr>
        </p:nvSpPr>
        <p:spPr>
          <a:xfrm>
            <a:off x="194310" y="857250"/>
            <a:ext cx="8835390" cy="5634991"/>
          </a:xfrm>
        </p:spPr>
        <p:txBody>
          <a:bodyPr>
            <a:normAutofit fontScale="32500" lnSpcReduction="20000"/>
          </a:bodyPr>
          <a:lstStyle/>
          <a:p>
            <a:pPr marL="0" indent="0">
              <a:spcBef>
                <a:spcPct val="20000"/>
              </a:spcBef>
              <a:buNone/>
            </a:pPr>
            <a:r>
              <a:rPr lang="en-GB" sz="3500" b="1" dirty="0"/>
              <a:t>14/12/2017 ETUC Position on a Second stage consultation of the social partners on possible action addressing the challenges of access to social protection for people in all forms of employment (in the framework of the European Social Pillar Rights)</a:t>
            </a:r>
          </a:p>
          <a:p>
            <a:pPr marL="0" indent="0">
              <a:spcBef>
                <a:spcPct val="20000"/>
              </a:spcBef>
              <a:buNone/>
            </a:pPr>
            <a:r>
              <a:rPr lang="en-GB" sz="3500" dirty="0"/>
              <a:t>Leading principles for an ambitious and necessary EU initiative.</a:t>
            </a:r>
          </a:p>
          <a:p>
            <a:pPr marL="0" indent="0">
              <a:spcBef>
                <a:spcPct val="20000"/>
              </a:spcBef>
              <a:buNone/>
            </a:pPr>
            <a:r>
              <a:rPr lang="en-GB" sz="3500" dirty="0"/>
              <a:t>Already in the first phase consultation the ETUC identified the main lines along which a renewed approach to social protection should be pursued: ensuring equal social protection rights for equal work to people in all forms of employment; upgrading working conditions and adequacy of social protection for all, in a logic of upward convergence; ensuring solidarity and fairness in social protection by designing collective systems, whether tax- or insurance-based, to which people contribute equally and proportionally to their capacity and benefit from according to their needs, as for at least adequate minimum provisions and fall-back safety nets.</a:t>
            </a:r>
          </a:p>
          <a:p>
            <a:pPr marL="0" indent="0">
              <a:spcBef>
                <a:spcPct val="20000"/>
              </a:spcBef>
              <a:buNone/>
            </a:pPr>
            <a:r>
              <a:rPr lang="en-GB" sz="3500" dirty="0"/>
              <a:t>Designing the initiative along these lines responds to the persistent challenges of inequality, poverty and exclusion, conforming to the Sustainable Development Goals,  the spirit and the aims of the EPSR and the macroeconomic governance indications of the Annual Growth Survey 2018 which favours the distributional effects of structural reforms for inclusive growth, upward convergence and competitiveness.</a:t>
            </a:r>
          </a:p>
          <a:p>
            <a:pPr marL="0" indent="0">
              <a:spcBef>
                <a:spcPct val="20000"/>
              </a:spcBef>
              <a:buNone/>
            </a:pPr>
            <a:r>
              <a:rPr lang="en-GB" sz="3500" dirty="0"/>
              <a:t>People in all forms of employment, regardless of the type and duration of their employment relationship, must have equal access to adequate social protection and to the full range of employment services for re-insertion into the labour market. Thus:</a:t>
            </a:r>
          </a:p>
          <a:p>
            <a:pPr marL="0" indent="0">
              <a:spcBef>
                <a:spcPct val="20000"/>
              </a:spcBef>
              <a:buNone/>
            </a:pPr>
            <a:r>
              <a:rPr lang="en-GB" sz="3500" dirty="0"/>
              <a:t>Equal level of protection in force for standard employees must be ensured to all working people, to erase differences and discrimination linked to type and duration of employment relationships in effective social protection against life risks and job loss.</a:t>
            </a:r>
          </a:p>
          <a:p>
            <a:pPr marL="0" indent="0">
              <a:spcBef>
                <a:spcPct val="20000"/>
              </a:spcBef>
              <a:buNone/>
            </a:pPr>
            <a:r>
              <a:rPr lang="en-GB" sz="3500" dirty="0"/>
              <a:t>All people in all forms of employment should mandatorily and equally contribute to the systems, in line with provisions in force for standard employees. Everyone must benefit from social protection systems.</a:t>
            </a:r>
          </a:p>
          <a:p>
            <a:pPr marL="0" indent="0">
              <a:spcBef>
                <a:spcPct val="20000"/>
              </a:spcBef>
              <a:buNone/>
            </a:pPr>
            <a:r>
              <a:rPr lang="en-GB" sz="3500" dirty="0"/>
              <a:t>Enforcing these principles should create a more level playing field – de jure and de facto – for everyone in employment to enjoy better conditions, protection against life risks, upward convergence and distributional effects.</a:t>
            </a:r>
          </a:p>
          <a:p>
            <a:pPr marL="0" indent="0">
              <a:spcBef>
                <a:spcPct val="20000"/>
              </a:spcBef>
              <a:buNone/>
            </a:pPr>
            <a:r>
              <a:rPr lang="en-GB" sz="3500" dirty="0"/>
              <a:t>A European initiative on equal access to adequate social protection must therefore rely on an extended guarantee of equal treatment, beyond the scope of the existing Union acquis also encompassing job transitions and the </a:t>
            </a:r>
            <a:r>
              <a:rPr lang="en-GB" sz="3500" dirty="0" err="1"/>
              <a:t>crossborder</a:t>
            </a:r>
            <a:r>
              <a:rPr lang="en-GB" sz="3500" dirty="0"/>
              <a:t> dimension.</a:t>
            </a:r>
          </a:p>
          <a:p>
            <a:pPr marL="0" indent="0">
              <a:spcBef>
                <a:spcPct val="20000"/>
              </a:spcBef>
              <a:buNone/>
            </a:pPr>
            <a:r>
              <a:rPr lang="en-GB" sz="3500" b="1" dirty="0"/>
              <a:t>Solidarity and fairness </a:t>
            </a:r>
            <a:r>
              <a:rPr lang="en-GB" sz="3500" dirty="0"/>
              <a:t>should be a component of social protection schemes. Progressivity should be applied to contributions and performances, within public and collective schemes that remain the backbone of social protection schemes covering all, for both employed and </a:t>
            </a:r>
            <a:r>
              <a:rPr lang="en-GB" sz="3500" dirty="0" err="1"/>
              <a:t>selfemployed</a:t>
            </a:r>
            <a:r>
              <a:rPr lang="en-GB" sz="3500" dirty="0"/>
              <a:t>.</a:t>
            </a:r>
          </a:p>
          <a:p>
            <a:pPr marL="0" indent="0">
              <a:spcBef>
                <a:spcPct val="20000"/>
              </a:spcBef>
              <a:buNone/>
            </a:pPr>
            <a:r>
              <a:rPr lang="en-GB" sz="3500" b="1" dirty="0"/>
              <a:t>Inclusiveness</a:t>
            </a:r>
            <a:r>
              <a:rPr lang="en-GB" sz="3500" dirty="0"/>
              <a:t> of social protection systems must be pursued, as functional to both social and labour market inclusiveness. ‘Better complementarity between labour market and social integration systems will help all vulnerable groups, generate increased prosperity for all and create stronger social cohesion’. This is key “to qualify public expenditure for inclusion of disadvantage categories such as women, people with disabilities, with a migrant background, young and elderly and low skilled workers”.</a:t>
            </a:r>
          </a:p>
          <a:p>
            <a:pPr marL="0" indent="0">
              <a:spcBef>
                <a:spcPct val="20000"/>
              </a:spcBef>
              <a:buNone/>
            </a:pPr>
            <a:r>
              <a:rPr lang="en-GB" sz="3500" b="1" dirty="0"/>
              <a:t>Adequacy</a:t>
            </a:r>
            <a:r>
              <a:rPr lang="en-GB" sz="3500" dirty="0"/>
              <a:t> is a key condition for the system to function and produce a positive impact, allowing working people to have the necessary means to live in dignity and be actively included in society.</a:t>
            </a:r>
          </a:p>
          <a:p>
            <a:pPr marL="0" indent="0">
              <a:spcBef>
                <a:spcPct val="20000"/>
              </a:spcBef>
              <a:buNone/>
            </a:pPr>
            <a:r>
              <a:rPr lang="en-GB" sz="3500" b="1" dirty="0"/>
              <a:t>Effectiveness</a:t>
            </a:r>
            <a:r>
              <a:rPr lang="en-GB" sz="3500" dirty="0"/>
              <a:t> must be ensured, enabling all working people, regardless of their employment status, to have de facto access to adequate social protection. Overall coverage should be accompanied by mandatory contributions, on top of equal and fair remuneration.</a:t>
            </a:r>
          </a:p>
          <a:p>
            <a:pPr marL="0" indent="0">
              <a:spcBef>
                <a:spcPct val="20000"/>
              </a:spcBef>
              <a:buNone/>
            </a:pPr>
            <a:r>
              <a:rPr lang="en-GB" sz="3500" b="1" dirty="0"/>
              <a:t>Sustainability</a:t>
            </a:r>
            <a:r>
              <a:rPr lang="en-GB" sz="3500" dirty="0"/>
              <a:t> must be pursued, to serve inclusiveness, adequacy and full coverage. It must be pursued making social protection systems accessible to all and ensuring that all can contribute to it. Collective and solidarity-based financing – through fair and progressive taxation and/or social insurance - is the best way to build long-term sustainability of social protection systems. It eases pressure on various safety nets of last resort greater social fairness. towards those contributing to the system. It strengthens social solidarity of welfare systems, and preserve resources for social assistance to the most in need.</a:t>
            </a:r>
          </a:p>
          <a:p>
            <a:pPr marL="0" indent="0">
              <a:buNone/>
            </a:pPr>
            <a:endParaRPr lang="en-GB" dirty="0"/>
          </a:p>
        </p:txBody>
      </p:sp>
    </p:spTree>
    <p:extLst>
      <p:ext uri="{BB962C8B-B14F-4D97-AF65-F5344CB8AC3E}">
        <p14:creationId xmlns:p14="http://schemas.microsoft.com/office/powerpoint/2010/main" val="182311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F7D1-6DD6-4D72-85CE-7E39A9358320}"/>
              </a:ext>
            </a:extLst>
          </p:cNvPr>
          <p:cNvSpPr>
            <a:spLocks noGrp="1"/>
          </p:cNvSpPr>
          <p:nvPr>
            <p:ph type="title"/>
          </p:nvPr>
        </p:nvSpPr>
        <p:spPr>
          <a:xfrm>
            <a:off x="722312" y="298439"/>
            <a:ext cx="7772400" cy="607083"/>
          </a:xfrm>
        </p:spPr>
        <p:txBody>
          <a:bodyPr/>
          <a:lstStyle/>
          <a:p>
            <a:r>
              <a:rPr lang="en-GB" dirty="0"/>
              <a:t>The objectives of the project</a:t>
            </a:r>
          </a:p>
        </p:txBody>
      </p:sp>
      <p:sp>
        <p:nvSpPr>
          <p:cNvPr id="4" name="Text Placeholder 3">
            <a:extLst>
              <a:ext uri="{FF2B5EF4-FFF2-40B4-BE49-F238E27FC236}">
                <a16:creationId xmlns:a16="http://schemas.microsoft.com/office/drawing/2014/main" id="{5D73733D-5BF4-4256-87FF-346B3E7B7734}"/>
              </a:ext>
            </a:extLst>
          </p:cNvPr>
          <p:cNvSpPr>
            <a:spLocks noGrp="1"/>
          </p:cNvSpPr>
          <p:nvPr>
            <p:ph type="body" idx="13"/>
          </p:nvPr>
        </p:nvSpPr>
        <p:spPr>
          <a:xfrm>
            <a:off x="722312" y="905522"/>
            <a:ext cx="7920990" cy="5442013"/>
          </a:xfrm>
        </p:spPr>
        <p:txBody>
          <a:bodyPr>
            <a:normAutofit fontScale="70000" lnSpcReduction="20000"/>
          </a:bodyPr>
          <a:lstStyle/>
          <a:p>
            <a:pPr marL="0" lvl="0" indent="0" algn="just">
              <a:buNone/>
            </a:pPr>
            <a:r>
              <a:rPr lang="en-GB" b="1" dirty="0"/>
              <a:t>Contributing to realise the right-based approach:</a:t>
            </a:r>
          </a:p>
          <a:p>
            <a:pPr lvl="0" algn="just"/>
            <a:r>
              <a:rPr lang="en-GB" dirty="0"/>
              <a:t>To identify the challenges, given the economic, social and legislative background, in achieving the EC Recommendation’s objectives (as for ETUC ambitions - preparation of a benchmarking exercise)</a:t>
            </a:r>
          </a:p>
          <a:p>
            <a:pPr lvl="0" algn="just"/>
            <a:r>
              <a:rPr lang="en-GB" dirty="0"/>
              <a:t>To gather data, elaborated in a critical view, and sound scientific evidences 1. picturing the challenges 2. supporting policy demands (reversing the well-known approach, adopting a fresh mindset starting from human needs)</a:t>
            </a:r>
          </a:p>
          <a:p>
            <a:pPr lvl="0" algn="just"/>
            <a:r>
              <a:rPr lang="en-GB" dirty="0"/>
              <a:t>Contextualise pension policy with evidence concerning labour market, labour legislation, collective bargaining, wage … conditions in each member state</a:t>
            </a:r>
          </a:p>
          <a:p>
            <a:pPr lvl="0" algn="just"/>
            <a:r>
              <a:rPr lang="en-GB" dirty="0"/>
              <a:t>To formulate tailored proposals on pension policies, to be addressed to governments and social protection institutions (legal, political, economic fields)</a:t>
            </a:r>
          </a:p>
          <a:p>
            <a:pPr lvl="0" algn="just"/>
            <a:r>
              <a:rPr lang="en-GB" dirty="0"/>
              <a:t>Foster a better understanding of the approach to social protection and pensions in the European economic governance framework</a:t>
            </a:r>
          </a:p>
          <a:p>
            <a:pPr marL="0" lvl="0" indent="0" algn="just">
              <a:buNone/>
            </a:pPr>
            <a:r>
              <a:rPr lang="en-GB" b="1" dirty="0"/>
              <a:t>Suggesting how the European Semester can support the achievement of the EPSR objectives:</a:t>
            </a:r>
          </a:p>
          <a:p>
            <a:pPr lvl="0" algn="just"/>
            <a:r>
              <a:rPr lang="en-GB" dirty="0"/>
              <a:t>Enhance greater consistency between the national realities and the European Semester Country Specific Recommendations, </a:t>
            </a:r>
          </a:p>
          <a:p>
            <a:pPr lvl="0" algn="just"/>
            <a:r>
              <a:rPr lang="en-GB" dirty="0"/>
              <a:t>Provide inputs to the different phases of the Semester cycle, as for the ETUC Semester toolkit, consistent with the directions indicated by the initiative on social protection and the EPSR</a:t>
            </a:r>
          </a:p>
          <a:p>
            <a:pPr algn="just"/>
            <a:r>
              <a:rPr lang="en-US" dirty="0"/>
              <a:t>This methodology aims at reducing the democratic gap of the economic governance of the EU, enabling trade unions to provide inputs to the cycle in topical moments, so as to contribute – sometimes effectively – to build a new narrative on a more inclusive growth.</a:t>
            </a:r>
            <a:endParaRPr lang="en-GB" dirty="0"/>
          </a:p>
        </p:txBody>
      </p:sp>
    </p:spTree>
    <p:extLst>
      <p:ext uri="{BB962C8B-B14F-4D97-AF65-F5344CB8AC3E}">
        <p14:creationId xmlns:p14="http://schemas.microsoft.com/office/powerpoint/2010/main" val="1869320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EC12-3AAB-4E85-907D-E7C88252E56F}"/>
              </a:ext>
            </a:extLst>
          </p:cNvPr>
          <p:cNvSpPr>
            <a:spLocks noGrp="1"/>
          </p:cNvSpPr>
          <p:nvPr>
            <p:ph type="title"/>
          </p:nvPr>
        </p:nvSpPr>
        <p:spPr>
          <a:xfrm>
            <a:off x="594361" y="276023"/>
            <a:ext cx="7863839" cy="1232737"/>
          </a:xfrm>
        </p:spPr>
        <p:txBody>
          <a:bodyPr>
            <a:normAutofit/>
          </a:bodyPr>
          <a:lstStyle/>
          <a:p>
            <a:pPr algn="ctr"/>
            <a:r>
              <a:rPr lang="en-GB" sz="2400" dirty="0"/>
              <a:t>The project action 1</a:t>
            </a:r>
            <a:br>
              <a:rPr lang="en-GB" sz="2400" dirty="0"/>
            </a:br>
            <a:endParaRPr lang="en-GB" sz="2400" dirty="0"/>
          </a:p>
        </p:txBody>
      </p:sp>
      <p:sp>
        <p:nvSpPr>
          <p:cNvPr id="4" name="Text Placeholder 3">
            <a:extLst>
              <a:ext uri="{FF2B5EF4-FFF2-40B4-BE49-F238E27FC236}">
                <a16:creationId xmlns:a16="http://schemas.microsoft.com/office/drawing/2014/main" id="{919F0840-3C38-428F-9522-6ECE65DE6B89}"/>
              </a:ext>
            </a:extLst>
          </p:cNvPr>
          <p:cNvSpPr>
            <a:spLocks noGrp="1"/>
          </p:cNvSpPr>
          <p:nvPr>
            <p:ph type="body" idx="13"/>
          </p:nvPr>
        </p:nvSpPr>
        <p:spPr>
          <a:xfrm>
            <a:off x="594361" y="1508760"/>
            <a:ext cx="7900352" cy="4754879"/>
          </a:xfrm>
        </p:spPr>
        <p:txBody>
          <a:bodyPr>
            <a:normAutofit/>
          </a:bodyPr>
          <a:lstStyle/>
          <a:p>
            <a:pPr marL="0" indent="0">
              <a:buNone/>
            </a:pPr>
            <a:r>
              <a:rPr lang="en-US" b="1" dirty="0"/>
              <a:t>Fulfilling the objectives of coverage, effectiveness and adequacy of pensions as for the recommendation on access to social protection</a:t>
            </a:r>
          </a:p>
          <a:p>
            <a:pPr>
              <a:buFontTx/>
              <a:buChar char="-"/>
            </a:pPr>
            <a:r>
              <a:rPr lang="en-US" dirty="0"/>
              <a:t>Identify common challenges</a:t>
            </a:r>
          </a:p>
          <a:p>
            <a:pPr>
              <a:buFontTx/>
              <a:buChar char="-"/>
            </a:pPr>
            <a:r>
              <a:rPr lang="en-US" dirty="0"/>
              <a:t>Country-based analysis of the challenges </a:t>
            </a:r>
          </a:p>
          <a:p>
            <a:pPr>
              <a:buFontTx/>
              <a:buChar char="-"/>
            </a:pPr>
            <a:r>
              <a:rPr lang="en-US" dirty="0"/>
              <a:t>Formulation of recommendations for institutions and social partners at national level to fulfill the objectives (or at least converge towards them)</a:t>
            </a:r>
          </a:p>
          <a:p>
            <a:pPr>
              <a:buFontTx/>
              <a:buChar char="-"/>
            </a:pPr>
            <a:endParaRPr lang="en-GB" dirty="0"/>
          </a:p>
          <a:p>
            <a:pPr marL="0" indent="0">
              <a:buNone/>
            </a:pPr>
            <a:endParaRPr lang="en-GB" dirty="0"/>
          </a:p>
        </p:txBody>
      </p:sp>
    </p:spTree>
    <p:extLst>
      <p:ext uri="{BB962C8B-B14F-4D97-AF65-F5344CB8AC3E}">
        <p14:creationId xmlns:p14="http://schemas.microsoft.com/office/powerpoint/2010/main" val="2435164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9EC12-3AAB-4E85-907D-E7C88252E56F}"/>
              </a:ext>
            </a:extLst>
          </p:cNvPr>
          <p:cNvSpPr>
            <a:spLocks noGrp="1"/>
          </p:cNvSpPr>
          <p:nvPr>
            <p:ph type="title"/>
          </p:nvPr>
        </p:nvSpPr>
        <p:spPr>
          <a:xfrm>
            <a:off x="594361" y="276023"/>
            <a:ext cx="7863839" cy="1232737"/>
          </a:xfrm>
        </p:spPr>
        <p:txBody>
          <a:bodyPr>
            <a:normAutofit/>
          </a:bodyPr>
          <a:lstStyle/>
          <a:p>
            <a:pPr algn="ctr"/>
            <a:r>
              <a:rPr lang="en-GB" sz="2400" dirty="0"/>
              <a:t>The project action 2</a:t>
            </a:r>
            <a:br>
              <a:rPr lang="en-GB" sz="2400" dirty="0"/>
            </a:br>
            <a:endParaRPr lang="en-GB" sz="2400" dirty="0"/>
          </a:p>
        </p:txBody>
      </p:sp>
      <p:sp>
        <p:nvSpPr>
          <p:cNvPr id="4" name="Text Placeholder 3">
            <a:extLst>
              <a:ext uri="{FF2B5EF4-FFF2-40B4-BE49-F238E27FC236}">
                <a16:creationId xmlns:a16="http://schemas.microsoft.com/office/drawing/2014/main" id="{919F0840-3C38-428F-9522-6ECE65DE6B89}"/>
              </a:ext>
            </a:extLst>
          </p:cNvPr>
          <p:cNvSpPr>
            <a:spLocks noGrp="1"/>
          </p:cNvSpPr>
          <p:nvPr>
            <p:ph type="body" idx="13"/>
          </p:nvPr>
        </p:nvSpPr>
        <p:spPr>
          <a:xfrm>
            <a:off x="594361" y="1508760"/>
            <a:ext cx="7900352" cy="4754879"/>
          </a:xfrm>
        </p:spPr>
        <p:txBody>
          <a:bodyPr>
            <a:normAutofit/>
          </a:bodyPr>
          <a:lstStyle/>
          <a:p>
            <a:pPr marL="0" indent="0">
              <a:buNone/>
            </a:pPr>
            <a:r>
              <a:rPr lang="en-US" b="1" dirty="0"/>
              <a:t>Ongoing monitoring on pension policy and Semester cycle</a:t>
            </a:r>
          </a:p>
          <a:p>
            <a:pPr>
              <a:buFontTx/>
              <a:buChar char="-"/>
            </a:pPr>
            <a:r>
              <a:rPr lang="en-US" dirty="0"/>
              <a:t>a timely monitoring of pension policy and the impact of the Semester cycle on adequacy of pensions and dignity of ageing</a:t>
            </a:r>
          </a:p>
          <a:p>
            <a:pPr>
              <a:buFontTx/>
              <a:buChar char="-"/>
            </a:pPr>
            <a:r>
              <a:rPr lang="en-US" dirty="0"/>
              <a:t>activate synergies with the project research; link with the TUSLO</a:t>
            </a:r>
          </a:p>
          <a:p>
            <a:pPr>
              <a:buFontTx/>
              <a:buChar char="-"/>
            </a:pPr>
            <a:r>
              <a:rPr lang="en-US" dirty="0"/>
              <a:t>feed inputs on access to social protection and pensions to the Semester Toolkit in a timely manner…</a:t>
            </a:r>
          </a:p>
          <a:p>
            <a:pPr>
              <a:buFontTx/>
              <a:buChar char="-"/>
            </a:pPr>
            <a:r>
              <a:rPr lang="en-US" dirty="0"/>
              <a:t>…and in line with aims of the EPSR</a:t>
            </a:r>
          </a:p>
          <a:p>
            <a:pPr>
              <a:buFontTx/>
              <a:buChar char="-"/>
            </a:pPr>
            <a:endParaRPr lang="en-US" dirty="0"/>
          </a:p>
          <a:p>
            <a:pPr>
              <a:buFontTx/>
              <a:buChar char="-"/>
            </a:pPr>
            <a:r>
              <a:rPr lang="en-US" dirty="0"/>
              <a:t>Actions 1+2: EPSR shows direction, the Semester should provide tools consistently</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79768088"/>
      </p:ext>
    </p:extLst>
  </p:cSld>
  <p:clrMapOvr>
    <a:masterClrMapping/>
  </p:clrMapOvr>
</p:sld>
</file>

<file path=ppt/theme/theme1.xml><?xml version="1.0" encoding="utf-8"?>
<a:theme xmlns:a="http://schemas.openxmlformats.org/drawingml/2006/main" name="blank">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702</TotalTime>
  <Words>2575</Words>
  <Application>Microsoft Office PowerPoint</Application>
  <PresentationFormat>On-screen Show (4:3)</PresentationFormat>
  <Paragraphs>173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blank</vt:lpstr>
      <vt:lpstr>PowerPoint Presentation</vt:lpstr>
      <vt:lpstr>PowerPoint Presentation</vt:lpstr>
      <vt:lpstr>The EPSR: a right-based approach</vt:lpstr>
      <vt:lpstr>The ETUC VISION OF WELFARE AND PENSION systems</vt:lpstr>
      <vt:lpstr>The ETUC VISION OF WELFARE AND PENSIONS 1</vt:lpstr>
      <vt:lpstr>The ETUC VISION OF WELFARE AND PENSIONS 2</vt:lpstr>
      <vt:lpstr>The objectives of the project</vt:lpstr>
      <vt:lpstr>The project action 1 </vt:lpstr>
      <vt:lpstr>The project action 2 </vt:lpstr>
      <vt:lpstr>The project action: country-based and eu perspective </vt:lpstr>
      <vt:lpstr>methodology for both the country-based and the eu approach</vt:lpstr>
      <vt:lpstr>An exercise for upward convergence</vt:lpstr>
      <vt:lpstr>EPSR VS EU SEMESTER: diverging objectives, reversing the approach</vt:lpstr>
      <vt:lpstr>Equality and fairness, effectiveness, adequacy: paths to better sustainability? TU hints on what to look at (?) </vt:lpstr>
      <vt:lpstr>Summary </vt:lpstr>
      <vt:lpstr>Your collaboration is crucial </vt:lpstr>
      <vt:lpstr>The role of the national contact persons </vt:lpstr>
      <vt:lpstr>Selection of countries targeted </vt:lpstr>
      <vt:lpstr>PowerPoint Presentation</vt:lpstr>
    </vt:vector>
  </TitlesOfParts>
  <Company>ETUI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Bentahar Sarrah</dc:creator>
  <cp:keywords>ETUC</cp:keywords>
  <cp:lastModifiedBy>Monaco Marina</cp:lastModifiedBy>
  <cp:revision>1</cp:revision>
  <cp:lastPrinted>2019-02-22T08:06:51Z</cp:lastPrinted>
  <dcterms:created xsi:type="dcterms:W3CDTF">2019-02-19T14:47:56Z</dcterms:created>
  <dcterms:modified xsi:type="dcterms:W3CDTF">2019-03-14T20:12:07Z</dcterms:modified>
</cp:coreProperties>
</file>