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5.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6.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7.xml" ContentType="application/vnd.openxmlformats-officedocument.drawingml.chartshapes+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5"/>
  </p:sldMasterIdLst>
  <p:notesMasterIdLst>
    <p:notesMasterId r:id="rId31"/>
  </p:notesMasterIdLst>
  <p:sldIdLst>
    <p:sldId id="256" r:id="rId6"/>
    <p:sldId id="284" r:id="rId7"/>
    <p:sldId id="274" r:id="rId8"/>
    <p:sldId id="285" r:id="rId9"/>
    <p:sldId id="287" r:id="rId10"/>
    <p:sldId id="275" r:id="rId11"/>
    <p:sldId id="286" r:id="rId12"/>
    <p:sldId id="257" r:id="rId13"/>
    <p:sldId id="258" r:id="rId14"/>
    <p:sldId id="263" r:id="rId15"/>
    <p:sldId id="260" r:id="rId16"/>
    <p:sldId id="261" r:id="rId17"/>
    <p:sldId id="262" r:id="rId18"/>
    <p:sldId id="264" r:id="rId19"/>
    <p:sldId id="270" r:id="rId20"/>
    <p:sldId id="267" r:id="rId21"/>
    <p:sldId id="273" r:id="rId22"/>
    <p:sldId id="277" r:id="rId23"/>
    <p:sldId id="278" r:id="rId24"/>
    <p:sldId id="272" r:id="rId25"/>
    <p:sldId id="279" r:id="rId26"/>
    <p:sldId id="280" r:id="rId27"/>
    <p:sldId id="269" r:id="rId28"/>
    <p:sldId id="282" r:id="rId29"/>
    <p:sldId id="283" r:id="rId30"/>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A3409D-BB03-49F7-A8A7-90BFEC508E24}">
          <p14:sldIdLst>
            <p14:sldId id="256"/>
            <p14:sldId id="284"/>
            <p14:sldId id="274"/>
            <p14:sldId id="285"/>
            <p14:sldId id="287"/>
            <p14:sldId id="275"/>
            <p14:sldId id="286"/>
            <p14:sldId id="257"/>
            <p14:sldId id="258"/>
            <p14:sldId id="263"/>
            <p14:sldId id="260"/>
            <p14:sldId id="261"/>
            <p14:sldId id="262"/>
            <p14:sldId id="264"/>
            <p14:sldId id="270"/>
            <p14:sldId id="267"/>
            <p14:sldId id="273"/>
            <p14:sldId id="277"/>
            <p14:sldId id="278"/>
            <p14:sldId id="272"/>
            <p14:sldId id="279"/>
            <p14:sldId id="280"/>
            <p14:sldId id="269"/>
            <p14:sldId id="282"/>
            <p14:sldId id="28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CE96"/>
    <a:srgbClr val="B86AAB"/>
    <a:srgbClr val="C5E2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860A22-72B8-443C-9F2E-37E6193D0B9F}" v="210" dt="2019-03-01T10:15:58.6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29" autoAdjust="0"/>
  </p:normalViewPr>
  <p:slideViewPr>
    <p:cSldViewPr snapToGrid="0">
      <p:cViewPr varScale="1">
        <p:scale>
          <a:sx n="71" d="100"/>
          <a:sy n="71" d="100"/>
        </p:scale>
        <p:origin x="90" y="3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https://etuc.sharepoint.com/etui/compub/Documents/Publication%20prep/Publication%20projects%202019/Books/Benchmarking/Irmgard%20original%20excel%20graphs/Bench2019_Chapt5.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3" Type="http://schemas.openxmlformats.org/officeDocument/2006/relationships/oleObject" Target="https://etuc.sharepoint.com/etui/compub/Documents/Publication%20prep/Publication%20projects%202019/Books/Benchmarking/Irmgard%20original%20excel%20graphs/Bench2019_Chapt5.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https://etuc.sharepoint.com/etui/unit1/Shared%20Documents/Benchmarking/Benchmarking%202019/graphics%20slides/Bench2019_StatsStan.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https://etuc.sharepoint.com/etui/compub/Documents/Publication%20prep/Publication%20projects%202019/Books/Benchmarking/Irmgard%20original%20excel%20graphs/Bench2019_Chapt5.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https://etuc.sharepoint.com/etui/compub/Documents/Publication%20prep/Publication%20projects%202019/Books/Benchmarking/Irmgard%20original%20excel%20graphs/Bench2019_Chapt5.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https://etuc.sharepoint.com/etui/compub/Documents/Publication%20prep/Publication%20projects%202019/Books/Benchmarking/Irmgard%20original%20excel%20graphs/Bench2019_Chapt5.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2" Type="http://schemas.openxmlformats.org/officeDocument/2006/relationships/oleObject" Target="https://etuc.sharepoint.com/etui/compub/Documents/Publication%20prep/Publication%20projects%202019/Books/Benchmarking/Irmgard%20original%20excel%20graphs/Bench2019_Chapt5.xlsx"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oleObject" Target="https://etuc.sharepoint.com/etui/compub/Documents/Publication%20prep/Publication%20projects%202019/Books/Benchmarking/Irmgard%20original%20excel%20graphs/Bench2019_Chapt5.xlsx" TargetMode="External"/><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3" Type="http://schemas.openxmlformats.org/officeDocument/2006/relationships/oleObject" Target="https://etuc.sharepoint.com/etui/unit1/Shared%20Documents/Benchmarking/Benchmarking%202019/graphics%20slides/Bench2019_StatsStan.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537605166129555E-2"/>
          <c:y val="6.1110814186900668E-2"/>
          <c:w val="0.9823188339438339"/>
          <c:h val="0.80552361111111115"/>
        </c:manualLayout>
      </c:layout>
      <c:lineChart>
        <c:grouping val="standard"/>
        <c:varyColors val="0"/>
        <c:ser>
          <c:idx val="2"/>
          <c:order val="0"/>
          <c:tx>
            <c:strRef>
              <c:f>'Figure 5.x1'!$B$4</c:f>
              <c:strCache>
                <c:ptCount val="1"/>
                <c:pt idx="0">
                  <c:v>% employees who voted</c:v>
                </c:pt>
              </c:strCache>
            </c:strRef>
          </c:tx>
          <c:spPr>
            <a:ln w="12700">
              <a:solidFill>
                <a:sysClr val="windowText" lastClr="000000"/>
              </a:solidFill>
            </a:ln>
          </c:spPr>
          <c:marker>
            <c:symbol val="circle"/>
            <c:size val="30"/>
            <c:spPr>
              <a:solidFill>
                <a:srgbClr val="D2492A"/>
              </a:solidFill>
              <a:ln w="3175">
                <a:noFill/>
              </a:ln>
            </c:spPr>
          </c:marker>
          <c:dPt>
            <c:idx val="0"/>
            <c:marker>
              <c:spPr>
                <a:solidFill>
                  <a:srgbClr val="4B92DB"/>
                </a:solidFill>
                <a:ln w="3175">
                  <a:noFill/>
                </a:ln>
              </c:spPr>
            </c:marker>
            <c:bubble3D val="0"/>
            <c:extLst>
              <c:ext xmlns:c16="http://schemas.microsoft.com/office/drawing/2014/chart" uri="{C3380CC4-5D6E-409C-BE32-E72D297353CC}">
                <c16:uniqueId val="{00000000-1917-4808-93F1-332CBEA020BE}"/>
              </c:ext>
            </c:extLst>
          </c:dPt>
          <c:dLbls>
            <c:numFmt formatCode="0%" sourceLinked="0"/>
            <c:spPr>
              <a:noFill/>
              <a:ln>
                <a:noFill/>
              </a:ln>
              <a:effectLst/>
            </c:spPr>
            <c:txPr>
              <a:bodyPr wrap="square" lIns="38100" tIns="19050" rIns="38100" bIns="19050" anchor="ctr">
                <a:spAutoFit/>
              </a:bodyPr>
              <a:lstStyle/>
              <a:p>
                <a:pPr>
                  <a:defRPr sz="1100" b="1">
                    <a:solidFill>
                      <a:schemeClr val="bg1"/>
                    </a:solidFill>
                    <a:latin typeface="Foundry Journal Demi"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'Figure 5.x1'!$A$5:$A$6</c:f>
              <c:strCache>
                <c:ptCount val="2"/>
                <c:pt idx="0">
                  <c:v>very low democracy at work</c:v>
                </c:pt>
                <c:pt idx="1">
                  <c:v>very high democracy at work</c:v>
                </c:pt>
              </c:strCache>
            </c:strRef>
          </c:cat>
          <c:val>
            <c:numRef>
              <c:f>'Figure 5.x1'!$B$5:$B$6</c:f>
              <c:numCache>
                <c:formatCode>General</c:formatCode>
                <c:ptCount val="2"/>
                <c:pt idx="0">
                  <c:v>0.67700000000000005</c:v>
                </c:pt>
                <c:pt idx="1">
                  <c:v>0.78669999999999995</c:v>
                </c:pt>
              </c:numCache>
            </c:numRef>
          </c:val>
          <c:smooth val="0"/>
          <c:extLst>
            <c:ext xmlns:c16="http://schemas.microsoft.com/office/drawing/2014/chart" uri="{C3380CC4-5D6E-409C-BE32-E72D297353CC}">
              <c16:uniqueId val="{00000001-1917-4808-93F1-332CBEA020BE}"/>
            </c:ext>
          </c:extLst>
        </c:ser>
        <c:ser>
          <c:idx val="0"/>
          <c:order val="1"/>
          <c:tx>
            <c:strRef>
              <c:f>'Figure 5.x1'!$C$4</c:f>
              <c:strCache>
                <c:ptCount val="1"/>
                <c:pt idx="0">
                  <c:v>% employees considering themselves as able to influence politics</c:v>
                </c:pt>
              </c:strCache>
            </c:strRef>
          </c:tx>
          <c:spPr>
            <a:ln w="12700">
              <a:solidFill>
                <a:sysClr val="windowText" lastClr="000000"/>
              </a:solidFill>
            </a:ln>
          </c:spPr>
          <c:marker>
            <c:symbol val="circle"/>
            <c:size val="30"/>
            <c:spPr>
              <a:solidFill>
                <a:srgbClr val="D2492A"/>
              </a:solidFill>
              <a:ln w="3175">
                <a:noFill/>
              </a:ln>
            </c:spPr>
          </c:marker>
          <c:dPt>
            <c:idx val="0"/>
            <c:marker>
              <c:spPr>
                <a:solidFill>
                  <a:srgbClr val="4B92DB"/>
                </a:solidFill>
                <a:ln w="3175">
                  <a:noFill/>
                </a:ln>
              </c:spPr>
            </c:marker>
            <c:bubble3D val="0"/>
            <c:extLst>
              <c:ext xmlns:c16="http://schemas.microsoft.com/office/drawing/2014/chart" uri="{C3380CC4-5D6E-409C-BE32-E72D297353CC}">
                <c16:uniqueId val="{00000002-1917-4808-93F1-332CBEA020BE}"/>
              </c:ext>
            </c:extLst>
          </c:dPt>
          <c:dLbls>
            <c:numFmt formatCode="0%" sourceLinked="0"/>
            <c:spPr>
              <a:noFill/>
              <a:ln>
                <a:noFill/>
              </a:ln>
              <a:effectLst/>
            </c:spPr>
            <c:txPr>
              <a:bodyPr wrap="square" lIns="38100" tIns="19050" rIns="38100" bIns="19050" anchor="ctr">
                <a:spAutoFit/>
              </a:bodyPr>
              <a:lstStyle/>
              <a:p>
                <a:pPr>
                  <a:defRPr sz="1100" b="1">
                    <a:solidFill>
                      <a:schemeClr val="bg1"/>
                    </a:solidFill>
                    <a:latin typeface="Foundry Journal Demi"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'Figure 5.x1'!$A$5:$A$6</c:f>
              <c:strCache>
                <c:ptCount val="2"/>
                <c:pt idx="0">
                  <c:v>very low democracy at work</c:v>
                </c:pt>
                <c:pt idx="1">
                  <c:v>very high democracy at work</c:v>
                </c:pt>
              </c:strCache>
            </c:strRef>
          </c:cat>
          <c:val>
            <c:numRef>
              <c:f>'Figure 5.x1'!$C$5:$C$6</c:f>
              <c:numCache>
                <c:formatCode>General</c:formatCode>
                <c:ptCount val="2"/>
                <c:pt idx="0">
                  <c:v>0.3493</c:v>
                </c:pt>
                <c:pt idx="1">
                  <c:v>0.49490000000000001</c:v>
                </c:pt>
              </c:numCache>
            </c:numRef>
          </c:val>
          <c:smooth val="0"/>
          <c:extLst>
            <c:ext xmlns:c16="http://schemas.microsoft.com/office/drawing/2014/chart" uri="{C3380CC4-5D6E-409C-BE32-E72D297353CC}">
              <c16:uniqueId val="{00000003-1917-4808-93F1-332CBEA020BE}"/>
            </c:ext>
          </c:extLst>
        </c:ser>
        <c:ser>
          <c:idx val="1"/>
          <c:order val="2"/>
          <c:tx>
            <c:strRef>
              <c:f>'Figure 5.x1'!$D$4</c:f>
              <c:strCache>
                <c:ptCount val="1"/>
                <c:pt idx="0">
                  <c:v>% employees interested in politics</c:v>
                </c:pt>
              </c:strCache>
            </c:strRef>
          </c:tx>
          <c:spPr>
            <a:ln w="12700">
              <a:solidFill>
                <a:sysClr val="windowText" lastClr="000000"/>
              </a:solidFill>
            </a:ln>
          </c:spPr>
          <c:marker>
            <c:symbol val="circle"/>
            <c:size val="30"/>
            <c:spPr>
              <a:solidFill>
                <a:srgbClr val="D2492A"/>
              </a:solidFill>
              <a:ln>
                <a:noFill/>
              </a:ln>
            </c:spPr>
          </c:marker>
          <c:dPt>
            <c:idx val="0"/>
            <c:marker>
              <c:spPr>
                <a:solidFill>
                  <a:srgbClr val="4B92DB"/>
                </a:solidFill>
                <a:ln>
                  <a:noFill/>
                </a:ln>
              </c:spPr>
            </c:marker>
            <c:bubble3D val="0"/>
            <c:extLst>
              <c:ext xmlns:c16="http://schemas.microsoft.com/office/drawing/2014/chart" uri="{C3380CC4-5D6E-409C-BE32-E72D297353CC}">
                <c16:uniqueId val="{00000004-1917-4808-93F1-332CBEA020BE}"/>
              </c:ext>
            </c:extLst>
          </c:dPt>
          <c:dLbls>
            <c:numFmt formatCode="0%" sourceLinked="0"/>
            <c:spPr>
              <a:noFill/>
              <a:ln>
                <a:noFill/>
              </a:ln>
              <a:effectLst/>
            </c:spPr>
            <c:txPr>
              <a:bodyPr wrap="square" lIns="38100" tIns="19050" rIns="38100" bIns="19050" anchor="ctr">
                <a:spAutoFit/>
              </a:bodyPr>
              <a:lstStyle/>
              <a:p>
                <a:pPr>
                  <a:defRPr sz="1100" b="1">
                    <a:solidFill>
                      <a:schemeClr val="bg1"/>
                    </a:solidFill>
                    <a:latin typeface="Foundry Journal Demi"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'Figure 5.x1'!$A$5:$A$6</c:f>
              <c:strCache>
                <c:ptCount val="2"/>
                <c:pt idx="0">
                  <c:v>very low democracy at work</c:v>
                </c:pt>
                <c:pt idx="1">
                  <c:v>very high democracy at work</c:v>
                </c:pt>
              </c:strCache>
            </c:strRef>
          </c:cat>
          <c:val>
            <c:numRef>
              <c:f>'Figure 5.x1'!$D$5:$D$6</c:f>
              <c:numCache>
                <c:formatCode>General</c:formatCode>
                <c:ptCount val="2"/>
                <c:pt idx="0">
                  <c:v>0.20750000000000002</c:v>
                </c:pt>
                <c:pt idx="1">
                  <c:v>0.38669999999999999</c:v>
                </c:pt>
              </c:numCache>
            </c:numRef>
          </c:val>
          <c:smooth val="0"/>
          <c:extLst>
            <c:ext xmlns:c16="http://schemas.microsoft.com/office/drawing/2014/chart" uri="{C3380CC4-5D6E-409C-BE32-E72D297353CC}">
              <c16:uniqueId val="{00000005-1917-4808-93F1-332CBEA020BE}"/>
            </c:ext>
          </c:extLst>
        </c:ser>
        <c:dLbls>
          <c:showLegendKey val="0"/>
          <c:showVal val="0"/>
          <c:showCatName val="0"/>
          <c:showSerName val="0"/>
          <c:showPercent val="0"/>
          <c:showBubbleSize val="0"/>
        </c:dLbls>
        <c:marker val="1"/>
        <c:smooth val="0"/>
        <c:axId val="2092284079"/>
        <c:axId val="1980479327"/>
      </c:lineChart>
      <c:valAx>
        <c:axId val="1980479327"/>
        <c:scaling>
          <c:orientation val="minMax"/>
          <c:max val="0.8"/>
          <c:min val="0.1"/>
        </c:scaling>
        <c:delete val="1"/>
        <c:axPos val="r"/>
        <c:numFmt formatCode="0%" sourceLinked="0"/>
        <c:majorTickMark val="out"/>
        <c:minorTickMark val="none"/>
        <c:tickLblPos val="nextTo"/>
        <c:crossAx val="2092284079"/>
        <c:crosses val="max"/>
        <c:crossBetween val="between"/>
      </c:valAx>
      <c:catAx>
        <c:axId val="2092284079"/>
        <c:scaling>
          <c:orientation val="minMax"/>
        </c:scaling>
        <c:delete val="0"/>
        <c:axPos val="b"/>
        <c:numFmt formatCode="General" sourceLinked="1"/>
        <c:majorTickMark val="none"/>
        <c:minorTickMark val="none"/>
        <c:tickLblPos val="low"/>
        <c:spPr>
          <a:noFill/>
          <a:ln>
            <a:noFill/>
          </a:ln>
        </c:spPr>
        <c:txPr>
          <a:bodyPr/>
          <a:lstStyle/>
          <a:p>
            <a:pPr>
              <a:defRPr sz="1600">
                <a:ln>
                  <a:noFill/>
                </a:ln>
                <a:latin typeface="Foundry Journal Book" panose="02000600040000020004" pitchFamily="50" charset="0"/>
              </a:defRPr>
            </a:pPr>
            <a:endParaRPr lang="en-US"/>
          </a:p>
        </c:txPr>
        <c:crossAx val="1980479327"/>
        <c:crosses val="autoZero"/>
        <c:auto val="1"/>
        <c:lblAlgn val="ctr"/>
        <c:lblOffset val="100"/>
        <c:noMultiLvlLbl val="1"/>
      </c:catAx>
    </c:plotArea>
    <c:plotVisOnly val="1"/>
    <c:dispBlanksAs val="gap"/>
    <c:showDLblsOverMax val="0"/>
  </c:chart>
  <c:spPr>
    <a:ln>
      <a:noFill/>
    </a:ln>
  </c:spPr>
  <c:txPr>
    <a:bodyPr/>
    <a:lstStyle/>
    <a:p>
      <a:pPr>
        <a:defRPr sz="900">
          <a:latin typeface="Arial"/>
          <a:cs typeface="Arial"/>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bg1"/>
                </a:solidFill>
                <a:latin typeface="+mn-lt"/>
                <a:ea typeface="+mn-ea"/>
                <a:cs typeface="+mn-cs"/>
              </a:defRPr>
            </a:pPr>
            <a:r>
              <a:rPr lang="fr-BE">
                <a:solidFill>
                  <a:schemeClr val="bg1"/>
                </a:solidFill>
              </a:rPr>
              <a:t>n=58</a:t>
            </a:r>
            <a:endParaRPr lang="en-GB">
              <a:solidFill>
                <a:schemeClr val="bg1"/>
              </a:solidFill>
            </a:endParaRPr>
          </a:p>
        </c:rich>
      </c:tx>
      <c:overlay val="0"/>
      <c:spPr>
        <a:solidFill>
          <a:schemeClr val="accent2"/>
        </a:solidFill>
        <a:ln>
          <a:noFill/>
        </a:ln>
        <a:effectLst/>
      </c:spPr>
      <c:txPr>
        <a:bodyPr rot="0" spcFirstLastPara="1" vertOverflow="ellipsis" vert="horz" wrap="square" anchor="ctr" anchorCtr="1"/>
        <a:lstStyle/>
        <a:p>
          <a:pPr>
            <a:defRPr sz="1862" b="1" i="0" u="none" strike="noStrike" kern="1200" cap="all" spc="50" baseline="0">
              <a:solidFill>
                <a:schemeClr val="bg1"/>
              </a:solidFill>
              <a:latin typeface="+mn-lt"/>
              <a:ea typeface="+mn-ea"/>
              <a:cs typeface="+mn-cs"/>
            </a:defRPr>
          </a:pPr>
          <a:endParaRPr lang="en-US"/>
        </a:p>
      </c:txPr>
    </c:title>
    <c:autoTitleDeleted val="0"/>
    <c:plotArea>
      <c:layout/>
      <c:pieChart>
        <c:varyColors val="1"/>
        <c:ser>
          <c:idx val="0"/>
          <c:order val="0"/>
          <c:tx>
            <c:strRef>
              <c:f>Sheet1!$B$1</c:f>
              <c:strCache>
                <c:ptCount val="1"/>
                <c:pt idx="0">
                  <c:v>SE agreements with BLER</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949-4285-BF6C-37EAA44506A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949-4285-BF6C-37EAA44506AA}"/>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A949-4285-BF6C-37EAA44506AA}"/>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A949-4285-BF6C-37EAA44506A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Mononational BLER</c:v>
                </c:pt>
                <c:pt idx="1">
                  <c:v>International BLER possible</c:v>
                </c:pt>
                <c:pt idx="2">
                  <c:v>International BLER guaranteed</c:v>
                </c:pt>
              </c:strCache>
            </c:strRef>
          </c:cat>
          <c:val>
            <c:numRef>
              <c:f>Sheet1!$B$2:$B$5</c:f>
              <c:numCache>
                <c:formatCode>General</c:formatCode>
                <c:ptCount val="4"/>
                <c:pt idx="0">
                  <c:v>3</c:v>
                </c:pt>
                <c:pt idx="1">
                  <c:v>30</c:v>
                </c:pt>
                <c:pt idx="2">
                  <c:v>25</c:v>
                </c:pt>
              </c:numCache>
            </c:numRef>
          </c:val>
          <c:extLst>
            <c:ext xmlns:c16="http://schemas.microsoft.com/office/drawing/2014/chart" uri="{C3380CC4-5D6E-409C-BE32-E72D297353CC}">
              <c16:uniqueId val="{00000008-A949-4285-BF6C-37EAA44506A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37270341207348"/>
          <c:y val="0.11512636638056593"/>
          <c:w val="0.77191907261592296"/>
          <c:h val="0.70802993359914312"/>
        </c:manualLayout>
      </c:layout>
      <c:scatterChart>
        <c:scatterStyle val="lineMarker"/>
        <c:varyColors val="0"/>
        <c:ser>
          <c:idx val="0"/>
          <c:order val="0"/>
          <c:spPr>
            <a:ln w="19050" cap="rnd">
              <a:noFill/>
              <a:round/>
            </a:ln>
            <a:effectLst/>
          </c:spPr>
          <c:marker>
            <c:symbol val="circle"/>
            <c:size val="5"/>
            <c:spPr>
              <a:solidFill>
                <a:schemeClr val="tx1"/>
              </a:solidFill>
              <a:ln w="9525">
                <a:noFill/>
              </a:ln>
              <a:effectLst/>
            </c:spPr>
          </c:marker>
          <c:trendline>
            <c:spPr>
              <a:ln w="12700" cap="rnd">
                <a:solidFill>
                  <a:schemeClr val="tx1"/>
                </a:solidFill>
                <a:prstDash val="solid"/>
              </a:ln>
              <a:effectLst/>
            </c:spPr>
            <c:trendlineType val="linear"/>
            <c:dispRSqr val="0"/>
            <c:dispEq val="0"/>
          </c:trendline>
          <c:xVal>
            <c:numRef>
              <c:f>'Figure 5.x2'!$B$5:$B$34</c:f>
              <c:numCache>
                <c:formatCode>0.0</c:formatCode>
                <c:ptCount val="30"/>
                <c:pt idx="0">
                  <c:v>18.862855856007936</c:v>
                </c:pt>
                <c:pt idx="1">
                  <c:v>22.021256795672873</c:v>
                </c:pt>
                <c:pt idx="2">
                  <c:v>22.162136453834165</c:v>
                </c:pt>
                <c:pt idx="3">
                  <c:v>25.387668155136961</c:v>
                </c:pt>
                <c:pt idx="4">
                  <c:v>25.388524542438706</c:v>
                </c:pt>
                <c:pt idx="5">
                  <c:v>30.067264950973392</c:v>
                </c:pt>
                <c:pt idx="6">
                  <c:v>30.371906471372075</c:v>
                </c:pt>
                <c:pt idx="7">
                  <c:v>32.240416605824628</c:v>
                </c:pt>
                <c:pt idx="8">
                  <c:v>35.306296524066518</c:v>
                </c:pt>
                <c:pt idx="9">
                  <c:v>36.662348740583802</c:v>
                </c:pt>
                <c:pt idx="10">
                  <c:v>39.270125824438715</c:v>
                </c:pt>
                <c:pt idx="11">
                  <c:v>41.070036263400759</c:v>
                </c:pt>
                <c:pt idx="12">
                  <c:v>43.288796966984442</c:v>
                </c:pt>
                <c:pt idx="13">
                  <c:v>43.901877516479693</c:v>
                </c:pt>
                <c:pt idx="14">
                  <c:v>44.693338291364903</c:v>
                </c:pt>
                <c:pt idx="15">
                  <c:v>44.818205602554713</c:v>
                </c:pt>
                <c:pt idx="16">
                  <c:v>45.877000376651914</c:v>
                </c:pt>
                <c:pt idx="17">
                  <c:v>45.913692865663783</c:v>
                </c:pt>
                <c:pt idx="18">
                  <c:v>47.896981722155033</c:v>
                </c:pt>
                <c:pt idx="19">
                  <c:v>52.003076626709209</c:v>
                </c:pt>
                <c:pt idx="20">
                  <c:v>53.875566681515089</c:v>
                </c:pt>
                <c:pt idx="21">
                  <c:v>54.234683542849268</c:v>
                </c:pt>
                <c:pt idx="22">
                  <c:v>54.8660049520877</c:v>
                </c:pt>
                <c:pt idx="23">
                  <c:v>55.71716173673547</c:v>
                </c:pt>
                <c:pt idx="24">
                  <c:v>56.265674041019274</c:v>
                </c:pt>
                <c:pt idx="25">
                  <c:v>59.166110852306097</c:v>
                </c:pt>
                <c:pt idx="26">
                  <c:v>71.662955555436909</c:v>
                </c:pt>
                <c:pt idx="27">
                  <c:v>75.342433866179235</c:v>
                </c:pt>
                <c:pt idx="28">
                  <c:v>78.52623808478937</c:v>
                </c:pt>
                <c:pt idx="29">
                  <c:v>78.981612408599403</c:v>
                </c:pt>
              </c:numCache>
            </c:numRef>
          </c:xVal>
          <c:yVal>
            <c:numRef>
              <c:f>'Figure 5.x2'!$C$5:$C$34</c:f>
              <c:numCache>
                <c:formatCode>"€"\ #,##0</c:formatCode>
                <c:ptCount val="30"/>
                <c:pt idx="0">
                  <c:v>1285.0397437028398</c:v>
                </c:pt>
                <c:pt idx="1">
                  <c:v>714.69606548707009</c:v>
                </c:pt>
                <c:pt idx="2">
                  <c:v>934.14658165092146</c:v>
                </c:pt>
                <c:pt idx="3">
                  <c:v>1127.8360455891195</c:v>
                </c:pt>
                <c:pt idx="4">
                  <c:v>769.49641646812745</c:v>
                </c:pt>
                <c:pt idx="5">
                  <c:v>742.56339145122547</c:v>
                </c:pt>
                <c:pt idx="6">
                  <c:v>991.06308014679371</c:v>
                </c:pt>
                <c:pt idx="7">
                  <c:v>951.81947059225604</c:v>
                </c:pt>
                <c:pt idx="8">
                  <c:v>1154.3802912373401</c:v>
                </c:pt>
                <c:pt idx="9">
                  <c:v>640.23337847044161</c:v>
                </c:pt>
                <c:pt idx="10">
                  <c:v>1687.0965936059399</c:v>
                </c:pt>
                <c:pt idx="11">
                  <c:v>983.88266765041692</c:v>
                </c:pt>
                <c:pt idx="12">
                  <c:v>1588.7469147553652</c:v>
                </c:pt>
                <c:pt idx="13">
                  <c:v>1362.4417577623144</c:v>
                </c:pt>
                <c:pt idx="14">
                  <c:v>909.5362375052149</c:v>
                </c:pt>
                <c:pt idx="15">
                  <c:v>1866.787591080433</c:v>
                </c:pt>
                <c:pt idx="16">
                  <c:v>1445.1159931700697</c:v>
                </c:pt>
                <c:pt idx="17">
                  <c:v>1170.9819111199715</c:v>
                </c:pt>
                <c:pt idx="18">
                  <c:v>1331.3371841270543</c:v>
                </c:pt>
                <c:pt idx="19">
                  <c:v>2449.6170211590729</c:v>
                </c:pt>
                <c:pt idx="20">
                  <c:v>1365.1157261046553</c:v>
                </c:pt>
                <c:pt idx="21">
                  <c:v>1566.0642385461508</c:v>
                </c:pt>
                <c:pt idx="22">
                  <c:v>1566.5110514525013</c:v>
                </c:pt>
                <c:pt idx="23">
                  <c:v>1387.688636820194</c:v>
                </c:pt>
                <c:pt idx="24">
                  <c:v>1646.3242893562922</c:v>
                </c:pt>
                <c:pt idx="25">
                  <c:v>1453.1833461640397</c:v>
                </c:pt>
                <c:pt idx="26">
                  <c:v>1701.0982994917122</c:v>
                </c:pt>
                <c:pt idx="27">
                  <c:v>1944.883975419574</c:v>
                </c:pt>
                <c:pt idx="28">
                  <c:v>1794.6793530456389</c:v>
                </c:pt>
                <c:pt idx="29">
                  <c:v>1860.5707149359516</c:v>
                </c:pt>
              </c:numCache>
            </c:numRef>
          </c:yVal>
          <c:smooth val="0"/>
          <c:extLst>
            <c:ext xmlns:c16="http://schemas.microsoft.com/office/drawing/2014/chart" uri="{C3380CC4-5D6E-409C-BE32-E72D297353CC}">
              <c16:uniqueId val="{00000001-3A28-4BAB-8705-2D3C5C5F3B91}"/>
            </c:ext>
          </c:extLst>
        </c:ser>
        <c:dLbls>
          <c:showLegendKey val="0"/>
          <c:showVal val="0"/>
          <c:showCatName val="0"/>
          <c:showSerName val="0"/>
          <c:showPercent val="0"/>
          <c:showBubbleSize val="0"/>
        </c:dLbls>
        <c:axId val="379875231"/>
        <c:axId val="714525103"/>
      </c:scatterChart>
      <c:valAx>
        <c:axId val="379875231"/>
        <c:scaling>
          <c:orientation val="minMax"/>
          <c:max val="80"/>
        </c:scaling>
        <c:delete val="1"/>
        <c:axPos val="b"/>
        <c:numFmt formatCode="0.0" sourceLinked="1"/>
        <c:majorTickMark val="none"/>
        <c:minorTickMark val="none"/>
        <c:tickLblPos val="nextTo"/>
        <c:crossAx val="714525103"/>
        <c:crosses val="autoZero"/>
        <c:crossBetween val="midCat"/>
      </c:valAx>
      <c:valAx>
        <c:axId val="714525103"/>
        <c:scaling>
          <c:orientation val="minMax"/>
        </c:scaling>
        <c:delete val="0"/>
        <c:axPos val="l"/>
        <c:title>
          <c:tx>
            <c:rich>
              <a:bodyPr rot="0" spcFirstLastPara="1" vertOverflow="ellipsis" wrap="square" anchor="ctr" anchorCtr="1"/>
              <a:lstStyle/>
              <a:p>
                <a:pPr>
                  <a:defRPr sz="1200" b="0" i="0" u="none" strike="noStrike" kern="1200" baseline="0">
                    <a:solidFill>
                      <a:schemeClr val="tx1"/>
                    </a:solidFill>
                    <a:latin typeface="Foundry Journal Book" panose="02000600040000020004" pitchFamily="50" charset="0"/>
                    <a:ea typeface="+mn-ea"/>
                    <a:cs typeface="Arial" panose="020B0604020202020204" pitchFamily="34" charset="0"/>
                  </a:defRPr>
                </a:pPr>
                <a:r>
                  <a:rPr lang="en-GB" sz="1200">
                    <a:solidFill>
                      <a:schemeClr val="tx1"/>
                    </a:solidFill>
                    <a:latin typeface="Foundry Journal Book" panose="02000600040000020004" pitchFamily="50" charset="0"/>
                  </a:rPr>
                  <a:t>wages</a:t>
                </a:r>
              </a:p>
            </c:rich>
          </c:tx>
          <c:layout>
            <c:manualLayout>
              <c:xMode val="edge"/>
              <c:yMode val="edge"/>
              <c:x val="1.2683150183150185E-2"/>
              <c:y val="6.9618707873423336E-2"/>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solidFill>
                  <a:latin typeface="Foundry Journal Book" panose="02000600040000020004" pitchFamily="50" charset="0"/>
                  <a:ea typeface="+mn-ea"/>
                  <a:cs typeface="Arial" panose="020B0604020202020204" pitchFamily="34" charset="0"/>
                </a:defRPr>
              </a:pPr>
              <a:endParaRPr lang="en-US"/>
            </a:p>
          </c:txPr>
        </c:title>
        <c:numFmt formatCode="&quot;€&quot;\ #,##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7987523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5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838641438476908E-2"/>
          <c:y val="2.8231158352674091E-2"/>
          <c:w val="0.90424354604928114"/>
          <c:h val="0.931122332224537"/>
        </c:manualLayout>
      </c:layout>
      <c:scatterChart>
        <c:scatterStyle val="smoothMarker"/>
        <c:varyColors val="0"/>
        <c:ser>
          <c:idx val="0"/>
          <c:order val="0"/>
          <c:tx>
            <c:strRef>
              <c:f>'2. Better jobs'!$I$7</c:f>
              <c:strCache>
                <c:ptCount val="1"/>
                <c:pt idx="0">
                  <c:v>Life satisfaction</c:v>
                </c:pt>
              </c:strCache>
            </c:strRef>
          </c:tx>
          <c:spPr>
            <a:ln w="19050" cap="rnd">
              <a:solidFill>
                <a:schemeClr val="accent1"/>
              </a:solidFill>
              <a:round/>
            </a:ln>
            <a:effectLst/>
          </c:spPr>
          <c:marker>
            <c:symbol val="circle"/>
            <c:size val="20"/>
            <c:spPr>
              <a:solidFill>
                <a:schemeClr val="accent1"/>
              </a:solidFill>
              <a:ln w="9525">
                <a:solidFill>
                  <a:schemeClr val="accent1"/>
                </a:solidFill>
              </a:ln>
              <a:effectLst/>
            </c:spPr>
          </c:marker>
          <c:dPt>
            <c:idx val="0"/>
            <c:marker>
              <c:symbol val="circle"/>
              <c:size val="35"/>
              <c:spPr>
                <a:solidFill>
                  <a:schemeClr val="accent2"/>
                </a:solidFill>
                <a:ln w="9525">
                  <a:noFill/>
                </a:ln>
                <a:effectLst/>
              </c:spPr>
            </c:marker>
            <c:bubble3D val="0"/>
            <c:extLst>
              <c:ext xmlns:c16="http://schemas.microsoft.com/office/drawing/2014/chart" uri="{C3380CC4-5D6E-409C-BE32-E72D297353CC}">
                <c16:uniqueId val="{00000000-3038-4750-8F02-A35A018AAD44}"/>
              </c:ext>
            </c:extLst>
          </c:dPt>
          <c:dPt>
            <c:idx val="1"/>
            <c:marker>
              <c:symbol val="circle"/>
              <c:size val="35"/>
              <c:spPr>
                <a:solidFill>
                  <a:srgbClr val="C00000"/>
                </a:solidFill>
                <a:ln w="9525">
                  <a:noFill/>
                </a:ln>
                <a:effectLst/>
              </c:spPr>
            </c:marker>
            <c:bubble3D val="0"/>
            <c:extLst>
              <c:ext xmlns:c16="http://schemas.microsoft.com/office/drawing/2014/chart" uri="{C3380CC4-5D6E-409C-BE32-E72D297353CC}">
                <c16:uniqueId val="{00000001-3038-4750-8F02-A35A018AAD44}"/>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('2. Better jobs'!$J$8,'2. Better jobs'!$J$11)</c:f>
              <c:numCache>
                <c:formatCode>General</c:formatCode>
                <c:ptCount val="2"/>
                <c:pt idx="0">
                  <c:v>0.5</c:v>
                </c:pt>
                <c:pt idx="1">
                  <c:v>0.5</c:v>
                </c:pt>
              </c:numCache>
            </c:numRef>
          </c:xVal>
          <c:yVal>
            <c:numRef>
              <c:f>('2. Better jobs'!$I$8,'2. Better jobs'!$I$11)</c:f>
              <c:numCache>
                <c:formatCode>0.0</c:formatCode>
                <c:ptCount val="2"/>
                <c:pt idx="0">
                  <c:v>6.9737286000000003</c:v>
                </c:pt>
                <c:pt idx="1">
                  <c:v>7.8544494</c:v>
                </c:pt>
              </c:numCache>
            </c:numRef>
          </c:yVal>
          <c:smooth val="1"/>
          <c:extLst>
            <c:ext xmlns:c16="http://schemas.microsoft.com/office/drawing/2014/chart" uri="{C3380CC4-5D6E-409C-BE32-E72D297353CC}">
              <c16:uniqueId val="{00000002-3038-4750-8F02-A35A018AAD44}"/>
            </c:ext>
          </c:extLst>
        </c:ser>
        <c:dLbls>
          <c:showLegendKey val="0"/>
          <c:showVal val="0"/>
          <c:showCatName val="0"/>
          <c:showSerName val="0"/>
          <c:showPercent val="0"/>
          <c:showBubbleSize val="0"/>
        </c:dLbls>
        <c:axId val="417988632"/>
        <c:axId val="417991584"/>
      </c:scatterChart>
      <c:valAx>
        <c:axId val="417988632"/>
        <c:scaling>
          <c:orientation val="minMax"/>
          <c:max val="1.3"/>
          <c:min val="0.2"/>
        </c:scaling>
        <c:delete val="1"/>
        <c:axPos val="b"/>
        <c:numFmt formatCode="General" sourceLinked="1"/>
        <c:majorTickMark val="out"/>
        <c:minorTickMark val="none"/>
        <c:tickLblPos val="nextTo"/>
        <c:crossAx val="417991584"/>
        <c:crosses val="autoZero"/>
        <c:crossBetween val="midCat"/>
        <c:majorUnit val="0.5"/>
        <c:minorUnit val="0.1"/>
      </c:valAx>
      <c:valAx>
        <c:axId val="417991584"/>
        <c:scaling>
          <c:orientation val="minMax"/>
          <c:max val="8"/>
          <c:min val="6.8"/>
        </c:scaling>
        <c:delete val="1"/>
        <c:axPos val="l"/>
        <c:numFmt formatCode="0.0" sourceLinked="1"/>
        <c:majorTickMark val="out"/>
        <c:minorTickMark val="none"/>
        <c:tickLblPos val="nextTo"/>
        <c:crossAx val="4179886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77175731946191"/>
          <c:y val="0.17592592592592593"/>
          <c:w val="0.71904007056778529"/>
          <c:h val="0.64723024205307667"/>
        </c:manualLayout>
      </c:layout>
      <c:scatterChart>
        <c:scatterStyle val="lineMarker"/>
        <c:varyColors val="0"/>
        <c:ser>
          <c:idx val="0"/>
          <c:order val="0"/>
          <c:spPr>
            <a:ln w="19050" cap="rnd">
              <a:noFill/>
              <a:round/>
            </a:ln>
            <a:effectLst/>
          </c:spPr>
          <c:marker>
            <c:symbol val="circle"/>
            <c:size val="5"/>
            <c:spPr>
              <a:solidFill>
                <a:schemeClr val="tx1"/>
              </a:solidFill>
              <a:ln w="9525">
                <a:noFill/>
              </a:ln>
              <a:effectLst/>
            </c:spPr>
          </c:marker>
          <c:trendline>
            <c:spPr>
              <a:ln w="12700" cap="rnd">
                <a:solidFill>
                  <a:schemeClr val="tx1"/>
                </a:solidFill>
                <a:prstDash val="solid"/>
              </a:ln>
              <a:effectLst/>
            </c:spPr>
            <c:trendlineType val="linear"/>
            <c:dispRSqr val="0"/>
            <c:dispEq val="0"/>
          </c:trendline>
          <c:xVal>
            <c:numRef>
              <c:f>'Figure 5.x3'!$B$38:$B$65</c:f>
              <c:numCache>
                <c:formatCode>General</c:formatCode>
                <c:ptCount val="28"/>
                <c:pt idx="0">
                  <c:v>0.74170530000000001</c:v>
                </c:pt>
                <c:pt idx="1">
                  <c:v>0.48436190000000001</c:v>
                </c:pt>
                <c:pt idx="2">
                  <c:v>0.16958309999999999</c:v>
                </c:pt>
                <c:pt idx="3">
                  <c:v>0.68943379999999999</c:v>
                </c:pt>
                <c:pt idx="4">
                  <c:v>0.30559009999999998</c:v>
                </c:pt>
                <c:pt idx="5">
                  <c:v>0.56624759999999996</c:v>
                </c:pt>
                <c:pt idx="6">
                  <c:v>0.85501210000000005</c:v>
                </c:pt>
                <c:pt idx="7">
                  <c:v>0.1198071</c:v>
                </c:pt>
                <c:pt idx="8">
                  <c:v>0.86652929999999995</c:v>
                </c:pt>
                <c:pt idx="9">
                  <c:v>0.77567350000000002</c:v>
                </c:pt>
                <c:pt idx="10">
                  <c:v>0.662767</c:v>
                </c:pt>
                <c:pt idx="11">
                  <c:v>0.38267319999999999</c:v>
                </c:pt>
                <c:pt idx="12">
                  <c:v>0.53820239999999997</c:v>
                </c:pt>
                <c:pt idx="13">
                  <c:v>0.51747469999999995</c:v>
                </c:pt>
                <c:pt idx="14">
                  <c:v>0.41224480000000002</c:v>
                </c:pt>
                <c:pt idx="15">
                  <c:v>0.19417780000000001</c:v>
                </c:pt>
                <c:pt idx="16">
                  <c:v>0.19587860000000001</c:v>
                </c:pt>
                <c:pt idx="17">
                  <c:v>0.75349440000000001</c:v>
                </c:pt>
                <c:pt idx="18">
                  <c:v>0.35071259999999999</c:v>
                </c:pt>
                <c:pt idx="19">
                  <c:v>0.73455559999999998</c:v>
                </c:pt>
                <c:pt idx="20">
                  <c:v>0.36398399999999997</c:v>
                </c:pt>
                <c:pt idx="21">
                  <c:v>0.4528295</c:v>
                </c:pt>
                <c:pt idx="22">
                  <c:v>0.3455993</c:v>
                </c:pt>
                <c:pt idx="23">
                  <c:v>0.63592590000000004</c:v>
                </c:pt>
                <c:pt idx="24">
                  <c:v>0.69836430000000005</c:v>
                </c:pt>
                <c:pt idx="25">
                  <c:v>0.56025919999999996</c:v>
                </c:pt>
                <c:pt idx="26">
                  <c:v>0.85966569999999998</c:v>
                </c:pt>
                <c:pt idx="27">
                  <c:v>0.3258741</c:v>
                </c:pt>
              </c:numCache>
            </c:numRef>
          </c:xVal>
          <c:yVal>
            <c:numRef>
              <c:f>'Figure 5.x3'!$C$38:$C$65</c:f>
              <c:numCache>
                <c:formatCode>General</c:formatCode>
                <c:ptCount val="28"/>
                <c:pt idx="0">
                  <c:v>52.92474</c:v>
                </c:pt>
                <c:pt idx="1">
                  <c:v>63.138170000000002</c:v>
                </c:pt>
                <c:pt idx="5">
                  <c:v>32.53754</c:v>
                </c:pt>
                <c:pt idx="6">
                  <c:v>62.066940000000002</c:v>
                </c:pt>
                <c:pt idx="7">
                  <c:v>29.350169999999999</c:v>
                </c:pt>
                <c:pt idx="8">
                  <c:v>50.513219999999997</c:v>
                </c:pt>
                <c:pt idx="9">
                  <c:v>58.057200000000002</c:v>
                </c:pt>
                <c:pt idx="10">
                  <c:v>58.227679999999999</c:v>
                </c:pt>
                <c:pt idx="11">
                  <c:v>31.023849999999999</c:v>
                </c:pt>
                <c:pt idx="12">
                  <c:v>31.38391</c:v>
                </c:pt>
                <c:pt idx="13">
                  <c:v>64.047370000000001</c:v>
                </c:pt>
                <c:pt idx="14">
                  <c:v>47.705689999999997</c:v>
                </c:pt>
                <c:pt idx="15">
                  <c:v>24.396460000000001</c:v>
                </c:pt>
                <c:pt idx="16">
                  <c:v>29.83952</c:v>
                </c:pt>
                <c:pt idx="17">
                  <c:v>79.313100000000006</c:v>
                </c:pt>
                <c:pt idx="19">
                  <c:v>60.873840000000001</c:v>
                </c:pt>
                <c:pt idx="20">
                  <c:v>27.559830000000002</c:v>
                </c:pt>
                <c:pt idx="21">
                  <c:v>32.540999999999997</c:v>
                </c:pt>
                <c:pt idx="23">
                  <c:v>36.795099999999998</c:v>
                </c:pt>
                <c:pt idx="24">
                  <c:v>35.761209999999998</c:v>
                </c:pt>
                <c:pt idx="25">
                  <c:v>46.477350000000001</c:v>
                </c:pt>
                <c:pt idx="26">
                  <c:v>53.89378</c:v>
                </c:pt>
                <c:pt idx="27">
                  <c:v>47.508299999999998</c:v>
                </c:pt>
              </c:numCache>
            </c:numRef>
          </c:yVal>
          <c:smooth val="0"/>
          <c:extLst>
            <c:ext xmlns:c16="http://schemas.microsoft.com/office/drawing/2014/chart" uri="{C3380CC4-5D6E-409C-BE32-E72D297353CC}">
              <c16:uniqueId val="{00000001-FFFC-4482-8A41-65A681BC88E5}"/>
            </c:ext>
          </c:extLst>
        </c:ser>
        <c:dLbls>
          <c:showLegendKey val="0"/>
          <c:showVal val="0"/>
          <c:showCatName val="0"/>
          <c:showSerName val="0"/>
          <c:showPercent val="0"/>
          <c:showBubbleSize val="0"/>
        </c:dLbls>
        <c:axId val="379875231"/>
        <c:axId val="714525103"/>
      </c:scatterChart>
      <c:valAx>
        <c:axId val="379875231"/>
        <c:scaling>
          <c:orientation val="minMax"/>
        </c:scaling>
        <c:delete val="1"/>
        <c:axPos val="b"/>
        <c:numFmt formatCode="General" sourceLinked="1"/>
        <c:majorTickMark val="out"/>
        <c:minorTickMark val="none"/>
        <c:tickLblPos val="nextTo"/>
        <c:crossAx val="714525103"/>
        <c:crosses val="autoZero"/>
        <c:crossBetween val="midCat"/>
      </c:valAx>
      <c:valAx>
        <c:axId val="714525103"/>
        <c:scaling>
          <c:orientation val="minMax"/>
          <c:max val="90"/>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79875231"/>
        <c:crosses val="autoZero"/>
        <c:crossBetween val="midCat"/>
        <c:dispUnits>
          <c:builtInUnit val="thousands"/>
          <c:dispUnitsLbl>
            <c:tx>
              <c:rich>
                <a:bodyPr rot="-54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nl-NL"/>
                    <a:t>thousands</a:t>
                  </a:r>
                </a:p>
              </c:rich>
            </c:tx>
            <c:spPr>
              <a:noFill/>
              <a:ln>
                <a:noFill/>
              </a:ln>
              <a:effectLst/>
            </c:spPr>
            <c:txPr>
              <a:bodyPr rot="-54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5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04641323926377"/>
          <c:y val="0.17592592592592593"/>
          <c:w val="0.83676554572625939"/>
          <c:h val="0.64723024205307667"/>
        </c:manualLayout>
      </c:layout>
      <c:scatterChart>
        <c:scatterStyle val="lineMarker"/>
        <c:varyColors val="0"/>
        <c:ser>
          <c:idx val="0"/>
          <c:order val="0"/>
          <c:spPr>
            <a:ln w="19050" cap="rnd">
              <a:noFill/>
              <a:round/>
            </a:ln>
            <a:effectLst/>
          </c:spPr>
          <c:marker>
            <c:symbol val="circle"/>
            <c:size val="5"/>
            <c:spPr>
              <a:solidFill>
                <a:schemeClr val="tx1"/>
              </a:solidFill>
              <a:ln w="9525">
                <a:noFill/>
              </a:ln>
              <a:effectLst/>
            </c:spPr>
          </c:marker>
          <c:trendline>
            <c:spPr>
              <a:ln w="12700" cap="rnd">
                <a:solidFill>
                  <a:schemeClr val="tx1"/>
                </a:solidFill>
                <a:prstDash val="solid"/>
              </a:ln>
              <a:effectLst/>
            </c:spPr>
            <c:trendlineType val="linear"/>
            <c:dispRSqr val="0"/>
            <c:dispEq val="0"/>
          </c:trendline>
          <c:xVal>
            <c:numRef>
              <c:f>'Figure 5.x4'!$B$5:$B$33</c:f>
              <c:numCache>
                <c:formatCode>General</c:formatCode>
                <c:ptCount val="29"/>
                <c:pt idx="0">
                  <c:v>0.74170530277054347</c:v>
                </c:pt>
                <c:pt idx="1">
                  <c:v>0.48436188572814864</c:v>
                </c:pt>
                <c:pt idx="2">
                  <c:v>0.6894337693847099</c:v>
                </c:pt>
                <c:pt idx="3">
                  <c:v>0.30559009320973302</c:v>
                </c:pt>
                <c:pt idx="4">
                  <c:v>0.56624762194709266</c:v>
                </c:pt>
                <c:pt idx="5">
                  <c:v>0.85501213340966087</c:v>
                </c:pt>
                <c:pt idx="6">
                  <c:v>0.11980711269784389</c:v>
                </c:pt>
                <c:pt idx="7">
                  <c:v>0.86652932225789192</c:v>
                </c:pt>
                <c:pt idx="8">
                  <c:v>0.77567352928537092</c:v>
                </c:pt>
                <c:pt idx="9">
                  <c:v>0.66276698853321403</c:v>
                </c:pt>
                <c:pt idx="10">
                  <c:v>0.38267315948005381</c:v>
                </c:pt>
                <c:pt idx="11">
                  <c:v>0.53820236784001096</c:v>
                </c:pt>
                <c:pt idx="12">
                  <c:v>0.51747467140448045</c:v>
                </c:pt>
                <c:pt idx="13">
                  <c:v>0.41224480077225317</c:v>
                </c:pt>
                <c:pt idx="14">
                  <c:v>0.19417779999999998</c:v>
                </c:pt>
                <c:pt idx="15">
                  <c:v>0.19587864416973522</c:v>
                </c:pt>
                <c:pt idx="16">
                  <c:v>0.75349441226936398</c:v>
                </c:pt>
                <c:pt idx="17">
                  <c:v>0.35071258144628464</c:v>
                </c:pt>
                <c:pt idx="18">
                  <c:v>0.73455561999429975</c:v>
                </c:pt>
                <c:pt idx="19">
                  <c:v>0.36398399309705115</c:v>
                </c:pt>
                <c:pt idx="20">
                  <c:v>0.45282953951785831</c:v>
                </c:pt>
                <c:pt idx="21">
                  <c:v>0.34559925103327238</c:v>
                </c:pt>
                <c:pt idx="22">
                  <c:v>0.63592590082199862</c:v>
                </c:pt>
                <c:pt idx="23">
                  <c:v>0.69836426662239937</c:v>
                </c:pt>
                <c:pt idx="24">
                  <c:v>0.56025923200781946</c:v>
                </c:pt>
                <c:pt idx="25">
                  <c:v>0.85966573925936585</c:v>
                </c:pt>
                <c:pt idx="26">
                  <c:v>0.32587412652274145</c:v>
                </c:pt>
                <c:pt idx="27">
                  <c:v>0.16958309999999999</c:v>
                </c:pt>
              </c:numCache>
            </c:numRef>
          </c:xVal>
          <c:yVal>
            <c:numRef>
              <c:f>'Figure 5.x4'!$C$5:$C$33</c:f>
              <c:numCache>
                <c:formatCode>#,##0.0</c:formatCode>
                <c:ptCount val="29"/>
                <c:pt idx="0">
                  <c:v>75.5</c:v>
                </c:pt>
                <c:pt idx="1">
                  <c:v>67.5</c:v>
                </c:pt>
                <c:pt idx="2">
                  <c:v>63.7</c:v>
                </c:pt>
                <c:pt idx="3">
                  <c:v>73.599999999999994</c:v>
                </c:pt>
                <c:pt idx="4">
                  <c:v>72.900000000000006</c:v>
                </c:pt>
                <c:pt idx="5">
                  <c:v>78.099999999999994</c:v>
                </c:pt>
                <c:pt idx="6">
                  <c:v>75.099999999999994</c:v>
                </c:pt>
                <c:pt idx="7">
                  <c:v>75.2</c:v>
                </c:pt>
                <c:pt idx="8">
                  <c:v>71.099999999999994</c:v>
                </c:pt>
                <c:pt idx="9">
                  <c:v>77.599999999999994</c:v>
                </c:pt>
                <c:pt idx="10">
                  <c:v>67.5</c:v>
                </c:pt>
                <c:pt idx="11">
                  <c:v>64.7</c:v>
                </c:pt>
                <c:pt idx="12">
                  <c:v>69.8</c:v>
                </c:pt>
                <c:pt idx="13">
                  <c:v>63.4</c:v>
                </c:pt>
                <c:pt idx="14">
                  <c:v>74</c:v>
                </c:pt>
                <c:pt idx="15">
                  <c:v>72.400000000000006</c:v>
                </c:pt>
                <c:pt idx="16">
                  <c:v>69.900000000000006</c:v>
                </c:pt>
                <c:pt idx="17">
                  <c:v>65</c:v>
                </c:pt>
                <c:pt idx="18">
                  <c:v>79.400000000000006</c:v>
                </c:pt>
                <c:pt idx="19">
                  <c:v>67</c:v>
                </c:pt>
                <c:pt idx="20">
                  <c:v>73</c:v>
                </c:pt>
                <c:pt idx="21">
                  <c:v>64.900000000000006</c:v>
                </c:pt>
                <c:pt idx="22">
                  <c:v>69.900000000000006</c:v>
                </c:pt>
                <c:pt idx="23">
                  <c:v>70.5</c:v>
                </c:pt>
                <c:pt idx="24">
                  <c:v>74.3</c:v>
                </c:pt>
                <c:pt idx="25">
                  <c:v>81.099999999999994</c:v>
                </c:pt>
                <c:pt idx="26">
                  <c:v>76.400000000000006</c:v>
                </c:pt>
                <c:pt idx="27">
                  <c:v>63.5</c:v>
                </c:pt>
              </c:numCache>
            </c:numRef>
          </c:yVal>
          <c:smooth val="0"/>
          <c:extLst>
            <c:ext xmlns:c16="http://schemas.microsoft.com/office/drawing/2014/chart" uri="{C3380CC4-5D6E-409C-BE32-E72D297353CC}">
              <c16:uniqueId val="{00000001-D908-45F9-9E01-092B52E4F75F}"/>
            </c:ext>
          </c:extLst>
        </c:ser>
        <c:dLbls>
          <c:showLegendKey val="0"/>
          <c:showVal val="0"/>
          <c:showCatName val="0"/>
          <c:showSerName val="0"/>
          <c:showPercent val="0"/>
          <c:showBubbleSize val="0"/>
        </c:dLbls>
        <c:axId val="379875231"/>
        <c:axId val="714525103"/>
      </c:scatterChart>
      <c:valAx>
        <c:axId val="379875231"/>
        <c:scaling>
          <c:orientation val="minMax"/>
        </c:scaling>
        <c:delete val="1"/>
        <c:axPos val="b"/>
        <c:numFmt formatCode="General" sourceLinked="1"/>
        <c:majorTickMark val="out"/>
        <c:minorTickMark val="none"/>
        <c:tickLblPos val="nextTo"/>
        <c:crossAx val="714525103"/>
        <c:crosses val="autoZero"/>
        <c:crossBetween val="midCat"/>
      </c:valAx>
      <c:valAx>
        <c:axId val="714525103"/>
        <c:scaling>
          <c:orientation val="minMax"/>
          <c:min val="60"/>
        </c:scaling>
        <c:delete val="0"/>
        <c:axPos val="l"/>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987523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913517363764"/>
          <c:y val="8.7455492442703855E-2"/>
          <c:w val="0.77158020815767059"/>
          <c:h val="0.72593379979245509"/>
        </c:manualLayout>
      </c:layout>
      <c:scatterChart>
        <c:scatterStyle val="lineMarker"/>
        <c:varyColors val="0"/>
        <c:ser>
          <c:idx val="0"/>
          <c:order val="0"/>
          <c:spPr>
            <a:ln w="25400" cap="rnd">
              <a:noFill/>
              <a:round/>
            </a:ln>
            <a:effectLst/>
          </c:spPr>
          <c:marker>
            <c:symbol val="circle"/>
            <c:size val="5"/>
            <c:spPr>
              <a:solidFill>
                <a:schemeClr val="accent2"/>
              </a:solidFill>
              <a:ln w="9525">
                <a:noFill/>
              </a:ln>
              <a:effectLst/>
            </c:spPr>
          </c:marker>
          <c:trendline>
            <c:spPr>
              <a:ln w="12700" cap="rnd">
                <a:solidFill>
                  <a:schemeClr val="tx1"/>
                </a:solidFill>
                <a:prstDash val="solid"/>
              </a:ln>
              <a:effectLst/>
            </c:spPr>
            <c:trendlineType val="linear"/>
            <c:dispRSqr val="0"/>
            <c:dispEq val="0"/>
          </c:trendline>
          <c:xVal>
            <c:numRef>
              <c:f>'Figure 5.x6'!$B$5:$B$32</c:f>
              <c:numCache>
                <c:formatCode>General</c:formatCode>
                <c:ptCount val="28"/>
                <c:pt idx="0">
                  <c:v>0.74170530277054347</c:v>
                </c:pt>
                <c:pt idx="1">
                  <c:v>0.48436188572814864</c:v>
                </c:pt>
                <c:pt idx="2">
                  <c:v>0.16958313467226915</c:v>
                </c:pt>
                <c:pt idx="3">
                  <c:v>0.6894337693847099</c:v>
                </c:pt>
                <c:pt idx="4">
                  <c:v>0.30559009320973302</c:v>
                </c:pt>
                <c:pt idx="5">
                  <c:v>0.56624762194709266</c:v>
                </c:pt>
                <c:pt idx="6">
                  <c:v>0.85501213340966087</c:v>
                </c:pt>
                <c:pt idx="7">
                  <c:v>0.11980711269784389</c:v>
                </c:pt>
                <c:pt idx="8">
                  <c:v>0.86652932225789192</c:v>
                </c:pt>
                <c:pt idx="9">
                  <c:v>0.77567352928537092</c:v>
                </c:pt>
                <c:pt idx="10">
                  <c:v>0.66276698853321403</c:v>
                </c:pt>
                <c:pt idx="11">
                  <c:v>0.38267315948005381</c:v>
                </c:pt>
                <c:pt idx="12">
                  <c:v>0.53820236784001096</c:v>
                </c:pt>
                <c:pt idx="13">
                  <c:v>0.51747467140448045</c:v>
                </c:pt>
                <c:pt idx="14">
                  <c:v>0.41224480077225317</c:v>
                </c:pt>
                <c:pt idx="15">
                  <c:v>0.19417779999999998</c:v>
                </c:pt>
                <c:pt idx="16">
                  <c:v>0.19587864416973522</c:v>
                </c:pt>
                <c:pt idx="17">
                  <c:v>0.75349441226936398</c:v>
                </c:pt>
                <c:pt idx="18">
                  <c:v>0.35071258144628464</c:v>
                </c:pt>
                <c:pt idx="19">
                  <c:v>0.73455561999429975</c:v>
                </c:pt>
                <c:pt idx="20">
                  <c:v>0.36398399309705115</c:v>
                </c:pt>
                <c:pt idx="21">
                  <c:v>0.45282953951785831</c:v>
                </c:pt>
                <c:pt idx="22">
                  <c:v>0.34559925103327238</c:v>
                </c:pt>
                <c:pt idx="23">
                  <c:v>0.63592590082199862</c:v>
                </c:pt>
                <c:pt idx="24">
                  <c:v>0.69836426662239937</c:v>
                </c:pt>
                <c:pt idx="25">
                  <c:v>0.56025923200781946</c:v>
                </c:pt>
                <c:pt idx="26">
                  <c:v>0.85966573925936585</c:v>
                </c:pt>
                <c:pt idx="27">
                  <c:v>0.32587412652274145</c:v>
                </c:pt>
              </c:numCache>
            </c:numRef>
          </c:xVal>
          <c:yVal>
            <c:numRef>
              <c:f>'Figure 5.x6'!$C$5:$C$32</c:f>
              <c:numCache>
                <c:formatCode>General</c:formatCode>
                <c:ptCount val="28"/>
                <c:pt idx="0">
                  <c:v>-27</c:v>
                </c:pt>
                <c:pt idx="1">
                  <c:v>-25.9</c:v>
                </c:pt>
                <c:pt idx="2">
                  <c:v>-35.4</c:v>
                </c:pt>
                <c:pt idx="3">
                  <c:v>-30.9</c:v>
                </c:pt>
                <c:pt idx="4">
                  <c:v>-32.4</c:v>
                </c:pt>
                <c:pt idx="5">
                  <c:v>-24.6</c:v>
                </c:pt>
                <c:pt idx="6">
                  <c:v>-26.8</c:v>
                </c:pt>
                <c:pt idx="7">
                  <c:v>-32.9</c:v>
                </c:pt>
                <c:pt idx="8">
                  <c:v>-25.4</c:v>
                </c:pt>
                <c:pt idx="9">
                  <c:v>-30.1</c:v>
                </c:pt>
                <c:pt idx="10">
                  <c:v>-29.7</c:v>
                </c:pt>
                <c:pt idx="11">
                  <c:v>-34.4</c:v>
                </c:pt>
                <c:pt idx="12">
                  <c:v>-28.3</c:v>
                </c:pt>
                <c:pt idx="13">
                  <c:v>-30.7</c:v>
                </c:pt>
                <c:pt idx="14">
                  <c:v>-32.799999999999997</c:v>
                </c:pt>
                <c:pt idx="15">
                  <c:v>-35.200000000000003</c:v>
                </c:pt>
                <c:pt idx="16">
                  <c:v>-34.6</c:v>
                </c:pt>
                <c:pt idx="17">
                  <c:v>-30.4</c:v>
                </c:pt>
                <c:pt idx="18">
                  <c:v>-27.9</c:v>
                </c:pt>
                <c:pt idx="19">
                  <c:v>-25.1</c:v>
                </c:pt>
                <c:pt idx="20">
                  <c:v>-30.7</c:v>
                </c:pt>
                <c:pt idx="21">
                  <c:v>-34.200000000000003</c:v>
                </c:pt>
                <c:pt idx="22">
                  <c:v>-34.6</c:v>
                </c:pt>
                <c:pt idx="23">
                  <c:v>-24.2</c:v>
                </c:pt>
                <c:pt idx="24">
                  <c:v>-24.4</c:v>
                </c:pt>
                <c:pt idx="25">
                  <c:v>-33.700000000000003</c:v>
                </c:pt>
                <c:pt idx="26">
                  <c:v>-24.9</c:v>
                </c:pt>
                <c:pt idx="27">
                  <c:v>-30.2</c:v>
                </c:pt>
              </c:numCache>
            </c:numRef>
          </c:yVal>
          <c:smooth val="0"/>
          <c:extLst>
            <c:ext xmlns:c16="http://schemas.microsoft.com/office/drawing/2014/chart" uri="{C3380CC4-5D6E-409C-BE32-E72D297353CC}">
              <c16:uniqueId val="{00000001-6884-4AC5-BC1F-38C6880E2D23}"/>
            </c:ext>
          </c:extLst>
        </c:ser>
        <c:dLbls>
          <c:showLegendKey val="0"/>
          <c:showVal val="0"/>
          <c:showCatName val="0"/>
          <c:showSerName val="0"/>
          <c:showPercent val="0"/>
          <c:showBubbleSize val="0"/>
        </c:dLbls>
        <c:axId val="401195544"/>
        <c:axId val="401197184"/>
      </c:scatterChart>
      <c:valAx>
        <c:axId val="401195544"/>
        <c:scaling>
          <c:orientation val="minMax"/>
          <c:min val="0"/>
        </c:scaling>
        <c:delete val="1"/>
        <c:axPos val="b"/>
        <c:majorGridlines>
          <c:spPr>
            <a:ln w="9525" cap="flat" cmpd="sng" algn="ctr">
              <a:noFill/>
              <a:round/>
            </a:ln>
            <a:effectLst/>
          </c:spPr>
        </c:majorGridlines>
        <c:numFmt formatCode="General" sourceLinked="1"/>
        <c:majorTickMark val="out"/>
        <c:minorTickMark val="none"/>
        <c:tickLblPos val="nextTo"/>
        <c:crossAx val="401197184"/>
        <c:crosses val="autoZero"/>
        <c:crossBetween val="midCat"/>
        <c:minorUnit val="0.2"/>
      </c:valAx>
      <c:valAx>
        <c:axId val="401197184"/>
        <c:scaling>
          <c:orientation val="minMax"/>
          <c:max val="-20"/>
        </c:scaling>
        <c:delete val="1"/>
        <c:axPos val="l"/>
        <c:majorGridlines>
          <c:spPr>
            <a:ln w="9525" cap="flat" cmpd="sng" algn="ctr">
              <a:noFill/>
              <a:round/>
            </a:ln>
            <a:effectLst/>
          </c:spPr>
        </c:majorGridlines>
        <c:numFmt formatCode="General" sourceLinked="1"/>
        <c:majorTickMark val="none"/>
        <c:minorTickMark val="none"/>
        <c:tickLblPos val="nextTo"/>
        <c:crossAx val="401195544"/>
        <c:crosses val="autoZero"/>
        <c:crossBetween val="midCat"/>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'Figure 5.x11'!$C$4</c:f>
              <c:strCache>
                <c:ptCount val="1"/>
                <c:pt idx="0">
                  <c:v>none</c:v>
                </c:pt>
              </c:strCache>
            </c:strRef>
          </c:tx>
          <c:spPr>
            <a:solidFill>
              <a:schemeClr val="bg1"/>
            </a:solidFill>
            <a:ln w="3175">
              <a:solidFill>
                <a:schemeClr val="tx1"/>
              </a:solidFill>
            </a:ln>
            <a:effectLst/>
          </c:spPr>
          <c:invertIfNegative val="0"/>
          <c:cat>
            <c:strRef>
              <c:f>'Figure 5.x11'!$B$5:$B$8</c:f>
              <c:strCache>
                <c:ptCount val="4"/>
                <c:pt idx="0">
                  <c:v>Document</c:v>
                </c:pt>
                <c:pt idx="1">
                  <c:v>Risk assessement</c:v>
                </c:pt>
                <c:pt idx="2">
                  <c:v>Training</c:v>
                </c:pt>
                <c:pt idx="3">
                  <c:v>PSR</c:v>
                </c:pt>
              </c:strCache>
            </c:strRef>
          </c:cat>
          <c:val>
            <c:numRef>
              <c:f>'Figure 5.x11'!$C$5:$C$8</c:f>
              <c:numCache>
                <c:formatCode>0.0%</c:formatCode>
                <c:ptCount val="4"/>
                <c:pt idx="0">
                  <c:v>0.83850000000000002</c:v>
                </c:pt>
                <c:pt idx="1">
                  <c:v>0.68379999999999996</c:v>
                </c:pt>
                <c:pt idx="2">
                  <c:v>0.59830000000000005</c:v>
                </c:pt>
                <c:pt idx="3">
                  <c:v>0.54900000000000004</c:v>
                </c:pt>
              </c:numCache>
            </c:numRef>
          </c:val>
          <c:extLst>
            <c:ext xmlns:c16="http://schemas.microsoft.com/office/drawing/2014/chart" uri="{C3380CC4-5D6E-409C-BE32-E72D297353CC}">
              <c16:uniqueId val="{00000000-7062-4510-A6D6-4E3CDEC1D160}"/>
            </c:ext>
          </c:extLst>
        </c:ser>
        <c:ser>
          <c:idx val="1"/>
          <c:order val="1"/>
          <c:tx>
            <c:strRef>
              <c:f>'Figure 5.x11'!$D$4</c:f>
              <c:strCache>
                <c:ptCount val="1"/>
                <c:pt idx="0">
                  <c:v>onlyWC/T</c:v>
                </c:pt>
              </c:strCache>
            </c:strRef>
          </c:tx>
          <c:spPr>
            <a:solidFill>
              <a:srgbClr val="D2492A">
                <a:lumMod val="20000"/>
                <a:lumOff val="80000"/>
              </a:srgbClr>
            </a:solidFill>
            <a:ln w="3175">
              <a:solidFill>
                <a:schemeClr val="tx1"/>
              </a:solidFill>
            </a:ln>
            <a:effectLst/>
          </c:spPr>
          <c:invertIfNegative val="0"/>
          <c:cat>
            <c:strRef>
              <c:f>'Figure 5.x11'!$B$5:$B$8</c:f>
              <c:strCache>
                <c:ptCount val="4"/>
                <c:pt idx="0">
                  <c:v>Document</c:v>
                </c:pt>
                <c:pt idx="1">
                  <c:v>Risk assessement</c:v>
                </c:pt>
                <c:pt idx="2">
                  <c:v>Training</c:v>
                </c:pt>
                <c:pt idx="3">
                  <c:v>PSR</c:v>
                </c:pt>
              </c:strCache>
            </c:strRef>
          </c:cat>
          <c:val>
            <c:numRef>
              <c:f>'Figure 5.x11'!$D$5:$D$8</c:f>
              <c:numCache>
                <c:formatCode>0.0%</c:formatCode>
                <c:ptCount val="4"/>
                <c:pt idx="0">
                  <c:v>0.8427</c:v>
                </c:pt>
                <c:pt idx="1">
                  <c:v>0.72430000000000005</c:v>
                </c:pt>
                <c:pt idx="2">
                  <c:v>0.55120000000000002</c:v>
                </c:pt>
                <c:pt idx="3">
                  <c:v>0.65210000000000001</c:v>
                </c:pt>
              </c:numCache>
            </c:numRef>
          </c:val>
          <c:extLst>
            <c:ext xmlns:c16="http://schemas.microsoft.com/office/drawing/2014/chart" uri="{C3380CC4-5D6E-409C-BE32-E72D297353CC}">
              <c16:uniqueId val="{00000001-7062-4510-A6D6-4E3CDEC1D160}"/>
            </c:ext>
          </c:extLst>
        </c:ser>
        <c:ser>
          <c:idx val="2"/>
          <c:order val="2"/>
          <c:tx>
            <c:strRef>
              <c:f>'Figure 5.x11'!$E$4</c:f>
              <c:strCache>
                <c:ptCount val="1"/>
                <c:pt idx="0">
                  <c:v>onlyH&amp;S</c:v>
                </c:pt>
              </c:strCache>
            </c:strRef>
          </c:tx>
          <c:spPr>
            <a:solidFill>
              <a:srgbClr val="D2492A">
                <a:lumMod val="60000"/>
                <a:lumOff val="40000"/>
              </a:srgbClr>
            </a:solidFill>
            <a:ln w="3175">
              <a:solidFill>
                <a:schemeClr val="tx1"/>
              </a:solidFill>
            </a:ln>
            <a:effectLst/>
          </c:spPr>
          <c:invertIfNegative val="0"/>
          <c:dLbls>
            <c:dLbl>
              <c:idx val="0"/>
              <c:layout>
                <c:manualLayout>
                  <c:x val="-2.6905829596412557E-2"/>
                  <c:y val="0.79869914050798885"/>
                </c:manualLayout>
              </c:layout>
              <c:tx>
                <c:rich>
                  <a:bodyPr/>
                  <a:lstStyle/>
                  <a:p>
                    <a:fld id="{BD39D2FE-CE02-42F7-8EE2-779598FA33E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7062-4510-A6D6-4E3CDEC1D160}"/>
                </c:ext>
              </c:extLst>
            </c:dLbl>
            <c:dLbl>
              <c:idx val="1"/>
              <c:layout>
                <c:manualLayout>
                  <c:x val="-2.6905829596412557E-2"/>
                  <c:y val="0.81419535265274157"/>
                </c:manualLayout>
              </c:layout>
              <c:tx>
                <c:rich>
                  <a:bodyPr/>
                  <a:lstStyle/>
                  <a:p>
                    <a:fld id="{BC3E91EB-EC05-40D5-88C4-227FA106AD5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062-4510-A6D6-4E3CDEC1D160}"/>
                </c:ext>
              </c:extLst>
            </c:dLbl>
            <c:dLbl>
              <c:idx val="2"/>
              <c:layout>
                <c:manualLayout>
                  <c:x val="-2.3062139654067906E-2"/>
                  <c:y val="0.71904418025094929"/>
                </c:manualLayout>
              </c:layout>
              <c:tx>
                <c:rich>
                  <a:bodyPr/>
                  <a:lstStyle/>
                  <a:p>
                    <a:fld id="{ED33A046-FAE1-4592-993C-73F0F6AC807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7062-4510-A6D6-4E3CDEC1D160}"/>
                </c:ext>
              </c:extLst>
            </c:dLbl>
            <c:dLbl>
              <c:idx val="3"/>
              <c:layout>
                <c:manualLayout>
                  <c:x val="-1.7937219730941797E-2"/>
                  <c:y val="0.6223062724894195"/>
                </c:manualLayout>
              </c:layout>
              <c:tx>
                <c:rich>
                  <a:bodyPr/>
                  <a:lstStyle/>
                  <a:p>
                    <a:fld id="{B47708CF-8EFD-44D1-8FBE-51BF93C09AF7}" type="CELLRANGE">
                      <a:rPr lang="en-GB" dirty="0"/>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062-4510-A6D6-4E3CDEC1D160}"/>
                </c:ext>
              </c:extLst>
            </c:dLbl>
            <c:spPr>
              <a:solidFill>
                <a:sysClr val="window" lastClr="FFFFFF"/>
              </a:solidFill>
              <a:ln>
                <a:noFill/>
              </a:ln>
              <a:effectLst/>
            </c:spPr>
            <c:txPr>
              <a:bodyPr wrap="square" lIns="38100" tIns="19050" rIns="38100" bIns="19050" anchor="ctr">
                <a:spAutoFit/>
              </a:bodyPr>
              <a:lstStyle/>
              <a:p>
                <a:pPr>
                  <a:defRPr sz="1200"/>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'Figure 5.x11'!$B$5:$B$8</c:f>
              <c:strCache>
                <c:ptCount val="4"/>
                <c:pt idx="0">
                  <c:v>Document</c:v>
                </c:pt>
                <c:pt idx="1">
                  <c:v>Risk assessement</c:v>
                </c:pt>
                <c:pt idx="2">
                  <c:v>Training</c:v>
                </c:pt>
                <c:pt idx="3">
                  <c:v>PSR</c:v>
                </c:pt>
              </c:strCache>
            </c:strRef>
          </c:cat>
          <c:val>
            <c:numRef>
              <c:f>'Figure 5.x11'!$E$5:$E$8</c:f>
              <c:numCache>
                <c:formatCode>0.0%</c:formatCode>
                <c:ptCount val="4"/>
                <c:pt idx="0">
                  <c:v>0.94950000000000001</c:v>
                </c:pt>
                <c:pt idx="1">
                  <c:v>0.89549999999999996</c:v>
                </c:pt>
                <c:pt idx="2">
                  <c:v>0.78810000000000002</c:v>
                </c:pt>
                <c:pt idx="3">
                  <c:v>0.67349999999999999</c:v>
                </c:pt>
              </c:numCache>
            </c:numRef>
          </c:val>
          <c:extLst>
            <c:ext xmlns:c15="http://schemas.microsoft.com/office/drawing/2012/chart" uri="{02D57815-91ED-43cb-92C2-25804820EDAC}">
              <c15:datalabelsRange>
                <c15:f>'Figure 5.x11'!$A$5:$A$9</c15:f>
                <c15:dlblRangeCache>
                  <c:ptCount val="5"/>
                  <c:pt idx="0">
                    <c:v>Is a document that explains responsibilities and procedures on health and safety available to the people working in the establishment?</c:v>
                  </c:pt>
                  <c:pt idx="1">
                    <c:v>Does your establishment regularly carry out workplace risk assessments?</c:v>
                  </c:pt>
                  <c:pt idx="2">
                    <c:v>Do the team leaders and line managers in your establishment receive any training on how to manage health and safety in their teams?</c:v>
                  </c:pt>
                  <c:pt idx="3">
                    <c:v>In the last 3 years, has your establishment used any of the following measures to prevent psychosocial risks? (Reorganisation of work to reduce job demand and work pressure; confidential counselling for employee, set-up of a conflict resolution procedure, </c:v>
                  </c:pt>
                </c15:dlblRangeCache>
              </c15:datalabelsRange>
            </c:ext>
            <c:ext xmlns:c16="http://schemas.microsoft.com/office/drawing/2014/chart" uri="{C3380CC4-5D6E-409C-BE32-E72D297353CC}">
              <c16:uniqueId val="{00000002-7062-4510-A6D6-4E3CDEC1D160}"/>
            </c:ext>
          </c:extLst>
        </c:ser>
        <c:ser>
          <c:idx val="3"/>
          <c:order val="3"/>
          <c:tx>
            <c:strRef>
              <c:f>'Figure 5.x11'!$F$4</c:f>
              <c:strCache>
                <c:ptCount val="1"/>
                <c:pt idx="0">
                  <c:v>both</c:v>
                </c:pt>
              </c:strCache>
            </c:strRef>
          </c:tx>
          <c:spPr>
            <a:solidFill>
              <a:srgbClr val="D2492A"/>
            </a:solidFill>
            <a:ln w="3175">
              <a:solidFill>
                <a:sysClr val="windowText" lastClr="000000"/>
              </a:solidFill>
            </a:ln>
          </c:spPr>
          <c:invertIfNegative val="0"/>
          <c:cat>
            <c:strRef>
              <c:f>'Figure 5.x11'!$B$5:$B$8</c:f>
              <c:strCache>
                <c:ptCount val="4"/>
                <c:pt idx="0">
                  <c:v>Document</c:v>
                </c:pt>
                <c:pt idx="1">
                  <c:v>Risk assessement</c:v>
                </c:pt>
                <c:pt idx="2">
                  <c:v>Training</c:v>
                </c:pt>
                <c:pt idx="3">
                  <c:v>PSR</c:v>
                </c:pt>
              </c:strCache>
            </c:strRef>
          </c:cat>
          <c:val>
            <c:numRef>
              <c:f>'Figure 5.x11'!$F$5:$F$8</c:f>
              <c:numCache>
                <c:formatCode>0.0%</c:formatCode>
                <c:ptCount val="4"/>
                <c:pt idx="0">
                  <c:v>0.95450000000000002</c:v>
                </c:pt>
                <c:pt idx="1">
                  <c:v>0.93679999999999997</c:v>
                </c:pt>
                <c:pt idx="2">
                  <c:v>0.80259999999999998</c:v>
                </c:pt>
                <c:pt idx="3">
                  <c:v>0.81979999999999997</c:v>
                </c:pt>
              </c:numCache>
            </c:numRef>
          </c:val>
          <c:extLst>
            <c:ext xmlns:c16="http://schemas.microsoft.com/office/drawing/2014/chart" uri="{C3380CC4-5D6E-409C-BE32-E72D297353CC}">
              <c16:uniqueId val="{00000003-7062-4510-A6D6-4E3CDEC1D160}"/>
            </c:ext>
          </c:extLst>
        </c:ser>
        <c:dLbls>
          <c:showLegendKey val="0"/>
          <c:showVal val="0"/>
          <c:showCatName val="0"/>
          <c:showSerName val="0"/>
          <c:showPercent val="0"/>
          <c:showBubbleSize val="0"/>
        </c:dLbls>
        <c:gapWidth val="80"/>
        <c:axId val="663011552"/>
        <c:axId val="663013520"/>
      </c:barChart>
      <c:catAx>
        <c:axId val="663011552"/>
        <c:scaling>
          <c:orientation val="minMax"/>
        </c:scaling>
        <c:delete val="1"/>
        <c:axPos val="b"/>
        <c:numFmt formatCode="General" sourceLinked="1"/>
        <c:majorTickMark val="none"/>
        <c:minorTickMark val="none"/>
        <c:tickLblPos val="nextTo"/>
        <c:crossAx val="663013520"/>
        <c:crosses val="autoZero"/>
        <c:auto val="1"/>
        <c:lblAlgn val="ctr"/>
        <c:lblOffset val="100"/>
        <c:noMultiLvlLbl val="0"/>
      </c:catAx>
      <c:valAx>
        <c:axId val="663013520"/>
        <c:scaling>
          <c:orientation val="minMax"/>
          <c:max val="1"/>
        </c:scaling>
        <c:delete val="0"/>
        <c:axPos val="l"/>
        <c:majorGridlines>
          <c:spPr>
            <a:ln w="3175" cap="flat" cmpd="sng" algn="ctr">
              <a:solidFill>
                <a:sysClr val="windowText" lastClr="000000"/>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630115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ysClr val="window" lastClr="FFFFFF"/>
    </a:solid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0650307270570592E-2"/>
          <c:y val="0.14302643108837915"/>
          <c:w val="0.94303656078865039"/>
          <c:h val="0.72535532505950573"/>
        </c:manualLayout>
      </c:layout>
      <c:barChart>
        <c:barDir val="col"/>
        <c:grouping val="clustered"/>
        <c:varyColors val="0"/>
        <c:ser>
          <c:idx val="0"/>
          <c:order val="0"/>
          <c:tx>
            <c:strRef>
              <c:f>'Figure 5.x7'!$B$4</c:f>
              <c:strCache>
                <c:ptCount val="1"/>
                <c:pt idx="0">
                  <c:v>no BLER</c:v>
                </c:pt>
              </c:strCache>
            </c:strRef>
          </c:tx>
          <c:spPr>
            <a:solidFill>
              <a:srgbClr val="D2492A">
                <a:lumMod val="20000"/>
                <a:lumOff val="80000"/>
              </a:srgbClr>
            </a:solidFill>
            <a:ln w="3175">
              <a:solidFill>
                <a:schemeClr val="tx1"/>
              </a:solidFill>
            </a:ln>
            <a:effectLst/>
          </c:spPr>
          <c:invertIfNegative val="0"/>
          <c:dLbls>
            <c:spPr>
              <a:solidFill>
                <a:sysClr val="window" lastClr="FFFFFF"/>
              </a:solid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'Figure 5.x7'!$A$5:$A$10</c:f>
              <c:strCache>
                <c:ptCount val="6"/>
                <c:pt idx="0">
                  <c:v>community involvement</c:v>
                </c:pt>
                <c:pt idx="1">
                  <c:v>business behavior</c:v>
                </c:pt>
                <c:pt idx="2">
                  <c:v>human resources</c:v>
                </c:pt>
                <c:pt idx="3">
                  <c:v>environment</c:v>
                </c:pt>
                <c:pt idx="4">
                  <c:v>human rights</c:v>
                </c:pt>
                <c:pt idx="5">
                  <c:v>corporate governance</c:v>
                </c:pt>
              </c:strCache>
            </c:strRef>
          </c:cat>
          <c:val>
            <c:numRef>
              <c:f>'Figure 5.x7'!$B$5:$B$10</c:f>
              <c:numCache>
                <c:formatCode>0</c:formatCode>
                <c:ptCount val="6"/>
                <c:pt idx="0">
                  <c:v>33.929389999999998</c:v>
                </c:pt>
                <c:pt idx="1">
                  <c:v>38.888550000000002</c:v>
                </c:pt>
                <c:pt idx="2">
                  <c:v>34.602260000000001</c:v>
                </c:pt>
                <c:pt idx="3">
                  <c:v>37.217359999999999</c:v>
                </c:pt>
                <c:pt idx="4">
                  <c:v>42.613790000000002</c:v>
                </c:pt>
                <c:pt idx="5">
                  <c:v>51.414879999999997</c:v>
                </c:pt>
              </c:numCache>
            </c:numRef>
          </c:val>
          <c:extLst>
            <c:ext xmlns:c16="http://schemas.microsoft.com/office/drawing/2014/chart" uri="{C3380CC4-5D6E-409C-BE32-E72D297353CC}">
              <c16:uniqueId val="{00000000-A97E-4DA8-AABD-D2E21C1A6D56}"/>
            </c:ext>
          </c:extLst>
        </c:ser>
        <c:ser>
          <c:idx val="1"/>
          <c:order val="1"/>
          <c:tx>
            <c:strRef>
              <c:f>'Figure 5.x7'!$C$4</c:f>
              <c:strCache>
                <c:ptCount val="1"/>
                <c:pt idx="0">
                  <c:v>BLER</c:v>
                </c:pt>
              </c:strCache>
            </c:strRef>
          </c:tx>
          <c:spPr>
            <a:solidFill>
              <a:srgbClr val="D2492A"/>
            </a:solidFill>
            <a:ln w="3175">
              <a:solidFill>
                <a:schemeClr val="tx1"/>
              </a:solidFill>
            </a:ln>
            <a:effectLst/>
          </c:spPr>
          <c:invertIfNegative val="0"/>
          <c:dLbls>
            <c:spPr>
              <a:solidFill>
                <a:sysClr val="window" lastClr="FFFFFF"/>
              </a:solid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'Figure 5.x7'!$A$5:$A$10</c:f>
              <c:strCache>
                <c:ptCount val="6"/>
                <c:pt idx="0">
                  <c:v>community involvement</c:v>
                </c:pt>
                <c:pt idx="1">
                  <c:v>business behavior</c:v>
                </c:pt>
                <c:pt idx="2">
                  <c:v>human resources</c:v>
                </c:pt>
                <c:pt idx="3">
                  <c:v>environment</c:v>
                </c:pt>
                <c:pt idx="4">
                  <c:v>human rights</c:v>
                </c:pt>
                <c:pt idx="5">
                  <c:v>corporate governance</c:v>
                </c:pt>
              </c:strCache>
            </c:strRef>
          </c:cat>
          <c:val>
            <c:numRef>
              <c:f>'Figure 5.x7'!$C$5:$C$10</c:f>
              <c:numCache>
                <c:formatCode>0</c:formatCode>
                <c:ptCount val="6"/>
                <c:pt idx="0">
                  <c:v>38.899329999999999</c:v>
                </c:pt>
                <c:pt idx="1">
                  <c:v>42.120429999999999</c:v>
                </c:pt>
                <c:pt idx="2">
                  <c:v>42.786050000000003</c:v>
                </c:pt>
                <c:pt idx="3">
                  <c:v>45.75573</c:v>
                </c:pt>
                <c:pt idx="4">
                  <c:v>47.429160000000003</c:v>
                </c:pt>
                <c:pt idx="5">
                  <c:v>56.316450000000003</c:v>
                </c:pt>
              </c:numCache>
            </c:numRef>
          </c:val>
          <c:extLst>
            <c:ext xmlns:c16="http://schemas.microsoft.com/office/drawing/2014/chart" uri="{C3380CC4-5D6E-409C-BE32-E72D297353CC}">
              <c16:uniqueId val="{00000001-A97E-4DA8-AABD-D2E21C1A6D56}"/>
            </c:ext>
          </c:extLst>
        </c:ser>
        <c:dLbls>
          <c:showLegendKey val="0"/>
          <c:showVal val="0"/>
          <c:showCatName val="0"/>
          <c:showSerName val="0"/>
          <c:showPercent val="0"/>
          <c:showBubbleSize val="0"/>
        </c:dLbls>
        <c:gapWidth val="80"/>
        <c:axId val="663011552"/>
        <c:axId val="663013520"/>
      </c:barChart>
      <c:catAx>
        <c:axId val="66301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63013520"/>
        <c:crosses val="autoZero"/>
        <c:auto val="1"/>
        <c:lblAlgn val="ctr"/>
        <c:lblOffset val="100"/>
        <c:noMultiLvlLbl val="0"/>
      </c:catAx>
      <c:valAx>
        <c:axId val="663013520"/>
        <c:scaling>
          <c:orientation val="minMax"/>
          <c:min val="30"/>
        </c:scaling>
        <c:delete val="0"/>
        <c:axPos val="l"/>
        <c:majorGridlines>
          <c:spPr>
            <a:ln w="3175" cap="flat" cmpd="sng" algn="ctr">
              <a:solidFill>
                <a:sysClr val="windowText" lastClr="000000"/>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630115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ysClr val="window" lastClr="FFFFFF"/>
    </a:solid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441351020677544E-2"/>
          <c:y val="5.0925925925925923E-2"/>
          <c:w val="0.86277463866339721"/>
          <c:h val="0.8416746864975212"/>
        </c:manualLayout>
      </c:layout>
      <c:lineChart>
        <c:grouping val="standard"/>
        <c:varyColors val="0"/>
        <c:ser>
          <c:idx val="1"/>
          <c:order val="0"/>
          <c:spPr>
            <a:ln w="28575" cap="rnd">
              <a:solidFill>
                <a:schemeClr val="accent2"/>
              </a:solidFill>
              <a:round/>
            </a:ln>
            <a:effectLst/>
          </c:spPr>
          <c:marker>
            <c:symbol val="none"/>
          </c:marker>
          <c:dLbls>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FC-41F8-888F-EA48A5B09C1E}"/>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FC-41F8-888F-EA48A5B09C1E}"/>
                </c:ext>
              </c:extLst>
            </c:dLbl>
            <c:dLbl>
              <c:idx val="3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FC-41F8-888F-EA48A5B09C1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'8. EWC'!$A$2:$A$35</c:f>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f>'8. EWC'!$B$2:$B$35</c:f>
              <c:numCache>
                <c:formatCode>General</c:formatCode>
                <c:ptCount val="34"/>
                <c:pt idx="0">
                  <c:v>13</c:v>
                </c:pt>
                <c:pt idx="1">
                  <c:v>13</c:v>
                </c:pt>
                <c:pt idx="2">
                  <c:v>13</c:v>
                </c:pt>
                <c:pt idx="3">
                  <c:v>17</c:v>
                </c:pt>
                <c:pt idx="4">
                  <c:v>19</c:v>
                </c:pt>
                <c:pt idx="5">
                  <c:v>23</c:v>
                </c:pt>
                <c:pt idx="6">
                  <c:v>28</c:v>
                </c:pt>
                <c:pt idx="7">
                  <c:v>34</c:v>
                </c:pt>
                <c:pt idx="8">
                  <c:v>43</c:v>
                </c:pt>
                <c:pt idx="9">
                  <c:v>62</c:v>
                </c:pt>
                <c:pt idx="10">
                  <c:v>133</c:v>
                </c:pt>
                <c:pt idx="11">
                  <c:v>534</c:v>
                </c:pt>
                <c:pt idx="12">
                  <c:v>584</c:v>
                </c:pt>
                <c:pt idx="13">
                  <c:v>636</c:v>
                </c:pt>
                <c:pt idx="14">
                  <c:v>688</c:v>
                </c:pt>
                <c:pt idx="15">
                  <c:v>746</c:v>
                </c:pt>
                <c:pt idx="16">
                  <c:v>770</c:v>
                </c:pt>
                <c:pt idx="17">
                  <c:v>783</c:v>
                </c:pt>
                <c:pt idx="18">
                  <c:v>812</c:v>
                </c:pt>
                <c:pt idx="19">
                  <c:v>822</c:v>
                </c:pt>
                <c:pt idx="20">
                  <c:v>846</c:v>
                </c:pt>
                <c:pt idx="21">
                  <c:v>872</c:v>
                </c:pt>
                <c:pt idx="22">
                  <c:v>889</c:v>
                </c:pt>
                <c:pt idx="23">
                  <c:v>930</c:v>
                </c:pt>
                <c:pt idx="24">
                  <c:v>960</c:v>
                </c:pt>
                <c:pt idx="25">
                  <c:v>978</c:v>
                </c:pt>
                <c:pt idx="26">
                  <c:v>997</c:v>
                </c:pt>
                <c:pt idx="27">
                  <c:v>1014</c:v>
                </c:pt>
                <c:pt idx="28">
                  <c:v>1039</c:v>
                </c:pt>
                <c:pt idx="29">
                  <c:v>1062</c:v>
                </c:pt>
                <c:pt idx="30">
                  <c:v>1090</c:v>
                </c:pt>
                <c:pt idx="31">
                  <c:v>1120</c:v>
                </c:pt>
                <c:pt idx="32">
                  <c:v>1141</c:v>
                </c:pt>
                <c:pt idx="33">
                  <c:v>1150</c:v>
                </c:pt>
              </c:numCache>
            </c:numRef>
          </c:val>
          <c:smooth val="1"/>
          <c:extLst>
            <c:ext xmlns:c16="http://schemas.microsoft.com/office/drawing/2014/chart" uri="{C3380CC4-5D6E-409C-BE32-E72D297353CC}">
              <c16:uniqueId val="{00000003-01FC-41F8-888F-EA48A5B09C1E}"/>
            </c:ext>
          </c:extLst>
        </c:ser>
        <c:dLbls>
          <c:showLegendKey val="0"/>
          <c:showVal val="0"/>
          <c:showCatName val="0"/>
          <c:showSerName val="0"/>
          <c:showPercent val="0"/>
          <c:showBubbleSize val="0"/>
        </c:dLbls>
        <c:smooth val="0"/>
        <c:axId val="758816328"/>
        <c:axId val="758822232"/>
      </c:lineChart>
      <c:catAx>
        <c:axId val="758816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8822232"/>
        <c:crosses val="autoZero"/>
        <c:auto val="1"/>
        <c:lblAlgn val="ctr"/>
        <c:lblOffset val="100"/>
        <c:tickLblSkip val="5"/>
        <c:tickMarkSkip val="5"/>
        <c:noMultiLvlLbl val="0"/>
      </c:catAx>
      <c:valAx>
        <c:axId val="758822232"/>
        <c:scaling>
          <c:orientation val="minMax"/>
          <c:max val="125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881632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0.36596</cdr:x>
      <cdr:y>0.10485</cdr:y>
    </cdr:from>
    <cdr:to>
      <cdr:x>0.63888</cdr:x>
      <cdr:y>0.71073</cdr:y>
    </cdr:to>
    <cdr:grpSp>
      <cdr:nvGrpSpPr>
        <cdr:cNvPr id="6" name="Group 5">
          <a:extLst xmlns:a="http://schemas.openxmlformats.org/drawingml/2006/main">
            <a:ext uri="{FF2B5EF4-FFF2-40B4-BE49-F238E27FC236}">
              <a16:creationId xmlns:a16="http://schemas.microsoft.com/office/drawing/2014/main" id="{CB5694BC-87C4-47C5-BB5B-B14F7E90BF8A}"/>
            </a:ext>
          </a:extLst>
        </cdr:cNvPr>
        <cdr:cNvGrpSpPr/>
      </cdr:nvGrpSpPr>
      <cdr:grpSpPr>
        <a:xfrm xmlns:a="http://schemas.openxmlformats.org/drawingml/2006/main">
          <a:off x="2290150" y="421783"/>
          <a:ext cx="1707913" cy="2437288"/>
          <a:chOff x="2280902" y="283984"/>
          <a:chExt cx="1788183" cy="1744970"/>
        </a:xfrm>
      </cdr:grpSpPr>
      <cdr:sp macro="" textlink="">
        <cdr:nvSpPr>
          <cdr:cNvPr id="2" name="TextBox 1">
            <a:extLst xmlns:a="http://schemas.openxmlformats.org/drawingml/2006/main">
              <a:ext uri="{FF2B5EF4-FFF2-40B4-BE49-F238E27FC236}">
                <a16:creationId xmlns:a16="http://schemas.microsoft.com/office/drawing/2014/main" id="{533B7166-A548-4ED6-9CD3-CA6817BBA457}"/>
              </a:ext>
            </a:extLst>
          </cdr:cNvPr>
          <cdr:cNvSpPr txBox="1"/>
        </cdr:nvSpPr>
        <cdr:spPr>
          <a:xfrm xmlns:a="http://schemas.openxmlformats.org/drawingml/2006/main">
            <a:off x="2280902" y="283984"/>
            <a:ext cx="1788183" cy="242619"/>
          </a:xfrm>
          <a:prstGeom xmlns:a="http://schemas.openxmlformats.org/drawingml/2006/main" prst="rect">
            <a:avLst/>
          </a:prstGeom>
          <a:solidFill xmlns:a="http://schemas.openxmlformats.org/drawingml/2006/main">
            <a:sysClr val="window" lastClr="FFFFFF"/>
          </a:solidFill>
        </cdr:spPr>
        <cdr:txBody>
          <a:bodyPr xmlns:a="http://schemas.openxmlformats.org/drawingml/2006/main" vertOverflow="clip" wrap="square" lIns="0" tIns="0" rIns="0" bIns="0" rtlCol="0"/>
          <a:lstStyle xmlns:a="http://schemas.openxmlformats.org/drawingml/2006/main"/>
          <a:p xmlns:a="http://schemas.openxmlformats.org/drawingml/2006/main">
            <a:r>
              <a:rPr lang="en-GB" sz="1200"/>
              <a:t>% employees who voted</a:t>
            </a:r>
          </a:p>
        </cdr:txBody>
      </cdr:sp>
      <cdr:sp macro="" textlink="">
        <cdr:nvSpPr>
          <cdr:cNvPr id="3" name="TextBox 2">
            <a:extLst xmlns:a="http://schemas.openxmlformats.org/drawingml/2006/main">
              <a:ext uri="{FF2B5EF4-FFF2-40B4-BE49-F238E27FC236}">
                <a16:creationId xmlns:a16="http://schemas.microsoft.com/office/drawing/2014/main" id="{528A186C-7D08-4338-98EE-D15B1C594002}"/>
              </a:ext>
            </a:extLst>
          </cdr:cNvPr>
          <cdr:cNvSpPr txBox="1"/>
        </cdr:nvSpPr>
        <cdr:spPr>
          <a:xfrm xmlns:a="http://schemas.openxmlformats.org/drawingml/2006/main">
            <a:off x="2382989" y="1026514"/>
            <a:ext cx="1671368" cy="537872"/>
          </a:xfrm>
          <a:prstGeom xmlns:a="http://schemas.openxmlformats.org/drawingml/2006/main" prst="rect">
            <a:avLst/>
          </a:prstGeom>
          <a:solidFill xmlns:a="http://schemas.openxmlformats.org/drawingml/2006/main">
            <a:sysClr val="window" lastClr="FFFFFF"/>
          </a:solidFill>
        </cdr:spPr>
        <cdr:txBody>
          <a:bodyPr xmlns:a="http://schemas.openxmlformats.org/drawingml/2006/main" vertOverflow="clip" wrap="square" lIns="0" tIns="0" rIns="0" bIns="0" rtlCol="0"/>
          <a:lstStyle xmlns:a="http://schemas.openxmlformats.org/drawingml/2006/main"/>
          <a:p xmlns:a="http://schemas.openxmlformats.org/drawingml/2006/main">
            <a:r>
              <a:rPr lang="en-GB" sz="1200" dirty="0"/>
              <a:t>% employees considering themselves as able to influence politics</a:t>
            </a:r>
          </a:p>
        </cdr:txBody>
      </cdr:sp>
      <cdr:sp macro="" textlink="">
        <cdr:nvSpPr>
          <cdr:cNvPr id="4" name="TextBox 3">
            <a:extLst xmlns:a="http://schemas.openxmlformats.org/drawingml/2006/main">
              <a:ext uri="{FF2B5EF4-FFF2-40B4-BE49-F238E27FC236}">
                <a16:creationId xmlns:a16="http://schemas.microsoft.com/office/drawing/2014/main" id="{6987CE6D-E910-4A42-A64B-823CDAA81F86}"/>
              </a:ext>
            </a:extLst>
          </cdr:cNvPr>
          <cdr:cNvSpPr txBox="1"/>
        </cdr:nvSpPr>
        <cdr:spPr>
          <a:xfrm xmlns:a="http://schemas.openxmlformats.org/drawingml/2006/main">
            <a:off x="2292004" y="1742542"/>
            <a:ext cx="1734269" cy="286412"/>
          </a:xfrm>
          <a:prstGeom xmlns:a="http://schemas.openxmlformats.org/drawingml/2006/main" prst="rect">
            <a:avLst/>
          </a:prstGeom>
          <a:solidFill xmlns:a="http://schemas.openxmlformats.org/drawingml/2006/main">
            <a:sysClr val="window" lastClr="FFFFFF"/>
          </a:solidFill>
        </cdr:spPr>
        <cdr:txBody>
          <a:bodyPr xmlns:a="http://schemas.openxmlformats.org/drawingml/2006/main" vertOverflow="clip" wrap="square" lIns="0" tIns="0" rIns="0" bIns="0" rtlCol="0"/>
          <a:lstStyle xmlns:a="http://schemas.openxmlformats.org/drawingml/2006/main"/>
          <a:p xmlns:a="http://schemas.openxmlformats.org/drawingml/2006/main">
            <a:pPr algn="ctr"/>
            <a:r>
              <a:rPr lang="en-GB" sz="1200" dirty="0"/>
              <a:t>% employees interested in politics</a:t>
            </a:r>
          </a:p>
        </cdr:txBody>
      </cdr:sp>
    </cdr:grpSp>
  </cdr:relSizeAnchor>
</c:userShapes>
</file>

<file path=ppt/drawings/drawing2.xml><?xml version="1.0" encoding="utf-8"?>
<c:userShapes xmlns:c="http://schemas.openxmlformats.org/drawingml/2006/chart">
  <cdr:relSizeAnchor xmlns:cdr="http://schemas.openxmlformats.org/drawingml/2006/chartDrawing">
    <cdr:from>
      <cdr:x>0.65155</cdr:x>
      <cdr:y>0.80934</cdr:y>
    </cdr:from>
    <cdr:to>
      <cdr:x>0.95252</cdr:x>
      <cdr:y>0.94516</cdr:y>
    </cdr:to>
    <cdr:sp macro="" textlink="">
      <cdr:nvSpPr>
        <cdr:cNvPr id="3" name="TextBox 2">
          <a:extLst xmlns:a="http://schemas.openxmlformats.org/drawingml/2006/main">
            <a:ext uri="{FF2B5EF4-FFF2-40B4-BE49-F238E27FC236}">
              <a16:creationId xmlns:a16="http://schemas.microsoft.com/office/drawing/2014/main" id="{3D1F8228-A85D-4985-B136-2713EE1202B0}"/>
            </a:ext>
          </a:extLst>
        </cdr:cNvPr>
        <cdr:cNvSpPr txBox="1"/>
      </cdr:nvSpPr>
      <cdr:spPr>
        <a:xfrm xmlns:a="http://schemas.openxmlformats.org/drawingml/2006/main">
          <a:off x="4268933" y="2197744"/>
          <a:ext cx="1971978" cy="368810"/>
        </a:xfrm>
        <a:prstGeom xmlns:a="http://schemas.openxmlformats.org/drawingml/2006/main" prst="rect">
          <a:avLst/>
        </a:prstGeom>
        <a:noFill xmlns:a="http://schemas.openxmlformats.org/drawingml/2006/main"/>
        <a:ln xmlns:a="http://schemas.openxmlformats.org/drawingml/2006/main" w="25400">
          <a:noFill/>
        </a:ln>
      </cdr:spPr>
      <cdr:txBody>
        <a:bodyPr xmlns:a="http://schemas.openxmlformats.org/drawingml/2006/main" vertOverflow="clip" wrap="square" lIns="0" tIns="0" rIns="0" bIns="0" rtlCol="0" anchor="ctr"/>
        <a:lstStyle xmlns:a="http://schemas.openxmlformats.org/drawingml/2006/main"/>
        <a:p xmlns:a="http://schemas.openxmlformats.org/drawingml/2006/main">
          <a:pPr marL="0" indent="0" algn="l"/>
          <a:r>
            <a:rPr lang="en-GB" sz="1200">
              <a:latin typeface="Foundry Journal Book" panose="02000600040000020004" pitchFamily="50" charset="0"/>
              <a:ea typeface="+mn-ea"/>
              <a:cs typeface="Arial" panose="020B0604020202020204" pitchFamily="34" charset="0"/>
            </a:rPr>
            <a:t>countries with high </a:t>
          </a:r>
          <a:br>
            <a:rPr lang="en-GB" sz="1200">
              <a:latin typeface="Foundry Journal Book" panose="02000600040000020004" pitchFamily="50" charset="0"/>
              <a:ea typeface="+mn-ea"/>
              <a:cs typeface="Arial" panose="020B0604020202020204" pitchFamily="34" charset="0"/>
            </a:rPr>
          </a:br>
          <a:r>
            <a:rPr lang="en-GB" sz="1200">
              <a:latin typeface="Foundry Journal Book" panose="02000600040000020004" pitchFamily="50" charset="0"/>
              <a:ea typeface="+mn-ea"/>
              <a:cs typeface="Arial" panose="020B0604020202020204" pitchFamily="34" charset="0"/>
            </a:rPr>
            <a:t>democracy at work</a:t>
          </a:r>
        </a:p>
      </cdr:txBody>
    </cdr:sp>
  </cdr:relSizeAnchor>
  <cdr:relSizeAnchor xmlns:cdr="http://schemas.openxmlformats.org/drawingml/2006/chartDrawing">
    <cdr:from>
      <cdr:x>0.25242</cdr:x>
      <cdr:y>0.80934</cdr:y>
    </cdr:from>
    <cdr:to>
      <cdr:x>0.52638</cdr:x>
      <cdr:y>0.94835</cdr:y>
    </cdr:to>
    <cdr:sp macro="" textlink="">
      <cdr:nvSpPr>
        <cdr:cNvPr id="4" name="TextBox 3">
          <a:extLst xmlns:a="http://schemas.openxmlformats.org/drawingml/2006/main">
            <a:ext uri="{FF2B5EF4-FFF2-40B4-BE49-F238E27FC236}">
              <a16:creationId xmlns:a16="http://schemas.microsoft.com/office/drawing/2014/main" id="{D5309D72-BC40-402D-B24D-4FDAF6BE454D}"/>
            </a:ext>
          </a:extLst>
        </cdr:cNvPr>
        <cdr:cNvSpPr txBox="1"/>
      </cdr:nvSpPr>
      <cdr:spPr>
        <a:xfrm xmlns:a="http://schemas.openxmlformats.org/drawingml/2006/main">
          <a:off x="1653886" y="2197743"/>
          <a:ext cx="1794955" cy="377470"/>
        </a:xfrm>
        <a:prstGeom xmlns:a="http://schemas.openxmlformats.org/drawingml/2006/main" prst="rect">
          <a:avLst/>
        </a:prstGeom>
        <a:noFill xmlns:a="http://schemas.openxmlformats.org/drawingml/2006/main"/>
        <a:ln xmlns:a="http://schemas.openxmlformats.org/drawingml/2006/main" w="25400">
          <a:noFill/>
        </a:ln>
      </cdr:spPr>
      <cdr:txBody>
        <a:bodyPr xmlns:a="http://schemas.openxmlformats.org/drawingml/2006/main" vertOverflow="clip" wrap="square" lIns="0" tIns="0" rIns="0" bIns="0" rtlCol="0" anchor="ctr"/>
        <a:lstStyle xmlns:a="http://schemas.openxmlformats.org/drawingml/2006/main"/>
        <a:p xmlns:a="http://schemas.openxmlformats.org/drawingml/2006/main">
          <a:pPr marL="0" indent="0" algn="l"/>
          <a:r>
            <a:rPr lang="en-GB" sz="1200">
              <a:latin typeface="Foundry Journal Book" panose="02000600040000020004" pitchFamily="50" charset="0"/>
              <a:ea typeface="+mn-ea"/>
              <a:cs typeface="Arial" panose="020B0604020202020204" pitchFamily="34" charset="0"/>
            </a:rPr>
            <a:t>countries with low </a:t>
          </a:r>
          <a:br>
            <a:rPr lang="en-GB" sz="1200">
              <a:latin typeface="Foundry Journal Book" panose="02000600040000020004" pitchFamily="50" charset="0"/>
              <a:ea typeface="+mn-ea"/>
              <a:cs typeface="Arial" panose="020B0604020202020204" pitchFamily="34" charset="0"/>
            </a:rPr>
          </a:br>
          <a:r>
            <a:rPr lang="en-GB" sz="1200">
              <a:latin typeface="Foundry Journal Book" panose="02000600040000020004" pitchFamily="50" charset="0"/>
              <a:ea typeface="+mn-ea"/>
              <a:cs typeface="Arial" panose="020B0604020202020204" pitchFamily="34" charset="0"/>
            </a:rPr>
            <a:t>democracy at work</a:t>
          </a:r>
        </a:p>
      </cdr:txBody>
    </cdr:sp>
  </cdr:relSizeAnchor>
  <cdr:relSizeAnchor xmlns:cdr="http://schemas.openxmlformats.org/drawingml/2006/chartDrawing">
    <cdr:from>
      <cdr:x>0.19329</cdr:x>
      <cdr:y>0.01073</cdr:y>
    </cdr:from>
    <cdr:to>
      <cdr:x>1</cdr:x>
      <cdr:y>0.16856</cdr:y>
    </cdr:to>
    <cdr:sp macro="" textlink="">
      <cdr:nvSpPr>
        <cdr:cNvPr id="5" name="TextBox 4">
          <a:extLst xmlns:a="http://schemas.openxmlformats.org/drawingml/2006/main">
            <a:ext uri="{FF2B5EF4-FFF2-40B4-BE49-F238E27FC236}">
              <a16:creationId xmlns:a16="http://schemas.microsoft.com/office/drawing/2014/main" id="{9D92CD35-3E2C-4E82-B0FB-7AC8767A0387}"/>
            </a:ext>
          </a:extLst>
        </cdr:cNvPr>
        <cdr:cNvSpPr txBox="1"/>
      </cdr:nvSpPr>
      <cdr:spPr>
        <a:xfrm xmlns:a="http://schemas.openxmlformats.org/drawingml/2006/main">
          <a:off x="1229591" y="30902"/>
          <a:ext cx="5131909" cy="4545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0.42276</cdr:x>
      <cdr:y>0.04886</cdr:y>
    </cdr:from>
    <cdr:to>
      <cdr:x>0.85304</cdr:x>
      <cdr:y>0.23045</cdr:y>
    </cdr:to>
    <cdr:sp macro="" textlink="">
      <cdr:nvSpPr>
        <cdr:cNvPr id="4" name="TextBox 1">
          <a:extLst xmlns:a="http://schemas.openxmlformats.org/drawingml/2006/main">
            <a:ext uri="{FF2B5EF4-FFF2-40B4-BE49-F238E27FC236}">
              <a16:creationId xmlns:a16="http://schemas.microsoft.com/office/drawing/2014/main" id="{EBABA10F-BACC-4C52-91EC-BAEB3D4F0C40}"/>
            </a:ext>
          </a:extLst>
        </cdr:cNvPr>
        <cdr:cNvSpPr txBox="1"/>
      </cdr:nvSpPr>
      <cdr:spPr>
        <a:xfrm xmlns:a="http://schemas.openxmlformats.org/drawingml/2006/main">
          <a:off x="1438562" y="139841"/>
          <a:ext cx="1464182" cy="519758"/>
        </a:xfrm>
        <a:prstGeom xmlns:a="http://schemas.openxmlformats.org/drawingml/2006/main" prst="rect">
          <a:avLst/>
        </a:prstGeom>
        <a:solidFill xmlns:a="http://schemas.openxmlformats.org/drawingml/2006/main">
          <a:schemeClr val="bg1"/>
        </a:solidFill>
        <a:ln xmlns:a="http://schemas.openxmlformats.org/drawingml/2006/main" w="25400">
          <a:noFill/>
        </a:l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nl-BE" sz="1200" b="1">
              <a:solidFill>
                <a:sysClr val="windowText" lastClr="000000"/>
              </a:solidFill>
            </a:rPr>
            <a:t>Very high</a:t>
          </a:r>
          <a:r>
            <a:rPr lang="nl-BE" sz="1200" b="1" baseline="0">
              <a:solidFill>
                <a:sysClr val="windowText" lastClr="000000"/>
              </a:solidFill>
            </a:rPr>
            <a:t> democracy at work</a:t>
          </a:r>
          <a:endParaRPr lang="nl-BE" sz="1200" b="1">
            <a:solidFill>
              <a:sysClr val="windowText" lastClr="000000"/>
            </a:solidFill>
          </a:endParaRPr>
        </a:p>
      </cdr:txBody>
    </cdr:sp>
  </cdr:relSizeAnchor>
  <cdr:relSizeAnchor xmlns:cdr="http://schemas.openxmlformats.org/drawingml/2006/chartDrawing">
    <cdr:from>
      <cdr:x>0.4367</cdr:x>
      <cdr:y>0.73635</cdr:y>
    </cdr:from>
    <cdr:to>
      <cdr:x>0.86004</cdr:x>
      <cdr:y>0.92096</cdr:y>
    </cdr:to>
    <cdr:sp macro="" textlink="">
      <cdr:nvSpPr>
        <cdr:cNvPr id="5" name="TextBox 1">
          <a:extLst xmlns:a="http://schemas.openxmlformats.org/drawingml/2006/main">
            <a:ext uri="{FF2B5EF4-FFF2-40B4-BE49-F238E27FC236}">
              <a16:creationId xmlns:a16="http://schemas.microsoft.com/office/drawing/2014/main" id="{D8361E42-9958-4788-BB31-A9DD1A59294A}"/>
            </a:ext>
          </a:extLst>
        </cdr:cNvPr>
        <cdr:cNvSpPr txBox="1"/>
      </cdr:nvSpPr>
      <cdr:spPr>
        <a:xfrm xmlns:a="http://schemas.openxmlformats.org/drawingml/2006/main">
          <a:off x="1486009" y="2107635"/>
          <a:ext cx="1440548" cy="528403"/>
        </a:xfrm>
        <a:prstGeom xmlns:a="http://schemas.openxmlformats.org/drawingml/2006/main" prst="rect">
          <a:avLst/>
        </a:prstGeom>
        <a:solidFill xmlns:a="http://schemas.openxmlformats.org/drawingml/2006/main">
          <a:schemeClr val="bg1"/>
        </a:solidFill>
        <a:ln xmlns:a="http://schemas.openxmlformats.org/drawingml/2006/main" w="25400">
          <a:noFill/>
        </a:l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nl-BE" sz="1200" b="1">
              <a:solidFill>
                <a:sysClr val="windowText" lastClr="000000"/>
              </a:solidFill>
            </a:rPr>
            <a:t>Very low democracy at work</a:t>
          </a:r>
        </a:p>
      </cdr:txBody>
    </cdr:sp>
  </cdr:relSizeAnchor>
  <cdr:relSizeAnchor xmlns:cdr="http://schemas.openxmlformats.org/drawingml/2006/chartDrawing">
    <cdr:from>
      <cdr:x>0.08573</cdr:x>
      <cdr:y>0.41292</cdr:y>
    </cdr:from>
    <cdr:to>
      <cdr:x>0.4584</cdr:x>
      <cdr:y>0.56323</cdr:y>
    </cdr:to>
    <cdr:sp macro="" textlink="">
      <cdr:nvSpPr>
        <cdr:cNvPr id="6" name="TextBox 1">
          <a:extLst xmlns:a="http://schemas.openxmlformats.org/drawingml/2006/main">
            <a:ext uri="{FF2B5EF4-FFF2-40B4-BE49-F238E27FC236}">
              <a16:creationId xmlns:a16="http://schemas.microsoft.com/office/drawing/2014/main" id="{FFBCA1FA-3441-4386-B5CC-D5211EC50295}"/>
            </a:ext>
          </a:extLst>
        </cdr:cNvPr>
        <cdr:cNvSpPr txBox="1"/>
      </cdr:nvSpPr>
      <cdr:spPr>
        <a:xfrm xmlns:a="http://schemas.openxmlformats.org/drawingml/2006/main">
          <a:off x="291714" y="1181886"/>
          <a:ext cx="1268125" cy="430221"/>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nl-BE" sz="1100" b="1" i="0" baseline="0">
              <a:effectLst/>
              <a:latin typeface="+mn-lt"/>
              <a:ea typeface="+mn-ea"/>
              <a:cs typeface="+mn-cs"/>
            </a:rPr>
            <a:t>Life satisfaction (0-10)</a:t>
          </a:r>
          <a:endParaRPr lang="nl-BE" b="1">
            <a:effectLst/>
          </a:endParaRPr>
        </a:p>
        <a:p xmlns:a="http://schemas.openxmlformats.org/drawingml/2006/main">
          <a:pPr algn="ctr"/>
          <a:endParaRPr lang="nl-BE" sz="1100" b="1"/>
        </a:p>
      </cdr:txBody>
    </cdr:sp>
  </cdr:relSizeAnchor>
</c:userShapes>
</file>

<file path=ppt/drawings/drawing4.xml><?xml version="1.0" encoding="utf-8"?>
<c:userShapes xmlns:c="http://schemas.openxmlformats.org/drawingml/2006/chart">
  <cdr:relSizeAnchor xmlns:cdr="http://schemas.openxmlformats.org/drawingml/2006/chartDrawing">
    <cdr:from>
      <cdr:x>0.6489</cdr:x>
      <cdr:y>0.82442</cdr:y>
    </cdr:from>
    <cdr:to>
      <cdr:x>0.96045</cdr:x>
      <cdr:y>1</cdr:y>
    </cdr:to>
    <cdr:sp macro="" textlink="">
      <cdr:nvSpPr>
        <cdr:cNvPr id="3" name="TextBox 2">
          <a:extLst xmlns:a="http://schemas.openxmlformats.org/drawingml/2006/main">
            <a:ext uri="{FF2B5EF4-FFF2-40B4-BE49-F238E27FC236}">
              <a16:creationId xmlns:a16="http://schemas.microsoft.com/office/drawing/2014/main" id="{3D1F8228-A85D-4985-B136-2713EE1202B0}"/>
            </a:ext>
          </a:extLst>
        </cdr:cNvPr>
        <cdr:cNvSpPr txBox="1"/>
      </cdr:nvSpPr>
      <cdr:spPr>
        <a:xfrm xmlns:a="http://schemas.openxmlformats.org/drawingml/2006/main">
          <a:off x="4251615" y="2081646"/>
          <a:ext cx="2041251" cy="443331"/>
        </a:xfrm>
        <a:prstGeom xmlns:a="http://schemas.openxmlformats.org/drawingml/2006/main" prst="rect">
          <a:avLst/>
        </a:prstGeom>
        <a:noFill xmlns:a="http://schemas.openxmlformats.org/drawingml/2006/main"/>
        <a:ln xmlns:a="http://schemas.openxmlformats.org/drawingml/2006/main" w="25400">
          <a:noFill/>
        </a:ln>
      </cdr:spPr>
      <cdr:txBody>
        <a:bodyPr xmlns:a="http://schemas.openxmlformats.org/drawingml/2006/main" vertOverflow="clip" wrap="square" lIns="0" tIns="0" rIns="0" bIns="0" rtlCol="0" anchor="ctr"/>
        <a:lstStyle xmlns:a="http://schemas.openxmlformats.org/drawingml/2006/main"/>
        <a:p xmlns:a="http://schemas.openxmlformats.org/drawingml/2006/main">
          <a:pPr marL="0" indent="0" algn="l"/>
          <a:r>
            <a:rPr lang="en-GB" sz="1400">
              <a:latin typeface="Foundry Journal Book" panose="02000600040000020004" pitchFamily="50" charset="0"/>
              <a:ea typeface="+mn-ea"/>
              <a:cs typeface="Arial" panose="020B0604020202020204" pitchFamily="34" charset="0"/>
            </a:rPr>
            <a:t>countries with high </a:t>
          </a:r>
          <a:br>
            <a:rPr lang="en-GB" sz="1400">
              <a:latin typeface="Foundry Journal Book" panose="02000600040000020004" pitchFamily="50" charset="0"/>
              <a:ea typeface="+mn-ea"/>
              <a:cs typeface="Arial" panose="020B0604020202020204" pitchFamily="34" charset="0"/>
            </a:rPr>
          </a:br>
          <a:r>
            <a:rPr lang="en-GB" sz="1400">
              <a:latin typeface="Foundry Journal Book" panose="02000600040000020004" pitchFamily="50" charset="0"/>
              <a:ea typeface="+mn-ea"/>
              <a:cs typeface="Arial" panose="020B0604020202020204" pitchFamily="34" charset="0"/>
            </a:rPr>
            <a:t>democracy at work</a:t>
          </a:r>
        </a:p>
      </cdr:txBody>
    </cdr:sp>
  </cdr:relSizeAnchor>
  <cdr:relSizeAnchor xmlns:cdr="http://schemas.openxmlformats.org/drawingml/2006/chartDrawing">
    <cdr:from>
      <cdr:x>0.22467</cdr:x>
      <cdr:y>0.82442</cdr:y>
    </cdr:from>
    <cdr:to>
      <cdr:x>0.53431</cdr:x>
      <cdr:y>0.99383</cdr:y>
    </cdr:to>
    <cdr:sp macro="" textlink="">
      <cdr:nvSpPr>
        <cdr:cNvPr id="4" name="TextBox 3">
          <a:extLst xmlns:a="http://schemas.openxmlformats.org/drawingml/2006/main">
            <a:ext uri="{FF2B5EF4-FFF2-40B4-BE49-F238E27FC236}">
              <a16:creationId xmlns:a16="http://schemas.microsoft.com/office/drawing/2014/main" id="{D5309D72-BC40-402D-B24D-4FDAF6BE454D}"/>
            </a:ext>
          </a:extLst>
        </cdr:cNvPr>
        <cdr:cNvSpPr txBox="1"/>
      </cdr:nvSpPr>
      <cdr:spPr>
        <a:xfrm xmlns:a="http://schemas.openxmlformats.org/drawingml/2006/main">
          <a:off x="1472047" y="2081646"/>
          <a:ext cx="2028750" cy="427740"/>
        </a:xfrm>
        <a:prstGeom xmlns:a="http://schemas.openxmlformats.org/drawingml/2006/main" prst="rect">
          <a:avLst/>
        </a:prstGeom>
        <a:noFill xmlns:a="http://schemas.openxmlformats.org/drawingml/2006/main"/>
        <a:ln xmlns:a="http://schemas.openxmlformats.org/drawingml/2006/main" w="25400">
          <a:noFill/>
        </a:ln>
      </cdr:spPr>
      <cdr:txBody>
        <a:bodyPr xmlns:a="http://schemas.openxmlformats.org/drawingml/2006/main" vertOverflow="clip" wrap="square" lIns="0" tIns="0" rIns="0" bIns="0" rtlCol="0" anchor="ctr"/>
        <a:lstStyle xmlns:a="http://schemas.openxmlformats.org/drawingml/2006/main"/>
        <a:p xmlns:a="http://schemas.openxmlformats.org/drawingml/2006/main">
          <a:pPr marL="0" indent="0" algn="l"/>
          <a:r>
            <a:rPr lang="en-GB" sz="1400">
              <a:latin typeface="Foundry Journal Book" panose="02000600040000020004" pitchFamily="50" charset="0"/>
              <a:ea typeface="+mn-ea"/>
              <a:cs typeface="Arial" panose="020B0604020202020204" pitchFamily="34" charset="0"/>
            </a:rPr>
            <a:t>countries with low </a:t>
          </a:r>
          <a:br>
            <a:rPr lang="en-GB" sz="1400">
              <a:latin typeface="Foundry Journal Book" panose="02000600040000020004" pitchFamily="50" charset="0"/>
              <a:ea typeface="+mn-ea"/>
              <a:cs typeface="Arial" panose="020B0604020202020204" pitchFamily="34" charset="0"/>
            </a:rPr>
          </a:br>
          <a:r>
            <a:rPr lang="en-GB" sz="1400">
              <a:latin typeface="Foundry Journal Book" panose="02000600040000020004" pitchFamily="50" charset="0"/>
              <a:ea typeface="+mn-ea"/>
              <a:cs typeface="Arial" panose="020B0604020202020204" pitchFamily="34" charset="0"/>
            </a:rPr>
            <a:t>democracy at work</a:t>
          </a:r>
        </a:p>
      </cdr:txBody>
    </cdr:sp>
  </cdr:relSizeAnchor>
  <cdr:relSizeAnchor xmlns:cdr="http://schemas.openxmlformats.org/drawingml/2006/chartDrawing">
    <cdr:from>
      <cdr:x>0.26188</cdr:x>
      <cdr:y>0.03847</cdr:y>
    </cdr:from>
    <cdr:to>
      <cdr:x>0.93423</cdr:x>
      <cdr:y>0.16824</cdr:y>
    </cdr:to>
    <cdr:sp macro="" textlink="">
      <cdr:nvSpPr>
        <cdr:cNvPr id="5" name="TextBox 4">
          <a:extLst xmlns:a="http://schemas.openxmlformats.org/drawingml/2006/main">
            <a:ext uri="{FF2B5EF4-FFF2-40B4-BE49-F238E27FC236}">
              <a16:creationId xmlns:a16="http://schemas.microsoft.com/office/drawing/2014/main" id="{9D92CD35-3E2C-4E82-B0FB-7AC8767A0387}"/>
            </a:ext>
          </a:extLst>
        </cdr:cNvPr>
        <cdr:cNvSpPr txBox="1"/>
      </cdr:nvSpPr>
      <cdr:spPr>
        <a:xfrm xmlns:a="http://schemas.openxmlformats.org/drawingml/2006/main">
          <a:off x="1292925" y="154744"/>
          <a:ext cx="3319476" cy="5220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a:t>Countries with high democracy at work have higher productivity</a:t>
          </a:r>
          <a:r>
            <a:rPr lang="en-GB" sz="1400" baseline="0" dirty="0"/>
            <a:t> of employees</a:t>
          </a:r>
          <a:r>
            <a:rPr lang="en-GB" sz="1400" dirty="0"/>
            <a:t>.</a:t>
          </a:r>
        </a:p>
      </cdr:txBody>
    </cdr:sp>
  </cdr:relSizeAnchor>
  <cdr:relSizeAnchor xmlns:cdr="http://schemas.openxmlformats.org/drawingml/2006/chartDrawing">
    <cdr:from>
      <cdr:x>0.0104</cdr:x>
      <cdr:y>0.123</cdr:y>
    </cdr:from>
    <cdr:to>
      <cdr:x>0.1631</cdr:x>
      <cdr:y>0.2924</cdr:y>
    </cdr:to>
    <cdr:sp macro="" textlink="">
      <cdr:nvSpPr>
        <cdr:cNvPr id="6" name="TextBox 1">
          <a:extLst xmlns:a="http://schemas.openxmlformats.org/drawingml/2006/main">
            <a:ext uri="{FF2B5EF4-FFF2-40B4-BE49-F238E27FC236}">
              <a16:creationId xmlns:a16="http://schemas.microsoft.com/office/drawing/2014/main" id="{4903DE40-C032-4943-9350-A49732502E50}"/>
            </a:ext>
          </a:extLst>
        </cdr:cNvPr>
        <cdr:cNvSpPr txBox="1"/>
      </cdr:nvSpPr>
      <cdr:spPr>
        <a:xfrm xmlns:a="http://schemas.openxmlformats.org/drawingml/2006/main">
          <a:off x="60129" y="494795"/>
          <a:ext cx="882846" cy="681450"/>
        </a:xfrm>
        <a:prstGeom xmlns:a="http://schemas.openxmlformats.org/drawingml/2006/main" prst="rect">
          <a:avLst/>
        </a:prstGeom>
        <a:noFill xmlns:a="http://schemas.openxmlformats.org/drawingml/2006/main"/>
        <a:ln xmlns:a="http://schemas.openxmlformats.org/drawingml/2006/main" w="25400">
          <a:noFill/>
        </a:ln>
      </cdr:spPr>
      <cdr:txBody>
        <a:bodyPr xmlns:a="http://schemas.openxmlformats.org/drawingml/2006/main" wrap="squar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l"/>
          <a:r>
            <a:rPr lang="en-GB" sz="1400" dirty="0">
              <a:latin typeface="Foundry Journal Book" panose="02000600040000020004" pitchFamily="50" charset="0"/>
              <a:ea typeface="+mn-ea"/>
              <a:cs typeface="Arial" panose="020B0604020202020204" pitchFamily="34" charset="0"/>
            </a:rPr>
            <a:t>high employee productivity</a:t>
          </a:r>
        </a:p>
      </cdr:txBody>
    </cdr:sp>
  </cdr:relSizeAnchor>
  <cdr:relSizeAnchor xmlns:cdr="http://schemas.openxmlformats.org/drawingml/2006/chartDrawing">
    <cdr:from>
      <cdr:x>0.01436</cdr:x>
      <cdr:y>0.69571</cdr:y>
    </cdr:from>
    <cdr:to>
      <cdr:x>0.16969</cdr:x>
      <cdr:y>0.86511</cdr:y>
    </cdr:to>
    <cdr:sp macro="" textlink="">
      <cdr:nvSpPr>
        <cdr:cNvPr id="7" name="TextBox 1">
          <a:extLst xmlns:a="http://schemas.openxmlformats.org/drawingml/2006/main">
            <a:ext uri="{FF2B5EF4-FFF2-40B4-BE49-F238E27FC236}">
              <a16:creationId xmlns:a16="http://schemas.microsoft.com/office/drawing/2014/main" id="{DBBA915B-6D28-4BBE-B5C2-FF962E81FD27}"/>
            </a:ext>
          </a:extLst>
        </cdr:cNvPr>
        <cdr:cNvSpPr txBox="1"/>
      </cdr:nvSpPr>
      <cdr:spPr>
        <a:xfrm xmlns:a="http://schemas.openxmlformats.org/drawingml/2006/main">
          <a:off x="83025" y="2798650"/>
          <a:ext cx="898050" cy="681450"/>
        </a:xfrm>
        <a:prstGeom xmlns:a="http://schemas.openxmlformats.org/drawingml/2006/main" prst="rect">
          <a:avLst/>
        </a:prstGeom>
        <a:noFill xmlns:a="http://schemas.openxmlformats.org/drawingml/2006/main"/>
        <a:ln xmlns:a="http://schemas.openxmlformats.org/drawingml/2006/main" w="25400">
          <a:noFill/>
        </a:ln>
      </cdr:spPr>
      <cdr:txBody>
        <a:bodyPr xmlns:a="http://schemas.openxmlformats.org/drawingml/2006/main" wrap="squar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l"/>
          <a:r>
            <a:rPr lang="en-GB" sz="1400" dirty="0">
              <a:latin typeface="Foundry Journal Book" panose="02000600040000020004" pitchFamily="50" charset="0"/>
              <a:ea typeface="+mn-ea"/>
              <a:cs typeface="Arial" panose="020B0604020202020204" pitchFamily="34" charset="0"/>
            </a:rPr>
            <a:t>low employee productivity</a:t>
          </a:r>
        </a:p>
      </cdr:txBody>
    </cdr:sp>
  </cdr:relSizeAnchor>
</c:userShapes>
</file>

<file path=ppt/drawings/drawing5.xml><?xml version="1.0" encoding="utf-8"?>
<c:userShapes xmlns:c="http://schemas.openxmlformats.org/drawingml/2006/chart">
  <cdr:relSizeAnchor xmlns:cdr="http://schemas.openxmlformats.org/drawingml/2006/chartDrawing">
    <cdr:from>
      <cdr:x>0.6489</cdr:x>
      <cdr:y>0.82442</cdr:y>
    </cdr:from>
    <cdr:to>
      <cdr:x>0.96045</cdr:x>
      <cdr:y>1</cdr:y>
    </cdr:to>
    <cdr:sp macro="" textlink="">
      <cdr:nvSpPr>
        <cdr:cNvPr id="3" name="TextBox 2">
          <a:extLst xmlns:a="http://schemas.openxmlformats.org/drawingml/2006/main">
            <a:ext uri="{FF2B5EF4-FFF2-40B4-BE49-F238E27FC236}">
              <a16:creationId xmlns:a16="http://schemas.microsoft.com/office/drawing/2014/main" id="{3D1F8228-A85D-4985-B136-2713EE1202B0}"/>
            </a:ext>
          </a:extLst>
        </cdr:cNvPr>
        <cdr:cNvSpPr txBox="1"/>
      </cdr:nvSpPr>
      <cdr:spPr>
        <a:xfrm xmlns:a="http://schemas.openxmlformats.org/drawingml/2006/main">
          <a:off x="4251615" y="2081646"/>
          <a:ext cx="2041251" cy="443331"/>
        </a:xfrm>
        <a:prstGeom xmlns:a="http://schemas.openxmlformats.org/drawingml/2006/main" prst="rect">
          <a:avLst/>
        </a:prstGeom>
        <a:noFill xmlns:a="http://schemas.openxmlformats.org/drawingml/2006/main"/>
        <a:ln xmlns:a="http://schemas.openxmlformats.org/drawingml/2006/main" w="25400">
          <a:noFill/>
        </a:ln>
      </cdr:spPr>
      <cdr:txBody>
        <a:bodyPr xmlns:a="http://schemas.openxmlformats.org/drawingml/2006/main" vertOverflow="clip" wrap="square" lIns="0" tIns="0" rIns="0" bIns="0" rtlCol="0" anchor="ctr"/>
        <a:lstStyle xmlns:a="http://schemas.openxmlformats.org/drawingml/2006/main"/>
        <a:p xmlns:a="http://schemas.openxmlformats.org/drawingml/2006/main">
          <a:pPr marL="0" indent="0" algn="l"/>
          <a:r>
            <a:rPr lang="en-GB" sz="1400">
              <a:latin typeface="Foundry Journal Book" panose="02000600040000020004" pitchFamily="50" charset="0"/>
              <a:ea typeface="+mn-ea"/>
              <a:cs typeface="Arial" panose="020B0604020202020204" pitchFamily="34" charset="0"/>
            </a:rPr>
            <a:t>countries with high </a:t>
          </a:r>
          <a:br>
            <a:rPr lang="en-GB" sz="1400">
              <a:latin typeface="Foundry Journal Book" panose="02000600040000020004" pitchFamily="50" charset="0"/>
              <a:ea typeface="+mn-ea"/>
              <a:cs typeface="Arial" panose="020B0604020202020204" pitchFamily="34" charset="0"/>
            </a:rPr>
          </a:br>
          <a:r>
            <a:rPr lang="en-GB" sz="1400">
              <a:latin typeface="Foundry Journal Book" panose="02000600040000020004" pitchFamily="50" charset="0"/>
              <a:ea typeface="+mn-ea"/>
              <a:cs typeface="Arial" panose="020B0604020202020204" pitchFamily="34" charset="0"/>
            </a:rPr>
            <a:t>democracy at work</a:t>
          </a:r>
        </a:p>
      </cdr:txBody>
    </cdr:sp>
  </cdr:relSizeAnchor>
  <cdr:relSizeAnchor xmlns:cdr="http://schemas.openxmlformats.org/drawingml/2006/chartDrawing">
    <cdr:from>
      <cdr:x>0.22467</cdr:x>
      <cdr:y>0.82442</cdr:y>
    </cdr:from>
    <cdr:to>
      <cdr:x>0.53431</cdr:x>
      <cdr:y>0.99383</cdr:y>
    </cdr:to>
    <cdr:sp macro="" textlink="">
      <cdr:nvSpPr>
        <cdr:cNvPr id="4" name="TextBox 3">
          <a:extLst xmlns:a="http://schemas.openxmlformats.org/drawingml/2006/main">
            <a:ext uri="{FF2B5EF4-FFF2-40B4-BE49-F238E27FC236}">
              <a16:creationId xmlns:a16="http://schemas.microsoft.com/office/drawing/2014/main" id="{D5309D72-BC40-402D-B24D-4FDAF6BE454D}"/>
            </a:ext>
          </a:extLst>
        </cdr:cNvPr>
        <cdr:cNvSpPr txBox="1"/>
      </cdr:nvSpPr>
      <cdr:spPr>
        <a:xfrm xmlns:a="http://schemas.openxmlformats.org/drawingml/2006/main">
          <a:off x="1472047" y="2081646"/>
          <a:ext cx="2028750" cy="427740"/>
        </a:xfrm>
        <a:prstGeom xmlns:a="http://schemas.openxmlformats.org/drawingml/2006/main" prst="rect">
          <a:avLst/>
        </a:prstGeom>
        <a:noFill xmlns:a="http://schemas.openxmlformats.org/drawingml/2006/main"/>
        <a:ln xmlns:a="http://schemas.openxmlformats.org/drawingml/2006/main" w="25400">
          <a:noFill/>
        </a:ln>
      </cdr:spPr>
      <cdr:txBody>
        <a:bodyPr xmlns:a="http://schemas.openxmlformats.org/drawingml/2006/main" vertOverflow="clip" wrap="square" lIns="0" tIns="0" rIns="0" bIns="0" rtlCol="0" anchor="ctr"/>
        <a:lstStyle xmlns:a="http://schemas.openxmlformats.org/drawingml/2006/main"/>
        <a:p xmlns:a="http://schemas.openxmlformats.org/drawingml/2006/main">
          <a:pPr marL="0" indent="0" algn="l"/>
          <a:r>
            <a:rPr lang="en-GB" sz="1400">
              <a:latin typeface="Foundry Journal Book" panose="02000600040000020004" pitchFamily="50" charset="0"/>
              <a:ea typeface="+mn-ea"/>
              <a:cs typeface="Arial" panose="020B0604020202020204" pitchFamily="34" charset="0"/>
            </a:rPr>
            <a:t>countries with low </a:t>
          </a:r>
          <a:br>
            <a:rPr lang="en-GB" sz="1400">
              <a:latin typeface="Foundry Journal Book" panose="02000600040000020004" pitchFamily="50" charset="0"/>
              <a:ea typeface="+mn-ea"/>
              <a:cs typeface="Arial" panose="020B0604020202020204" pitchFamily="34" charset="0"/>
            </a:rPr>
          </a:br>
          <a:r>
            <a:rPr lang="en-GB" sz="1400">
              <a:latin typeface="Foundry Journal Book" panose="02000600040000020004" pitchFamily="50" charset="0"/>
              <a:ea typeface="+mn-ea"/>
              <a:cs typeface="Arial" panose="020B0604020202020204" pitchFamily="34" charset="0"/>
            </a:rPr>
            <a:t>democracy at work</a:t>
          </a:r>
        </a:p>
      </cdr:txBody>
    </cdr:sp>
  </cdr:relSizeAnchor>
  <cdr:relSizeAnchor xmlns:cdr="http://schemas.openxmlformats.org/drawingml/2006/chartDrawing">
    <cdr:from>
      <cdr:x>0.2434</cdr:x>
      <cdr:y>0.07103</cdr:y>
    </cdr:from>
    <cdr:to>
      <cdr:x>0.91575</cdr:x>
      <cdr:y>0.22886</cdr:y>
    </cdr:to>
    <cdr:sp macro="" textlink="">
      <cdr:nvSpPr>
        <cdr:cNvPr id="5" name="TextBox 4">
          <a:extLst xmlns:a="http://schemas.openxmlformats.org/drawingml/2006/main">
            <a:ext uri="{FF2B5EF4-FFF2-40B4-BE49-F238E27FC236}">
              <a16:creationId xmlns:a16="http://schemas.microsoft.com/office/drawing/2014/main" id="{9D92CD35-3E2C-4E82-B0FB-7AC8767A0387}"/>
            </a:ext>
          </a:extLst>
        </cdr:cNvPr>
        <cdr:cNvSpPr txBox="1"/>
      </cdr:nvSpPr>
      <cdr:spPr>
        <a:xfrm xmlns:a="http://schemas.openxmlformats.org/drawingml/2006/main">
          <a:off x="1328457" y="285750"/>
          <a:ext cx="3669651" cy="6349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a:t>Countries with high democracy at work have higher productivity</a:t>
          </a:r>
          <a:r>
            <a:rPr lang="en-GB" sz="1400" baseline="0" dirty="0"/>
            <a:t> of employees</a:t>
          </a:r>
          <a:r>
            <a:rPr lang="en-GB" sz="1400" dirty="0"/>
            <a:t>.</a:t>
          </a:r>
        </a:p>
      </cdr:txBody>
    </cdr:sp>
  </cdr:relSizeAnchor>
  <cdr:relSizeAnchor xmlns:cdr="http://schemas.openxmlformats.org/drawingml/2006/chartDrawing">
    <cdr:from>
      <cdr:x>0.01117</cdr:x>
      <cdr:y>0.04736</cdr:y>
    </cdr:from>
    <cdr:to>
      <cdr:x>0.18692</cdr:x>
      <cdr:y>0.21676</cdr:y>
    </cdr:to>
    <cdr:sp macro="" textlink="">
      <cdr:nvSpPr>
        <cdr:cNvPr id="6" name="TextBox 1">
          <a:extLst xmlns:a="http://schemas.openxmlformats.org/drawingml/2006/main">
            <a:ext uri="{FF2B5EF4-FFF2-40B4-BE49-F238E27FC236}">
              <a16:creationId xmlns:a16="http://schemas.microsoft.com/office/drawing/2014/main" id="{4903DE40-C032-4943-9350-A49732502E50}"/>
            </a:ext>
          </a:extLst>
        </cdr:cNvPr>
        <cdr:cNvSpPr txBox="1"/>
      </cdr:nvSpPr>
      <cdr:spPr>
        <a:xfrm xmlns:a="http://schemas.openxmlformats.org/drawingml/2006/main">
          <a:off x="60960" y="190500"/>
          <a:ext cx="959236" cy="681450"/>
        </a:xfrm>
        <a:prstGeom xmlns:a="http://schemas.openxmlformats.org/drawingml/2006/main" prst="rect">
          <a:avLst/>
        </a:prstGeom>
        <a:noFill xmlns:a="http://schemas.openxmlformats.org/drawingml/2006/main"/>
        <a:ln xmlns:a="http://schemas.openxmlformats.org/drawingml/2006/main" w="25400">
          <a:noFill/>
        </a:ln>
      </cdr:spPr>
      <cdr:txBody>
        <a:bodyPr xmlns:a="http://schemas.openxmlformats.org/drawingml/2006/main" wrap="squar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l"/>
          <a:r>
            <a:rPr lang="en-GB" sz="1400" dirty="0">
              <a:latin typeface="Foundry Journal Book" panose="02000600040000020004" pitchFamily="50" charset="0"/>
              <a:ea typeface="+mn-ea"/>
              <a:cs typeface="Arial" panose="020B0604020202020204" pitchFamily="34" charset="0"/>
            </a:rPr>
            <a:t>employment rate</a:t>
          </a:r>
        </a:p>
      </cdr:txBody>
    </cdr:sp>
  </cdr:relSizeAnchor>
</c:userShapes>
</file>

<file path=ppt/drawings/drawing6.xml><?xml version="1.0" encoding="utf-8"?>
<c:userShapes xmlns:c="http://schemas.openxmlformats.org/drawingml/2006/chart">
  <cdr:relSizeAnchor xmlns:cdr="http://schemas.openxmlformats.org/drawingml/2006/chartDrawing">
    <cdr:from>
      <cdr:x>0.15486</cdr:x>
      <cdr:y>0.81474</cdr:y>
    </cdr:from>
    <cdr:to>
      <cdr:x>0.49259</cdr:x>
      <cdr:y>0.94481</cdr:y>
    </cdr:to>
    <cdr:sp macro="" textlink="">
      <cdr:nvSpPr>
        <cdr:cNvPr id="2" name="TextBox 1">
          <a:extLst xmlns:a="http://schemas.openxmlformats.org/drawingml/2006/main">
            <a:ext uri="{FF2B5EF4-FFF2-40B4-BE49-F238E27FC236}">
              <a16:creationId xmlns:a16="http://schemas.microsoft.com/office/drawing/2014/main" id="{1DC1F057-5FDB-470C-A474-1327A1C6D6A6}"/>
            </a:ext>
          </a:extLst>
        </cdr:cNvPr>
        <cdr:cNvSpPr txBox="1"/>
      </cdr:nvSpPr>
      <cdr:spPr>
        <a:xfrm xmlns:a="http://schemas.openxmlformats.org/drawingml/2006/main">
          <a:off x="1113902" y="3277475"/>
          <a:ext cx="2429280" cy="52322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spAutoFit/>
        </a:bodyPr>
        <a:lstStyle xmlns:a="http://schemas.openxmlformats.org/drawingml/2006/main"/>
        <a:p xmlns:a="http://schemas.openxmlformats.org/drawingml/2006/main">
          <a:pPr algn="ctr"/>
          <a:r>
            <a:rPr lang="nl-BE" sz="1400"/>
            <a:t>Countries</a:t>
          </a:r>
          <a:r>
            <a:rPr lang="nl-BE" sz="1400" baseline="0"/>
            <a:t> with </a:t>
          </a:r>
          <a:r>
            <a:rPr lang="nl-BE" sz="1400" b="1" baseline="0"/>
            <a:t>low</a:t>
          </a:r>
          <a:r>
            <a:rPr lang="nl-BE" sz="1400" baseline="0"/>
            <a:t> democracy at work</a:t>
          </a:r>
          <a:endParaRPr lang="nl-BE" sz="1400"/>
        </a:p>
      </cdr:txBody>
    </cdr:sp>
  </cdr:relSizeAnchor>
  <cdr:relSizeAnchor xmlns:cdr="http://schemas.openxmlformats.org/drawingml/2006/chartDrawing">
    <cdr:from>
      <cdr:x>0.02264</cdr:x>
      <cdr:y>0.02002</cdr:y>
    </cdr:from>
    <cdr:to>
      <cdr:x>0.15816</cdr:x>
      <cdr:y>0.20364</cdr:y>
    </cdr:to>
    <cdr:sp macro="" textlink="">
      <cdr:nvSpPr>
        <cdr:cNvPr id="3" name="TextBox 1">
          <a:extLst xmlns:a="http://schemas.openxmlformats.org/drawingml/2006/main">
            <a:ext uri="{FF2B5EF4-FFF2-40B4-BE49-F238E27FC236}">
              <a16:creationId xmlns:a16="http://schemas.microsoft.com/office/drawing/2014/main" id="{C5C68777-2B18-4228-844F-CBE75FA8ACE1}"/>
            </a:ext>
          </a:extLst>
        </cdr:cNvPr>
        <cdr:cNvSpPr txBox="1"/>
      </cdr:nvSpPr>
      <cdr:spPr>
        <a:xfrm xmlns:a="http://schemas.openxmlformats.org/drawingml/2006/main">
          <a:off x="162849" y="80535"/>
          <a:ext cx="974790" cy="738664"/>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l-BE" sz="1400" b="1"/>
            <a:t>More</a:t>
          </a:r>
          <a:r>
            <a:rPr lang="nl-BE" sz="1400" b="1" baseline="0"/>
            <a:t> equal</a:t>
          </a:r>
          <a:r>
            <a:rPr lang="nl-BE" sz="1400"/>
            <a:t> countries </a:t>
          </a:r>
          <a:endParaRPr lang="nl-BE" sz="1400" baseline="0"/>
        </a:p>
      </cdr:txBody>
    </cdr:sp>
  </cdr:relSizeAnchor>
  <cdr:relSizeAnchor xmlns:cdr="http://schemas.openxmlformats.org/drawingml/2006/chartDrawing">
    <cdr:from>
      <cdr:x>0.60132</cdr:x>
      <cdr:y>0.81076</cdr:y>
    </cdr:from>
    <cdr:to>
      <cdr:x>0.95771</cdr:x>
      <cdr:y>0.94083</cdr:y>
    </cdr:to>
    <cdr:sp macro="" textlink="">
      <cdr:nvSpPr>
        <cdr:cNvPr id="4" name="TextBox 1">
          <a:extLst xmlns:a="http://schemas.openxmlformats.org/drawingml/2006/main">
            <a:ext uri="{FF2B5EF4-FFF2-40B4-BE49-F238E27FC236}">
              <a16:creationId xmlns:a16="http://schemas.microsoft.com/office/drawing/2014/main" id="{C027CAFD-47BD-4C1E-91C8-A3852D2DD35E}"/>
            </a:ext>
          </a:extLst>
        </cdr:cNvPr>
        <cdr:cNvSpPr txBox="1"/>
      </cdr:nvSpPr>
      <cdr:spPr>
        <a:xfrm xmlns:a="http://schemas.openxmlformats.org/drawingml/2006/main">
          <a:off x="4325273" y="3261465"/>
          <a:ext cx="2563500" cy="52322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nl-BE" sz="1400" dirty="0" err="1"/>
            <a:t>Countries</a:t>
          </a:r>
          <a:r>
            <a:rPr lang="nl-BE" sz="1400" baseline="0" dirty="0"/>
            <a:t> </a:t>
          </a:r>
          <a:r>
            <a:rPr lang="nl-BE" sz="1400" baseline="0" dirty="0" err="1"/>
            <a:t>with</a:t>
          </a:r>
          <a:r>
            <a:rPr lang="nl-BE" sz="1400" baseline="0" dirty="0"/>
            <a:t> </a:t>
          </a:r>
          <a:r>
            <a:rPr lang="nl-BE" sz="1400" b="1" baseline="0" dirty="0"/>
            <a:t>high</a:t>
          </a:r>
          <a:r>
            <a:rPr lang="nl-BE" sz="1400" baseline="0" dirty="0"/>
            <a:t> </a:t>
          </a:r>
          <a:r>
            <a:rPr lang="nl-BE" sz="1400" baseline="0" dirty="0" err="1"/>
            <a:t>democracy</a:t>
          </a:r>
          <a:r>
            <a:rPr lang="nl-BE" sz="1400" baseline="0" dirty="0"/>
            <a:t> at </a:t>
          </a:r>
          <a:r>
            <a:rPr lang="nl-BE" sz="1400" baseline="0" dirty="0" err="1"/>
            <a:t>work</a:t>
          </a:r>
          <a:endParaRPr lang="nl-BE" sz="1400" dirty="0"/>
        </a:p>
      </cdr:txBody>
    </cdr:sp>
  </cdr:relSizeAnchor>
  <cdr:relSizeAnchor xmlns:cdr="http://schemas.openxmlformats.org/drawingml/2006/chartDrawing">
    <cdr:from>
      <cdr:x>0.01208</cdr:x>
      <cdr:y>0.71639</cdr:y>
    </cdr:from>
    <cdr:to>
      <cdr:x>0.15651</cdr:x>
      <cdr:y>0.84646</cdr:y>
    </cdr:to>
    <cdr:sp macro="" textlink="">
      <cdr:nvSpPr>
        <cdr:cNvPr id="6" name="TextBox 1">
          <a:extLst xmlns:a="http://schemas.openxmlformats.org/drawingml/2006/main">
            <a:ext uri="{FF2B5EF4-FFF2-40B4-BE49-F238E27FC236}">
              <a16:creationId xmlns:a16="http://schemas.microsoft.com/office/drawing/2014/main" id="{724E4D81-E1DD-4FAE-8E93-D2CE020D3E99}"/>
            </a:ext>
          </a:extLst>
        </cdr:cNvPr>
        <cdr:cNvSpPr txBox="1"/>
      </cdr:nvSpPr>
      <cdr:spPr>
        <a:xfrm xmlns:a="http://schemas.openxmlformats.org/drawingml/2006/main">
          <a:off x="86891" y="2881840"/>
          <a:ext cx="1038880" cy="52322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l-BE" sz="1400" b="1" dirty="0" err="1"/>
            <a:t>Less</a:t>
          </a:r>
          <a:r>
            <a:rPr lang="nl-BE" sz="1400" b="1" baseline="0" dirty="0"/>
            <a:t> </a:t>
          </a:r>
          <a:r>
            <a:rPr lang="nl-BE" sz="1400" b="1" baseline="0" dirty="0" err="1"/>
            <a:t>equal</a:t>
          </a:r>
          <a:r>
            <a:rPr lang="nl-BE" sz="1400" dirty="0"/>
            <a:t> </a:t>
          </a:r>
          <a:r>
            <a:rPr lang="nl-BE" sz="1400" dirty="0" err="1"/>
            <a:t>countries</a:t>
          </a:r>
          <a:r>
            <a:rPr lang="nl-BE" sz="1400" dirty="0"/>
            <a:t> </a:t>
          </a:r>
          <a:endParaRPr lang="nl-BE" sz="1400" baseline="0" dirty="0"/>
        </a:p>
      </cdr:txBody>
    </cdr:sp>
  </cdr:relSizeAnchor>
  <cdr:relSizeAnchor xmlns:cdr="http://schemas.openxmlformats.org/drawingml/2006/chartDrawing">
    <cdr:from>
      <cdr:x>0.34707</cdr:x>
      <cdr:y>0.03599</cdr:y>
    </cdr:from>
    <cdr:to>
      <cdr:x>0.75738</cdr:x>
      <cdr:y>0.19039</cdr:y>
    </cdr:to>
    <cdr:sp macro="" textlink="">
      <cdr:nvSpPr>
        <cdr:cNvPr id="7" name="Text Box 1">
          <a:extLst xmlns:a="http://schemas.openxmlformats.org/drawingml/2006/main">
            <a:ext uri="{FF2B5EF4-FFF2-40B4-BE49-F238E27FC236}">
              <a16:creationId xmlns:a16="http://schemas.microsoft.com/office/drawing/2014/main" id="{316DEF23-279A-42A2-A187-B76D4746D39D}"/>
            </a:ext>
          </a:extLst>
        </cdr:cNvPr>
        <cdr:cNvSpPr txBox="1"/>
      </cdr:nvSpPr>
      <cdr:spPr>
        <a:xfrm xmlns:a="http://schemas.openxmlformats.org/drawingml/2006/main">
          <a:off x="2006665" y="112626"/>
          <a:ext cx="2372272" cy="483089"/>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nl-BE" sz="1400"/>
            <a:t>Countries with </a:t>
          </a:r>
          <a:r>
            <a:rPr lang="nl-BE" sz="1400" b="1"/>
            <a:t>high</a:t>
          </a:r>
          <a:r>
            <a:rPr lang="nl-BE" sz="1400" b="1" baseline="0"/>
            <a:t> democracy at work </a:t>
          </a:r>
        </a:p>
        <a:p xmlns:a="http://schemas.openxmlformats.org/drawingml/2006/main">
          <a:pPr algn="ctr"/>
          <a:r>
            <a:rPr lang="nl-BE" sz="1400" baseline="0"/>
            <a:t>are </a:t>
          </a:r>
          <a:r>
            <a:rPr lang="nl-BE" sz="1400" b="1" baseline="0"/>
            <a:t>more equal</a:t>
          </a:r>
          <a:endParaRPr lang="nl-BE" sz="1400" b="1"/>
        </a:p>
      </cdr:txBody>
    </cdr:sp>
  </cdr:relSizeAnchor>
</c:userShapes>
</file>

<file path=ppt/drawings/drawing7.xml><?xml version="1.0" encoding="utf-8"?>
<c:userShapes xmlns:c="http://schemas.openxmlformats.org/drawingml/2006/chart">
  <cdr:relSizeAnchor xmlns:cdr="http://schemas.openxmlformats.org/drawingml/2006/chartDrawing">
    <cdr:from>
      <cdr:x>0.56867</cdr:x>
      <cdr:y>0.12326</cdr:y>
    </cdr:from>
    <cdr:to>
      <cdr:x>0.75435</cdr:x>
      <cdr:y>0.4566</cdr:y>
    </cdr:to>
    <cdr:sp macro="" textlink="">
      <cdr:nvSpPr>
        <cdr:cNvPr id="2" name="TextBox 1">
          <a:extLst xmlns:a="http://schemas.openxmlformats.org/drawingml/2006/main">
            <a:ext uri="{FF2B5EF4-FFF2-40B4-BE49-F238E27FC236}">
              <a16:creationId xmlns:a16="http://schemas.microsoft.com/office/drawing/2014/main" id="{679A98CB-4312-42E9-B581-46DDDE0BBB7D}"/>
            </a:ext>
          </a:extLst>
        </cdr:cNvPr>
        <cdr:cNvSpPr txBox="1"/>
      </cdr:nvSpPr>
      <cdr:spPr>
        <a:xfrm xmlns:a="http://schemas.openxmlformats.org/drawingml/2006/main">
          <a:off x="2800351" y="33813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nl-BE" sz="1100"/>
        </a:p>
      </cdr:txBody>
    </cdr:sp>
  </cdr:relSizeAnchor>
  <cdr:relSizeAnchor xmlns:cdr="http://schemas.openxmlformats.org/drawingml/2006/chartDrawing">
    <cdr:from>
      <cdr:x>0.07544</cdr:x>
      <cdr:y>0.15451</cdr:y>
    </cdr:from>
    <cdr:to>
      <cdr:x>0.523</cdr:x>
      <cdr:y>0.37652</cdr:y>
    </cdr:to>
    <cdr:sp macro="" textlink="">
      <cdr:nvSpPr>
        <cdr:cNvPr id="3" name="TextBox 2">
          <a:extLst xmlns:a="http://schemas.openxmlformats.org/drawingml/2006/main">
            <a:ext uri="{FF2B5EF4-FFF2-40B4-BE49-F238E27FC236}">
              <a16:creationId xmlns:a16="http://schemas.microsoft.com/office/drawing/2014/main" id="{D8221778-3669-4604-96A4-E8E50BEE7EFE}"/>
            </a:ext>
          </a:extLst>
        </cdr:cNvPr>
        <cdr:cNvSpPr txBox="1"/>
      </cdr:nvSpPr>
      <cdr:spPr>
        <a:xfrm xmlns:a="http://schemas.openxmlformats.org/drawingml/2006/main">
          <a:off x="371476" y="423863"/>
          <a:ext cx="2203974" cy="609013"/>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algn="ctr"/>
          <a:r>
            <a:rPr lang="nl-BE" sz="1100"/>
            <a:t>More and more employees in multinationals</a:t>
          </a:r>
          <a:r>
            <a:rPr lang="nl-BE" sz="1100" baseline="0"/>
            <a:t> are covered by a </a:t>
          </a:r>
          <a:r>
            <a:rPr lang="nl-BE" sz="1100" b="1" baseline="0"/>
            <a:t>European Works Council</a:t>
          </a:r>
          <a:endParaRPr lang="nl-BE" sz="1100"/>
        </a:p>
      </cdr:txBody>
    </cdr:sp>
  </cdr:relSizeAnchor>
  <cdr:relSizeAnchor xmlns:cdr="http://schemas.openxmlformats.org/drawingml/2006/chartDrawing">
    <cdr:from>
      <cdr:x>0.49387</cdr:x>
      <cdr:y>0.56019</cdr:y>
    </cdr:from>
    <cdr:to>
      <cdr:x>0.94143</cdr:x>
      <cdr:y>0.65663</cdr:y>
    </cdr:to>
    <cdr:sp macro="" textlink="">
      <cdr:nvSpPr>
        <cdr:cNvPr id="4" name="TextBox 1">
          <a:extLst xmlns:a="http://schemas.openxmlformats.org/drawingml/2006/main">
            <a:ext uri="{FF2B5EF4-FFF2-40B4-BE49-F238E27FC236}">
              <a16:creationId xmlns:a16="http://schemas.microsoft.com/office/drawing/2014/main" id="{FCC4D6DA-4ADE-493B-BAEB-C637EBE05CBF}"/>
            </a:ext>
          </a:extLst>
        </cdr:cNvPr>
        <cdr:cNvSpPr txBox="1"/>
      </cdr:nvSpPr>
      <cdr:spPr>
        <a:xfrm xmlns:a="http://schemas.openxmlformats.org/drawingml/2006/main">
          <a:off x="2432050" y="1536700"/>
          <a:ext cx="2203974" cy="264560"/>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nl-BE" sz="1100"/>
        </a:p>
      </cdr:txBody>
    </cdr:sp>
  </cdr:relSizeAnchor>
  <cdr:relSizeAnchor xmlns:cdr="http://schemas.openxmlformats.org/drawingml/2006/chartDrawing">
    <cdr:from>
      <cdr:x>0.41586</cdr:x>
      <cdr:y>0.60532</cdr:y>
    </cdr:from>
    <cdr:to>
      <cdr:x>0.95304</cdr:x>
      <cdr:y>0.82733</cdr:y>
    </cdr:to>
    <cdr:sp macro="" textlink="">
      <cdr:nvSpPr>
        <cdr:cNvPr id="5" name="TextBox 1">
          <a:extLst xmlns:a="http://schemas.openxmlformats.org/drawingml/2006/main">
            <a:ext uri="{FF2B5EF4-FFF2-40B4-BE49-F238E27FC236}">
              <a16:creationId xmlns:a16="http://schemas.microsoft.com/office/drawing/2014/main" id="{D53869BF-C25D-4A4E-A5BB-6BF52D2790AC}"/>
            </a:ext>
          </a:extLst>
        </cdr:cNvPr>
        <cdr:cNvSpPr txBox="1"/>
      </cdr:nvSpPr>
      <cdr:spPr>
        <a:xfrm xmlns:a="http://schemas.openxmlformats.org/drawingml/2006/main">
          <a:off x="2047876" y="1660525"/>
          <a:ext cx="2645298" cy="60901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nl-BE" sz="1100" b="0"/>
            <a:t>In 2018 there are </a:t>
          </a:r>
          <a:r>
            <a:rPr lang="nl-BE" sz="1100" b="1"/>
            <a:t>1150 EWCs </a:t>
          </a:r>
          <a:r>
            <a:rPr lang="nl-BE" sz="1100" b="0"/>
            <a:t>mobilizing</a:t>
          </a:r>
          <a:r>
            <a:rPr lang="nl-BE" sz="1100" b="0" baseline="0"/>
            <a:t> approximately </a:t>
          </a:r>
          <a:r>
            <a:rPr lang="nl-BE" sz="1100" b="1" baseline="0"/>
            <a:t>20.000</a:t>
          </a:r>
          <a:r>
            <a:rPr lang="nl-BE" sz="1100" b="1"/>
            <a:t> EWC </a:t>
          </a:r>
          <a:r>
            <a:rPr lang="nl-BE" sz="1100"/>
            <a:t>employee representatives</a:t>
          </a:r>
        </a:p>
      </cdr:txBody>
    </cdr:sp>
  </cdr:relSizeAnchor>
  <cdr:relSizeAnchor xmlns:cdr="http://schemas.openxmlformats.org/drawingml/2006/chartDrawing">
    <cdr:from>
      <cdr:x>0.12959</cdr:x>
      <cdr:y>0.01852</cdr:y>
    </cdr:from>
    <cdr:to>
      <cdr:x>0.84526</cdr:x>
      <cdr:y>0.11496</cdr:y>
    </cdr:to>
    <cdr:sp macro="" textlink="">
      <cdr:nvSpPr>
        <cdr:cNvPr id="6" name="TextBox 1">
          <a:extLst xmlns:a="http://schemas.openxmlformats.org/drawingml/2006/main">
            <a:ext uri="{FF2B5EF4-FFF2-40B4-BE49-F238E27FC236}">
              <a16:creationId xmlns:a16="http://schemas.microsoft.com/office/drawing/2014/main" id="{48467C25-7AD7-4D53-916F-2E4C97D6D9C9}"/>
            </a:ext>
          </a:extLst>
        </cdr:cNvPr>
        <cdr:cNvSpPr txBox="1"/>
      </cdr:nvSpPr>
      <cdr:spPr>
        <a:xfrm xmlns:a="http://schemas.openxmlformats.org/drawingml/2006/main">
          <a:off x="638176" y="50800"/>
          <a:ext cx="3524250" cy="264560"/>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nl-BE" sz="1100" b="1" u="none"/>
            <a:t>Active European Works Councils (EWCs) over time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1799020"/>
          </a:xfrm>
          <a:prstGeom prst="rect">
            <a:avLst/>
          </a:prstGeom>
        </p:spPr>
        <p:txBody>
          <a:bodyPr vert="horz" lIns="177997" tIns="88999" rIns="177997" bIns="88999" rtlCol="0"/>
          <a:lstStyle>
            <a:lvl1pPr algn="l">
              <a:defRPr sz="2300"/>
            </a:lvl1pPr>
          </a:lstStyle>
          <a:p>
            <a:endParaRPr lang="en-GB"/>
          </a:p>
        </p:txBody>
      </p:sp>
      <p:sp>
        <p:nvSpPr>
          <p:cNvPr id="3" name="Date Placeholder 2"/>
          <p:cNvSpPr>
            <a:spLocks noGrp="1"/>
          </p:cNvSpPr>
          <p:nvPr>
            <p:ph type="dt" idx="1"/>
          </p:nvPr>
        </p:nvSpPr>
        <p:spPr>
          <a:xfrm>
            <a:off x="5622798" y="0"/>
            <a:ext cx="4301543" cy="1799020"/>
          </a:xfrm>
          <a:prstGeom prst="rect">
            <a:avLst/>
          </a:prstGeom>
        </p:spPr>
        <p:txBody>
          <a:bodyPr vert="horz" lIns="177997" tIns="88999" rIns="177997" bIns="88999" rtlCol="0"/>
          <a:lstStyle>
            <a:lvl1pPr algn="r">
              <a:defRPr sz="2300"/>
            </a:lvl1pPr>
          </a:lstStyle>
          <a:p>
            <a:fld id="{1EDCCC63-BB96-4584-BAF4-BCFCED6C4E18}" type="datetimeFigureOut">
              <a:rPr lang="en-GB" smtClean="0"/>
              <a:t>28/02/2019</a:t>
            </a:fld>
            <a:endParaRPr lang="en-GB"/>
          </a:p>
        </p:txBody>
      </p:sp>
      <p:sp>
        <p:nvSpPr>
          <p:cNvPr id="4" name="Slide Image Placeholder 3"/>
          <p:cNvSpPr>
            <a:spLocks noGrp="1" noRot="1" noChangeAspect="1"/>
          </p:cNvSpPr>
          <p:nvPr>
            <p:ph type="sldImg" idx="2"/>
          </p:nvPr>
        </p:nvSpPr>
        <p:spPr>
          <a:xfrm>
            <a:off x="-5792788" y="4481513"/>
            <a:ext cx="21512213" cy="12101512"/>
          </a:xfrm>
          <a:prstGeom prst="rect">
            <a:avLst/>
          </a:prstGeom>
          <a:noFill/>
          <a:ln w="12700">
            <a:solidFill>
              <a:prstClr val="black"/>
            </a:solidFill>
          </a:ln>
        </p:spPr>
        <p:txBody>
          <a:bodyPr vert="horz" lIns="177997" tIns="88999" rIns="177997" bIns="88999" rtlCol="0" anchor="ctr"/>
          <a:lstStyle/>
          <a:p>
            <a:endParaRPr lang="en-GB"/>
          </a:p>
        </p:txBody>
      </p:sp>
      <p:sp>
        <p:nvSpPr>
          <p:cNvPr id="5" name="Notes Placeholder 4"/>
          <p:cNvSpPr>
            <a:spLocks noGrp="1"/>
          </p:cNvSpPr>
          <p:nvPr>
            <p:ph type="body" sz="quarter" idx="3"/>
          </p:nvPr>
        </p:nvSpPr>
        <p:spPr>
          <a:xfrm>
            <a:off x="992664" y="17255637"/>
            <a:ext cx="7941310" cy="14118248"/>
          </a:xfrm>
          <a:prstGeom prst="rect">
            <a:avLst/>
          </a:prstGeom>
        </p:spPr>
        <p:txBody>
          <a:bodyPr vert="horz" lIns="177997" tIns="88999" rIns="177997" bIns="8899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34056854"/>
            <a:ext cx="4301543" cy="1799016"/>
          </a:xfrm>
          <a:prstGeom prst="rect">
            <a:avLst/>
          </a:prstGeom>
        </p:spPr>
        <p:txBody>
          <a:bodyPr vert="horz" lIns="177997" tIns="88999" rIns="177997" bIns="88999" rtlCol="0" anchor="b"/>
          <a:lstStyle>
            <a:lvl1pPr algn="l">
              <a:defRPr sz="2300"/>
            </a:lvl1pPr>
          </a:lstStyle>
          <a:p>
            <a:endParaRPr lang="en-GB"/>
          </a:p>
        </p:txBody>
      </p:sp>
      <p:sp>
        <p:nvSpPr>
          <p:cNvPr id="7" name="Slide Number Placeholder 6"/>
          <p:cNvSpPr>
            <a:spLocks noGrp="1"/>
          </p:cNvSpPr>
          <p:nvPr>
            <p:ph type="sldNum" sz="quarter" idx="5"/>
          </p:nvPr>
        </p:nvSpPr>
        <p:spPr>
          <a:xfrm>
            <a:off x="5622798" y="34056854"/>
            <a:ext cx="4301543" cy="1799016"/>
          </a:xfrm>
          <a:prstGeom prst="rect">
            <a:avLst/>
          </a:prstGeom>
        </p:spPr>
        <p:txBody>
          <a:bodyPr vert="horz" lIns="177997" tIns="88999" rIns="177997" bIns="88999" rtlCol="0" anchor="b"/>
          <a:lstStyle>
            <a:lvl1pPr algn="r">
              <a:defRPr sz="2300"/>
            </a:lvl1pPr>
          </a:lstStyle>
          <a:p>
            <a:fld id="{626930E6-0F6A-44E2-94B4-81D03FEB961D}" type="slidenum">
              <a:rPr lang="en-GB" smtClean="0"/>
              <a:t>‹#›</a:t>
            </a:fld>
            <a:endParaRPr lang="en-GB"/>
          </a:p>
        </p:txBody>
      </p:sp>
    </p:spTree>
    <p:extLst>
      <p:ext uri="{BB962C8B-B14F-4D97-AF65-F5344CB8AC3E}">
        <p14:creationId xmlns:p14="http://schemas.microsoft.com/office/powerpoint/2010/main" val="2267159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jacobinmag.com/author/barry-eidlin"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dissentmagazine.org/issue/winter-1984" TargetMode="External"/><Relationship Id="rId5" Type="http://schemas.openxmlformats.org/officeDocument/2006/relationships/hyperlink" Target="https://www.dissentmagazine.org/author/robert-a-dahl" TargetMode="External"/><Relationship Id="rId4" Type="http://schemas.openxmlformats.org/officeDocument/2006/relationships/hyperlink" Target="https://jacobinmag.com/author/micah-uetrich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tuc.org/sites/default/files/Final_Position_on_consolidation_of_directives_EN_1.pdf" TargetMode="External"/><Relationship Id="rId7" Type="http://schemas.openxmlformats.org/officeDocument/2006/relationships/hyperlink" Target="https://www.etuc.org/en/document/etuc-position-protecting-workers-context-commission-proposal-directive-preventive"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etuc.org/en/document/etuc-position-paperthe-new-company-law-package-2018-missed-opportunity-more-democracy-work" TargetMode="External"/><Relationship Id="rId5" Type="http://schemas.openxmlformats.org/officeDocument/2006/relationships/hyperlink" Target="https://www.etuc.org/documents/etuc-position-paper-orientation-new-eu-framework-information-consultation-and-board-level" TargetMode="External"/><Relationship Id="rId4" Type="http://schemas.openxmlformats.org/officeDocument/2006/relationships/hyperlink" Target="https://www.etuc.org/documents/etuc-resolution-strategy-more-democracy-work-0"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witter.com/profwolff/status/929030710614265856"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newsocialist.org.uk/when-we-go-into-government/"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ocialeurope.eu/author/peter-scherre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ocialeurope.eu/author/peter-scherre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cs typeface="Calibri"/>
              </a:rPr>
              <a:t>Quotes references:</a:t>
            </a:r>
            <a:endParaRPr lang="en-GB" dirty="0"/>
          </a:p>
          <a:p>
            <a:pPr marL="444993" indent="-444993" algn="just">
              <a:buAutoNum type="arabicPeriod"/>
            </a:pPr>
            <a:r>
              <a:rPr lang="en-GB" dirty="0"/>
              <a:t>“For a democratic polity to exist it is necessary for a participatory society to exist, i.e. a society where all political systems have been democratised and socialisation through participation can take place in all areas. The most important area is industry”</a:t>
            </a:r>
            <a:r>
              <a:rPr lang="pl-PL" dirty="0"/>
              <a:t>, </a:t>
            </a:r>
            <a:r>
              <a:rPr lang="en-GB" dirty="0" err="1"/>
              <a:t>Pateman</a:t>
            </a:r>
            <a:r>
              <a:rPr lang="en-GB" dirty="0"/>
              <a:t>, Carole (1999) [1970] </a:t>
            </a:r>
            <a:r>
              <a:rPr lang="en-GB" i="1" dirty="0"/>
              <a:t>Participation and Democratic Theory</a:t>
            </a:r>
            <a:r>
              <a:rPr lang="en-GB" dirty="0"/>
              <a:t>. </a:t>
            </a:r>
            <a:r>
              <a:rPr lang="pl-PL" dirty="0"/>
              <a:t>Cambridge University Press. (p.43)</a:t>
            </a:r>
          </a:p>
          <a:p>
            <a:pPr marL="444993" indent="-444993" algn="just">
              <a:buAutoNum type="arabicPeriod"/>
            </a:pPr>
            <a:r>
              <a:rPr lang="en-GB" dirty="0">
                <a:cs typeface="Calibri"/>
              </a:rPr>
              <a:t>“The question is whether or not workers should be citizens in economic life as they are in political life”</a:t>
            </a:r>
            <a:r>
              <a:rPr lang="pl-PL" dirty="0">
                <a:cs typeface="Calibri"/>
              </a:rPr>
              <a:t>, </a:t>
            </a:r>
            <a:r>
              <a:rPr lang="en-GB" sz="2300" dirty="0"/>
              <a:t>Ernst </a:t>
            </a:r>
            <a:r>
              <a:rPr lang="en-GB" sz="2300" dirty="0" err="1"/>
              <a:t>Wigforss</a:t>
            </a:r>
            <a:r>
              <a:rPr lang="en-GB" sz="2300" dirty="0"/>
              <a:t>, </a:t>
            </a:r>
            <a:r>
              <a:rPr lang="pl-PL" sz="2300" dirty="0"/>
              <a:t>(</a:t>
            </a:r>
            <a:r>
              <a:rPr lang="en-GB" sz="2300" dirty="0"/>
              <a:t>1981</a:t>
            </a:r>
            <a:r>
              <a:rPr lang="pl-PL" sz="2300" dirty="0"/>
              <a:t>) </a:t>
            </a:r>
            <a:r>
              <a:rPr lang="pl-PL" sz="2300" i="1" dirty="0"/>
              <a:t>Skrifter  i urval, Tiden, Stockholm, 1981, vol. V, p. 38, </a:t>
            </a:r>
            <a:r>
              <a:rPr lang="pl-PL" sz="2300" dirty="0"/>
              <a:t>quote after: Davis E. And Lnasbury R. (eds.) (1986) </a:t>
            </a:r>
            <a:r>
              <a:rPr lang="pl-PL" sz="2300" i="1" dirty="0"/>
              <a:t>Democracy and control in the workplace, </a:t>
            </a:r>
            <a:r>
              <a:rPr lang="pl-PL" sz="2300" dirty="0"/>
              <a:t>Longman Cheshire.</a:t>
            </a:r>
            <a:endParaRPr lang="en-US" dirty="0">
              <a:cs typeface="Calibri"/>
            </a:endParaRPr>
          </a:p>
          <a:p>
            <a:pPr algn="just"/>
            <a:endParaRPr lang="pl-PL" dirty="0"/>
          </a:p>
          <a:p>
            <a:pPr algn="just"/>
            <a:r>
              <a:rPr lang="pl-PL" dirty="0"/>
              <a:t>3. </a:t>
            </a:r>
            <a:r>
              <a:rPr lang="en-GB" dirty="0"/>
              <a:t>“If we fail to [democratize the corporation], we will be forced to a standstill, from which we will see capitalism eat up what is left of political democracy”</a:t>
            </a:r>
          </a:p>
          <a:p>
            <a:pPr algn="just"/>
            <a:endParaRPr lang="en-GB" dirty="0"/>
          </a:p>
          <a:p>
            <a:pPr algn="just"/>
            <a:r>
              <a:rPr lang="en-GB" dirty="0"/>
              <a:t>[E]</a:t>
            </a:r>
            <a:r>
              <a:rPr lang="en-GB" dirty="0" err="1"/>
              <a:t>mployees</a:t>
            </a:r>
            <a:r>
              <a:rPr lang="en-GB" dirty="0"/>
              <a:t> are suffering from the tension between their aspiration to greater voice in the workplace and the authoritarian power structures that continue to hold sway there”</a:t>
            </a:r>
            <a:r>
              <a:rPr lang="pl-PL" dirty="0"/>
              <a:t>, </a:t>
            </a:r>
            <a:r>
              <a:rPr lang="en-GB" dirty="0" err="1"/>
              <a:t>Ferreras</a:t>
            </a:r>
            <a:r>
              <a:rPr lang="en-GB" dirty="0"/>
              <a:t>, Isabelle (2017) </a:t>
            </a:r>
            <a:r>
              <a:rPr lang="en-GB" i="1" dirty="0"/>
              <a:t>Firms as Political Entities. Saving Democracy through Economic Bicameralism</a:t>
            </a:r>
            <a:r>
              <a:rPr lang="en-GB" dirty="0"/>
              <a:t>. </a:t>
            </a:r>
            <a:r>
              <a:rPr lang="pl-PL" dirty="0"/>
              <a:t>Cambridge University Press: Cambridge. (p.4 and p.8)</a:t>
            </a:r>
            <a:endParaRPr lang="pl-PL" dirty="0">
              <a:cs typeface="Calibri"/>
            </a:endParaRPr>
          </a:p>
          <a:p>
            <a:pPr algn="just"/>
            <a:endParaRPr lang="pl-PL" dirty="0"/>
          </a:p>
          <a:p>
            <a:pPr algn="just"/>
            <a:r>
              <a:rPr lang="pl-PL" dirty="0"/>
              <a:t>4. </a:t>
            </a:r>
            <a:r>
              <a:rPr lang="en-GB" dirty="0"/>
              <a:t>“Political and social participation has intrinsic value for human life and well-being. To be prevented from participation in the political life of the community is a major deprivation”</a:t>
            </a:r>
            <a:r>
              <a:rPr lang="pl-PL" dirty="0"/>
              <a:t>, </a:t>
            </a:r>
            <a:r>
              <a:rPr lang="en-GB" dirty="0"/>
              <a:t>Sen, Amartya (1999) « Democracy as a universal value”, </a:t>
            </a:r>
            <a:r>
              <a:rPr lang="en-GB" i="1" dirty="0"/>
              <a:t>Journal of Democracy</a:t>
            </a:r>
            <a:r>
              <a:rPr lang="en-GB" dirty="0"/>
              <a:t> 10(3): 3-17</a:t>
            </a:r>
            <a:r>
              <a:rPr lang="pl-PL" dirty="0"/>
              <a:t> </a:t>
            </a:r>
            <a:endParaRPr lang="pl-PL" dirty="0">
              <a:cs typeface="Calibri"/>
            </a:endParaRPr>
          </a:p>
          <a:p>
            <a:pPr algn="just"/>
            <a:endParaRPr lang="en-GB" dirty="0">
              <a:cs typeface="Calibri"/>
            </a:endParaRPr>
          </a:p>
          <a:p>
            <a:pPr defTabSz="1779971">
              <a:defRPr/>
            </a:pPr>
            <a:r>
              <a:rPr lang="pl-PL" sz="2300" dirty="0"/>
              <a:t>5. </a:t>
            </a:r>
            <a:r>
              <a:rPr lang="en-GB" sz="2300" dirty="0"/>
              <a:t>“Citizens cannot spend eight or more hours a day obeying orders and accepting that they have no rights, legal or otherwise, to participate in important decisions that affect them, and then be expected to engage in robust, critical dialogue about the structure of our society. Eventually the strain of being deferential servants from nine to five diminishes our after-hours liberty and sense of civic entitlement and responsibility”</a:t>
            </a:r>
            <a:r>
              <a:rPr lang="pl-PL" sz="2300" dirty="0"/>
              <a:t>,</a:t>
            </a:r>
            <a:r>
              <a:rPr lang="en-GB" sz="2300" dirty="0"/>
              <a:t> (Elaine Bernard, 1996:2, quoted in Isabelle </a:t>
            </a:r>
            <a:r>
              <a:rPr lang="en-GB" sz="2300" dirty="0" err="1"/>
              <a:t>Ferreras</a:t>
            </a:r>
            <a:r>
              <a:rPr lang="en-GB" sz="2300" dirty="0"/>
              <a:t>, 2017 :154): Elaine Bernard (1996) </a:t>
            </a:r>
            <a:r>
              <a:rPr lang="en-GB" sz="2300" i="1" dirty="0"/>
              <a:t>Why Unions Matter</a:t>
            </a:r>
            <a:r>
              <a:rPr lang="en-GB" sz="2300" dirty="0"/>
              <a:t>. New Jersey: Open Magazine Pamphlet Series, 1-5.</a:t>
            </a:r>
          </a:p>
          <a:p>
            <a:endParaRPr lang="pl-PL" i="0" dirty="0"/>
          </a:p>
          <a:p>
            <a:pPr defTabSz="1779971">
              <a:defRPr/>
            </a:pPr>
            <a:r>
              <a:rPr lang="pl-PL" i="0" dirty="0"/>
              <a:t>6. </a:t>
            </a:r>
            <a:r>
              <a:rPr lang="en-GB" i="0" dirty="0"/>
              <a:t>“However, a vast majority of Americans </a:t>
            </a:r>
            <a:r>
              <a:rPr lang="en-GB" i="0" dirty="0" err="1"/>
              <a:t>livea</a:t>
            </a:r>
            <a:r>
              <a:rPr lang="en-GB" i="0" dirty="0"/>
              <a:t> paradox: they check their deeply held democratic rights at the door every day when they show up for work. That is because the rules and rights associated with democracy only apply to people’s relationship to their government, not their employer. Citizens in a democracy remain subjects in the workplace — the place where most adults spend a large part of their waking hours.</a:t>
            </a:r>
            <a:r>
              <a:rPr lang="pl-PL" i="0" dirty="0"/>
              <a:t>”, </a:t>
            </a:r>
            <a:r>
              <a:rPr lang="en-GB" dirty="0">
                <a:hlinkClick r:id="rId3"/>
              </a:rPr>
              <a:t>Barry </a:t>
            </a:r>
            <a:r>
              <a:rPr lang="en-GB" dirty="0" err="1">
                <a:hlinkClick r:id="rId3"/>
              </a:rPr>
              <a:t>Eidlin</a:t>
            </a:r>
            <a:r>
              <a:rPr lang="en-GB" dirty="0"/>
              <a:t> </a:t>
            </a:r>
            <a:r>
              <a:rPr lang="pl-PL" dirty="0"/>
              <a:t>and </a:t>
            </a:r>
            <a:r>
              <a:rPr lang="en-GB" dirty="0">
                <a:hlinkClick r:id="rId4"/>
              </a:rPr>
              <a:t>Micah </a:t>
            </a:r>
            <a:r>
              <a:rPr lang="en-GB" dirty="0" err="1">
                <a:hlinkClick r:id="rId4"/>
              </a:rPr>
              <a:t>Uetricht</a:t>
            </a:r>
            <a:r>
              <a:rPr lang="en-GB" dirty="0"/>
              <a:t> </a:t>
            </a:r>
            <a:r>
              <a:rPr lang="en-GB" b="1" i="1" dirty="0"/>
              <a:t>Freedom From the Boss</a:t>
            </a:r>
            <a:r>
              <a:rPr lang="pl-PL" b="1" i="1" dirty="0"/>
              <a:t>, https://jacobinmag.com/2018/01/freedom-from-the-boss</a:t>
            </a:r>
            <a:endParaRPr lang="en-GB" b="1" i="1" dirty="0"/>
          </a:p>
          <a:p>
            <a:endParaRPr lang="en-GB" i="0" dirty="0"/>
          </a:p>
          <a:p>
            <a:endParaRPr lang="en-GB" i="0" dirty="0"/>
          </a:p>
          <a:p>
            <a:pPr defTabSz="1779971">
              <a:defRPr/>
            </a:pPr>
            <a:r>
              <a:rPr lang="pl-PL" sz="2300" dirty="0"/>
              <a:t>7. </a:t>
            </a:r>
            <a:r>
              <a:rPr lang="en-GB" sz="2300" dirty="0"/>
              <a:t>“The  subordination</a:t>
            </a:r>
            <a:r>
              <a:rPr lang="pl-PL" sz="2300" dirty="0"/>
              <a:t> </a:t>
            </a:r>
            <a:r>
              <a:rPr lang="en-GB" sz="2300" dirty="0"/>
              <a:t>of everything to the single aim of monetary profit leads industrial government to take the form of absolute monarchy. Monarchy has a certain simplicity and convenience; but in the long run it is seldom the best for all concerned. Sooner of later it leads to insurrections.</a:t>
            </a:r>
            <a:r>
              <a:rPr lang="pl-PL" sz="2300" dirty="0"/>
              <a:t>”, </a:t>
            </a:r>
            <a:r>
              <a:rPr lang="en-GB" sz="2300" dirty="0"/>
              <a:t>(Morris R. Cohen, 1927:28, quoted in Isabelle </a:t>
            </a:r>
            <a:r>
              <a:rPr lang="en-GB" sz="2300" dirty="0" err="1"/>
              <a:t>Ferreras</a:t>
            </a:r>
            <a:r>
              <a:rPr lang="en-GB" sz="2300" dirty="0"/>
              <a:t>, 2017 :154). Morris R. Cohen (1927) “Property and Sovereignty”. The Cornell Law Quarterly 13:8-30. </a:t>
            </a:r>
            <a:endParaRPr lang="pl-PL" sz="2300" dirty="0"/>
          </a:p>
          <a:p>
            <a:pPr defTabSz="1779971">
              <a:defRPr/>
            </a:pPr>
            <a:endParaRPr lang="pl-PL" sz="2300" dirty="0"/>
          </a:p>
          <a:p>
            <a:pPr defTabSz="1779971">
              <a:defRPr/>
            </a:pPr>
            <a:r>
              <a:rPr lang="pl-PL" sz="2300" dirty="0"/>
              <a:t>8. </a:t>
            </a:r>
            <a:r>
              <a:rPr lang="en-GB" sz="2300" dirty="0"/>
              <a:t>“The present authoritarian structure of workplaces means that the majority of the population spends the majority of their lives in associations that are severely undemocratic and hierarchical, yet we unhesitatingly call our societies “democracies.”</a:t>
            </a:r>
          </a:p>
          <a:p>
            <a:pPr defTabSz="1779971">
              <a:defRPr/>
            </a:pPr>
            <a:r>
              <a:rPr lang="en-GB" sz="2300" dirty="0"/>
              <a:t>&amp;</a:t>
            </a:r>
          </a:p>
          <a:p>
            <a:pPr defTabSz="1779971">
              <a:defRPr/>
            </a:pPr>
            <a:r>
              <a:rPr lang="en-GB" sz="2300" dirty="0"/>
              <a:t>“In particular, workplaces have the potential to be much more deeply democratic than states because they are much smaller and so have much more scope for direct participation and therefore more possibility for meaningful self-determination." </a:t>
            </a:r>
            <a:r>
              <a:rPr lang="pl-PL" sz="2300" dirty="0"/>
              <a:t>, Malleson (2014)</a:t>
            </a:r>
            <a:r>
              <a:rPr lang="pl-PL" sz="2300" i="1" dirty="0"/>
              <a:t> After Occupy. Economic Democracy for the 21st century</a:t>
            </a:r>
            <a:r>
              <a:rPr lang="pl-PL" sz="2300" dirty="0"/>
              <a:t>, Oxford University Press</a:t>
            </a:r>
            <a:endParaRPr lang="en-GB" sz="2300" dirty="0"/>
          </a:p>
          <a:p>
            <a:pPr algn="just"/>
            <a:endParaRPr lang="pl-PL" dirty="0">
              <a:cs typeface="Calibri"/>
            </a:endParaRPr>
          </a:p>
          <a:p>
            <a:pPr algn="just" defTabSz="1779971">
              <a:defRPr/>
            </a:pPr>
            <a:r>
              <a:rPr lang="pl-PL" dirty="0">
                <a:cs typeface="Calibri"/>
              </a:rPr>
              <a:t>9. </a:t>
            </a:r>
            <a:r>
              <a:rPr lang="en-GB" dirty="0">
                <a:cs typeface="Calibri"/>
              </a:rPr>
              <a:t>“(...) a struggle for the democratization</a:t>
            </a:r>
            <a:r>
              <a:rPr lang="pl-PL" dirty="0">
                <a:cs typeface="Calibri"/>
              </a:rPr>
              <a:t> </a:t>
            </a:r>
            <a:r>
              <a:rPr lang="en-GB" dirty="0">
                <a:cs typeface="Calibri"/>
              </a:rPr>
              <a:t>of the economy requires a new, imaginative – indeed utopian – counter-offensive: a persuasive vision of a different and better society and economy, a convincing alternative to the mantra of greed, commodification, competitiveness and austerity, a set of values which connects with everyday experience at the workplace and in the community. This is necessarily an international struggle, and requires international solidarity.”</a:t>
            </a:r>
            <a:r>
              <a:rPr lang="pl-PL" dirty="0">
                <a:cs typeface="Calibri"/>
              </a:rPr>
              <a:t>, </a:t>
            </a:r>
            <a:r>
              <a:rPr lang="en-GB" dirty="0"/>
              <a:t>Rebecca </a:t>
            </a:r>
            <a:r>
              <a:rPr lang="en-GB" dirty="0" err="1"/>
              <a:t>Gumbrell</a:t>
            </a:r>
            <a:r>
              <a:rPr lang="en-GB" dirty="0"/>
              <a:t>-McCormick and Richard Hyman (2018) “Democracy in trade unions, democracy through trade unions?”, Economic and Industrial Democracy, [First published] 1-20 (p.17)</a:t>
            </a:r>
          </a:p>
          <a:p>
            <a:pPr algn="just"/>
            <a:endParaRPr lang="pl-PL" dirty="0">
              <a:cs typeface="Calibri"/>
            </a:endParaRPr>
          </a:p>
          <a:p>
            <a:pPr algn="just"/>
            <a:endParaRPr lang="pl-PL" dirty="0">
              <a:cs typeface="Calibri"/>
            </a:endParaRPr>
          </a:p>
          <a:p>
            <a:r>
              <a:rPr lang="pl-PL" dirty="0">
                <a:cs typeface="Calibri"/>
              </a:rPr>
              <a:t>10. </a:t>
            </a:r>
            <a:r>
              <a:rPr lang="en-GB" dirty="0">
                <a:cs typeface="Calibri"/>
              </a:rPr>
              <a:t>“If  democracy is justified in governing the state, it must also be justified in governing economic enterprises”</a:t>
            </a:r>
            <a:r>
              <a:rPr lang="pl-PL" dirty="0">
                <a:cs typeface="Calibri"/>
              </a:rPr>
              <a:t>, Dahl A. Robert (1984) </a:t>
            </a:r>
            <a:r>
              <a:rPr lang="en-GB" b="1" dirty="0"/>
              <a:t>Democracy in the Workplace </a:t>
            </a:r>
          </a:p>
          <a:p>
            <a:r>
              <a:rPr lang="en-GB" dirty="0">
                <a:hlinkClick r:id="rId5" tooltip="Posts by Robert A. Dahl"/>
              </a:rPr>
              <a:t>Robert A. Dahl</a:t>
            </a:r>
            <a:r>
              <a:rPr lang="en-GB" dirty="0"/>
              <a:t> </a:t>
            </a:r>
            <a:r>
              <a:rPr lang="en-GB" dirty="0">
                <a:hlinkClick r:id="rId6"/>
              </a:rPr>
              <a:t>Winter 1984</a:t>
            </a:r>
            <a:r>
              <a:rPr lang="en-GB" dirty="0"/>
              <a:t> </a:t>
            </a:r>
            <a:r>
              <a:rPr lang="pl-PL" dirty="0"/>
              <a:t>in: Dissent Magazine.</a:t>
            </a:r>
          </a:p>
          <a:p>
            <a:endParaRPr lang="pl-PL" dirty="0"/>
          </a:p>
          <a:p>
            <a:r>
              <a:rPr lang="pl-PL" dirty="0"/>
              <a:t>11. </a:t>
            </a:r>
            <a:r>
              <a:rPr lang="en-GB" dirty="0"/>
              <a:t>“Those who work in the mills ought to own them, not have the status of machines ruled by private despots who are entrenching monarchic principles on democratic soil as they drive downwards freedom and rights, civilization, health, morals and intellectuality in the new commercial feudalism.</a:t>
            </a:r>
            <a:r>
              <a:rPr lang="pl-PL" dirty="0"/>
              <a:t>”, Lowell Mill Girls (1840), quote after: Elliot M. (2011) </a:t>
            </a:r>
            <a:r>
              <a:rPr lang="pl-PL" i="1" dirty="0"/>
              <a:t>On the Mind and Freedom, </a:t>
            </a:r>
            <a:r>
              <a:rPr lang="pl-PL" i="0" dirty="0"/>
              <a:t>p. 338</a:t>
            </a:r>
            <a:endParaRPr lang="pl-PL" dirty="0"/>
          </a:p>
          <a:p>
            <a:endParaRPr lang="pl-PL" dirty="0">
              <a:cs typeface="Calibri"/>
            </a:endParaRPr>
          </a:p>
          <a:p>
            <a:endParaRPr lang="pl-PL" dirty="0">
              <a:cs typeface="Calibri"/>
            </a:endParaRPr>
          </a:p>
        </p:txBody>
      </p:sp>
      <p:sp>
        <p:nvSpPr>
          <p:cNvPr id="4" name="Slide Number Placeholder 3"/>
          <p:cNvSpPr>
            <a:spLocks noGrp="1"/>
          </p:cNvSpPr>
          <p:nvPr>
            <p:ph type="sldNum" sz="quarter" idx="5"/>
          </p:nvPr>
        </p:nvSpPr>
        <p:spPr/>
        <p:txBody>
          <a:bodyPr/>
          <a:lstStyle/>
          <a:p>
            <a:fld id="{626930E6-0F6A-44E2-94B4-81D03FEB961D}" type="slidenum">
              <a:rPr lang="en-GB" smtClean="0"/>
              <a:t>3</a:t>
            </a:fld>
            <a:endParaRPr lang="en-GB"/>
          </a:p>
        </p:txBody>
      </p:sp>
    </p:spTree>
    <p:extLst>
      <p:ext uri="{BB962C8B-B14F-4D97-AF65-F5344CB8AC3E}">
        <p14:creationId xmlns:p14="http://schemas.microsoft.com/office/powerpoint/2010/main" val="280876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300"/>
              <a:t>Source: </a:t>
            </a:r>
            <a:r>
              <a:rPr lang="en-GB" sz="2300" err="1"/>
              <a:t>Esener</a:t>
            </a:r>
            <a:r>
              <a:rPr lang="en-GB" sz="2300"/>
              <a:t> 2014, authors calculations based on Q166 (representation), Q155, Q250, Q163 and Q303. Weighted data.</a:t>
            </a:r>
            <a:r>
              <a:rPr lang="en-GB"/>
              <a:t> </a:t>
            </a:r>
          </a:p>
        </p:txBody>
      </p:sp>
      <p:sp>
        <p:nvSpPr>
          <p:cNvPr id="4" name="Slide Number Placeholder 3"/>
          <p:cNvSpPr>
            <a:spLocks noGrp="1"/>
          </p:cNvSpPr>
          <p:nvPr>
            <p:ph type="sldNum" sz="quarter" idx="5"/>
          </p:nvPr>
        </p:nvSpPr>
        <p:spPr/>
        <p:txBody>
          <a:bodyPr/>
          <a:lstStyle/>
          <a:p>
            <a:fld id="{626930E6-0F6A-44E2-94B4-81D03FEB961D}" type="slidenum">
              <a:rPr lang="en-GB" smtClean="0"/>
              <a:t>13</a:t>
            </a:fld>
            <a:endParaRPr lang="en-GB"/>
          </a:p>
        </p:txBody>
      </p:sp>
    </p:spTree>
    <p:extLst>
      <p:ext uri="{BB962C8B-B14F-4D97-AF65-F5344CB8AC3E}">
        <p14:creationId xmlns:p14="http://schemas.microsoft.com/office/powerpoint/2010/main" val="185922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The </a:t>
            </a:r>
            <a:r>
              <a:rPr lang="fr-BE" dirty="0" err="1"/>
              <a:t>proposed</a:t>
            </a:r>
            <a:r>
              <a:rPr lang="fr-BE" dirty="0"/>
              <a:t> </a:t>
            </a:r>
            <a:r>
              <a:rPr lang="fr-BE" dirty="0" err="1"/>
              <a:t>analytical</a:t>
            </a:r>
            <a:r>
              <a:rPr lang="fr-BE" dirty="0"/>
              <a:t> </a:t>
            </a:r>
            <a:r>
              <a:rPr lang="fr-BE" dirty="0" err="1"/>
              <a:t>framework</a:t>
            </a:r>
            <a:r>
              <a:rPr lang="fr-BE" dirty="0"/>
              <a:t> </a:t>
            </a:r>
            <a:r>
              <a:rPr lang="fr-BE" dirty="0" err="1"/>
              <a:t>allows</a:t>
            </a:r>
            <a:r>
              <a:rPr lang="fr-BE" dirty="0"/>
              <a:t> to </a:t>
            </a:r>
            <a:r>
              <a:rPr lang="fr-BE" dirty="0" err="1"/>
              <a:t>assess</a:t>
            </a:r>
            <a:r>
              <a:rPr lang="fr-BE" dirty="0"/>
              <a:t> the </a:t>
            </a:r>
            <a:r>
              <a:rPr lang="fr-BE" dirty="0" err="1"/>
              <a:t>quality</a:t>
            </a:r>
            <a:r>
              <a:rPr lang="fr-BE" dirty="0"/>
              <a:t> and </a:t>
            </a:r>
            <a:r>
              <a:rPr lang="fr-BE" dirty="0" err="1"/>
              <a:t>intensity</a:t>
            </a:r>
            <a:r>
              <a:rPr lang="fr-BE" dirty="0"/>
              <a:t> of ‘</a:t>
            </a:r>
            <a:r>
              <a:rPr lang="fr-BE" dirty="0" err="1"/>
              <a:t>democracy</a:t>
            </a:r>
            <a:r>
              <a:rPr lang="fr-BE" dirty="0"/>
              <a:t> at </a:t>
            </a:r>
            <a:r>
              <a:rPr lang="fr-BE" dirty="0" err="1"/>
              <a:t>work</a:t>
            </a:r>
            <a:r>
              <a:rPr lang="fr-BE" dirty="0"/>
              <a:t>’ arrangements in a country or a </a:t>
            </a:r>
            <a:r>
              <a:rPr lang="fr-BE" dirty="0" err="1"/>
              <a:t>specific</a:t>
            </a:r>
            <a:r>
              <a:rPr lang="fr-BE" dirty="0"/>
              <a:t> </a:t>
            </a:r>
            <a:r>
              <a:rPr lang="fr-BE" dirty="0" err="1"/>
              <a:t>company</a:t>
            </a:r>
            <a:r>
              <a:rPr lang="fr-BE" dirty="0"/>
              <a:t>. In </a:t>
            </a:r>
            <a:r>
              <a:rPr lang="fr-BE" dirty="0" err="1"/>
              <a:t>principle</a:t>
            </a:r>
            <a:r>
              <a:rPr lang="fr-BE" dirty="0"/>
              <a:t>, the </a:t>
            </a:r>
            <a:r>
              <a:rPr lang="fr-BE" dirty="0" err="1"/>
              <a:t>bigger</a:t>
            </a:r>
            <a:r>
              <a:rPr lang="fr-BE" dirty="0"/>
              <a:t> </a:t>
            </a:r>
            <a:r>
              <a:rPr lang="fr-BE" dirty="0" err="1"/>
              <a:t>is</a:t>
            </a:r>
            <a:r>
              <a:rPr lang="fr-BE" dirty="0"/>
              <a:t> the area </a:t>
            </a:r>
            <a:r>
              <a:rPr lang="fr-BE" dirty="0" err="1"/>
              <a:t>covered</a:t>
            </a:r>
            <a:r>
              <a:rPr lang="fr-BE" dirty="0"/>
              <a:t> by one or </a:t>
            </a:r>
            <a:r>
              <a:rPr lang="fr-BE" dirty="0" err="1"/>
              <a:t>several</a:t>
            </a:r>
            <a:r>
              <a:rPr lang="fr-BE" dirty="0"/>
              <a:t> </a:t>
            </a:r>
            <a:r>
              <a:rPr lang="fr-BE" dirty="0" err="1"/>
              <a:t>diamonds</a:t>
            </a:r>
            <a:r>
              <a:rPr lang="fr-BE" dirty="0"/>
              <a:t>, the </a:t>
            </a:r>
            <a:r>
              <a:rPr lang="fr-BE" dirty="0" err="1"/>
              <a:t>richer</a:t>
            </a:r>
            <a:r>
              <a:rPr lang="fr-BE" dirty="0"/>
              <a:t> are </a:t>
            </a:r>
            <a:r>
              <a:rPr lang="fr-BE" dirty="0" err="1"/>
              <a:t>democracy</a:t>
            </a:r>
            <a:r>
              <a:rPr lang="fr-BE" dirty="0"/>
              <a:t> at </a:t>
            </a:r>
            <a:r>
              <a:rPr lang="fr-BE" dirty="0" err="1"/>
              <a:t>work</a:t>
            </a:r>
            <a:r>
              <a:rPr lang="fr-BE" dirty="0"/>
              <a:t> arrangements. </a:t>
            </a:r>
          </a:p>
          <a:p>
            <a:endParaRPr lang="fr-BE" dirty="0"/>
          </a:p>
          <a:p>
            <a:r>
              <a:rPr lang="fr-BE" dirty="0" err="1"/>
              <a:t>However</a:t>
            </a:r>
            <a:r>
              <a:rPr lang="fr-BE" dirty="0"/>
              <a:t>, a full </a:t>
            </a:r>
            <a:r>
              <a:rPr lang="fr-BE" dirty="0" err="1"/>
              <a:t>evaluation</a:t>
            </a:r>
            <a:r>
              <a:rPr lang="fr-BE" dirty="0"/>
              <a:t> of </a:t>
            </a:r>
            <a:r>
              <a:rPr lang="fr-BE" dirty="0" err="1"/>
              <a:t>their</a:t>
            </a:r>
            <a:r>
              <a:rPr lang="fr-BE" dirty="0"/>
              <a:t> </a:t>
            </a:r>
            <a:r>
              <a:rPr lang="fr-BE" dirty="0" err="1"/>
              <a:t>potential</a:t>
            </a:r>
            <a:r>
              <a:rPr lang="fr-BE" dirty="0"/>
              <a:t> in practice </a:t>
            </a:r>
            <a:r>
              <a:rPr lang="fr-BE" dirty="0" err="1"/>
              <a:t>requires</a:t>
            </a:r>
            <a:r>
              <a:rPr lang="fr-BE" dirty="0"/>
              <a:t> to </a:t>
            </a:r>
            <a:r>
              <a:rPr lang="fr-BE" dirty="0" err="1"/>
              <a:t>consider</a:t>
            </a:r>
            <a:r>
              <a:rPr lang="fr-BE" dirty="0"/>
              <a:t> 1) the articulation/coordination </a:t>
            </a:r>
            <a:r>
              <a:rPr lang="fr-BE" dirty="0" err="1"/>
              <a:t>between</a:t>
            </a:r>
            <a:r>
              <a:rPr lang="fr-BE" dirty="0"/>
              <a:t> all the « </a:t>
            </a:r>
            <a:r>
              <a:rPr lang="fr-BE" dirty="0" err="1"/>
              <a:t>diamonds</a:t>
            </a:r>
            <a:r>
              <a:rPr lang="fr-BE" dirty="0"/>
              <a:t> » </a:t>
            </a:r>
            <a:r>
              <a:rPr lang="fr-BE" dirty="0" err="1"/>
              <a:t>overlapped</a:t>
            </a:r>
            <a:r>
              <a:rPr lang="fr-BE" dirty="0"/>
              <a:t> in a </a:t>
            </a:r>
            <a:r>
              <a:rPr lang="fr-BE" dirty="0" err="1"/>
              <a:t>particular</a:t>
            </a:r>
            <a:r>
              <a:rPr lang="fr-BE" dirty="0"/>
              <a:t> scenario 2) the </a:t>
            </a:r>
            <a:r>
              <a:rPr lang="fr-BE" dirty="0" err="1"/>
              <a:t>institutional</a:t>
            </a:r>
            <a:r>
              <a:rPr lang="fr-BE" dirty="0"/>
              <a:t>, </a:t>
            </a:r>
            <a:r>
              <a:rPr lang="fr-BE" dirty="0" err="1"/>
              <a:t>political</a:t>
            </a:r>
            <a:r>
              <a:rPr lang="fr-BE" dirty="0"/>
              <a:t> and </a:t>
            </a:r>
            <a:r>
              <a:rPr lang="fr-BE" dirty="0" err="1"/>
              <a:t>economical</a:t>
            </a:r>
            <a:r>
              <a:rPr lang="fr-BE" dirty="0"/>
              <a:t> </a:t>
            </a:r>
            <a:r>
              <a:rPr lang="fr-BE" dirty="0" err="1"/>
              <a:t>broader</a:t>
            </a:r>
            <a:r>
              <a:rPr lang="fr-BE" dirty="0"/>
              <a:t> </a:t>
            </a:r>
            <a:r>
              <a:rPr lang="fr-BE" dirty="0" err="1"/>
              <a:t>context</a:t>
            </a:r>
            <a:r>
              <a:rPr lang="fr-BE" dirty="0"/>
              <a:t> in </a:t>
            </a:r>
            <a:r>
              <a:rPr lang="fr-BE" dirty="0" err="1"/>
              <a:t>which</a:t>
            </a:r>
            <a:r>
              <a:rPr lang="fr-BE" dirty="0"/>
              <a:t> </a:t>
            </a:r>
            <a:r>
              <a:rPr lang="fr-BE" dirty="0" err="1"/>
              <a:t>they</a:t>
            </a:r>
            <a:r>
              <a:rPr lang="fr-BE" dirty="0"/>
              <a:t> can </a:t>
            </a:r>
            <a:r>
              <a:rPr lang="fr-BE" dirty="0" err="1"/>
              <a:t>be</a:t>
            </a:r>
            <a:r>
              <a:rPr lang="fr-BE" dirty="0"/>
              <a:t> </a:t>
            </a:r>
            <a:r>
              <a:rPr lang="fr-BE" dirty="0" err="1"/>
              <a:t>developped</a:t>
            </a:r>
            <a:r>
              <a:rPr lang="fr-BE" dirty="0"/>
              <a:t>.  The « </a:t>
            </a:r>
            <a:r>
              <a:rPr lang="fr-BE" dirty="0" err="1"/>
              <a:t>diamond</a:t>
            </a:r>
            <a:r>
              <a:rPr lang="fr-BE" dirty="0"/>
              <a:t> » </a:t>
            </a:r>
            <a:r>
              <a:rPr lang="fr-BE" dirty="0" err="1"/>
              <a:t>analytical</a:t>
            </a:r>
            <a:r>
              <a:rPr lang="fr-BE" dirty="0"/>
              <a:t> </a:t>
            </a:r>
            <a:r>
              <a:rPr lang="fr-BE" dirty="0" err="1"/>
              <a:t>framework</a:t>
            </a:r>
            <a:r>
              <a:rPr lang="fr-BE" dirty="0"/>
              <a:t> </a:t>
            </a:r>
            <a:r>
              <a:rPr lang="fr-BE" dirty="0" err="1"/>
              <a:t>does</a:t>
            </a:r>
            <a:r>
              <a:rPr lang="fr-BE" dirty="0"/>
              <a:t> not </a:t>
            </a:r>
            <a:r>
              <a:rPr lang="fr-BE" dirty="0" err="1"/>
              <a:t>allow</a:t>
            </a:r>
            <a:r>
              <a:rPr lang="fr-BE" dirty="0"/>
              <a:t> to </a:t>
            </a:r>
            <a:r>
              <a:rPr lang="fr-BE" dirty="0" err="1"/>
              <a:t>assess</a:t>
            </a:r>
            <a:r>
              <a:rPr lang="fr-BE" dirty="0"/>
              <a:t> </a:t>
            </a:r>
            <a:r>
              <a:rPr lang="fr-BE" dirty="0" err="1"/>
              <a:t>these</a:t>
            </a:r>
            <a:r>
              <a:rPr lang="fr-BE" dirty="0"/>
              <a:t> </a:t>
            </a:r>
            <a:r>
              <a:rPr lang="fr-BE" dirty="0" err="1"/>
              <a:t>two</a:t>
            </a:r>
            <a:r>
              <a:rPr lang="fr-BE" dirty="0"/>
              <a:t> variables. </a:t>
            </a:r>
          </a:p>
        </p:txBody>
      </p:sp>
      <p:sp>
        <p:nvSpPr>
          <p:cNvPr id="4" name="Slide Number Placeholder 3"/>
          <p:cNvSpPr>
            <a:spLocks noGrp="1"/>
          </p:cNvSpPr>
          <p:nvPr>
            <p:ph type="sldNum" sz="quarter" idx="5"/>
          </p:nvPr>
        </p:nvSpPr>
        <p:spPr/>
        <p:txBody>
          <a:bodyPr/>
          <a:lstStyle/>
          <a:p>
            <a:fld id="{626930E6-0F6A-44E2-94B4-81D03FEB961D}" type="slidenum">
              <a:rPr lang="en-GB" smtClean="0"/>
              <a:t>17</a:t>
            </a:fld>
            <a:endParaRPr lang="en-GB"/>
          </a:p>
        </p:txBody>
      </p:sp>
    </p:spTree>
    <p:extLst>
      <p:ext uri="{BB962C8B-B14F-4D97-AF65-F5344CB8AC3E}">
        <p14:creationId xmlns:p14="http://schemas.microsoft.com/office/powerpoint/2010/main" val="1533960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6930E6-0F6A-44E2-94B4-81D03FEB961D}" type="slidenum">
              <a:rPr lang="en-GB" smtClean="0"/>
              <a:t>18</a:t>
            </a:fld>
            <a:endParaRPr lang="en-GB"/>
          </a:p>
        </p:txBody>
      </p:sp>
    </p:spTree>
    <p:extLst>
      <p:ext uri="{BB962C8B-B14F-4D97-AF65-F5344CB8AC3E}">
        <p14:creationId xmlns:p14="http://schemas.microsoft.com/office/powerpoint/2010/main" val="4155058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S. Vitols (ed.) ‘The sustainable company’, ETUI, Brussels</a:t>
            </a:r>
          </a:p>
        </p:txBody>
      </p:sp>
      <p:sp>
        <p:nvSpPr>
          <p:cNvPr id="4" name="Slide Number Placeholder 3"/>
          <p:cNvSpPr>
            <a:spLocks noGrp="1"/>
          </p:cNvSpPr>
          <p:nvPr>
            <p:ph type="sldNum" sz="quarter" idx="5"/>
          </p:nvPr>
        </p:nvSpPr>
        <p:spPr/>
        <p:txBody>
          <a:bodyPr/>
          <a:lstStyle/>
          <a:p>
            <a:fld id="{626930E6-0F6A-44E2-94B4-81D03FEB961D}" type="slidenum">
              <a:rPr lang="en-GB" smtClean="0"/>
              <a:t>19</a:t>
            </a:fld>
            <a:endParaRPr lang="en-GB"/>
          </a:p>
        </p:txBody>
      </p:sp>
    </p:spTree>
    <p:extLst>
      <p:ext uri="{BB962C8B-B14F-4D97-AF65-F5344CB8AC3E}">
        <p14:creationId xmlns:p14="http://schemas.microsoft.com/office/powerpoint/2010/main" val="1999965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A </a:t>
            </a:r>
            <a:r>
              <a:rPr lang="fr-BE" err="1"/>
              <a:t>sound</a:t>
            </a:r>
            <a:r>
              <a:rPr lang="fr-BE"/>
              <a:t> </a:t>
            </a:r>
            <a:r>
              <a:rPr lang="fr-BE" err="1"/>
              <a:t>democracy</a:t>
            </a:r>
            <a:r>
              <a:rPr lang="fr-BE"/>
              <a:t> at </a:t>
            </a:r>
            <a:r>
              <a:rPr lang="fr-BE" err="1"/>
              <a:t>work</a:t>
            </a:r>
            <a:r>
              <a:rPr lang="fr-BE"/>
              <a:t> </a:t>
            </a:r>
            <a:r>
              <a:rPr lang="fr-BE" err="1"/>
              <a:t>requires</a:t>
            </a:r>
            <a:r>
              <a:rPr lang="fr-BE"/>
              <a:t> </a:t>
            </a:r>
            <a:r>
              <a:rPr lang="fr-BE" err="1"/>
              <a:t>democratic</a:t>
            </a:r>
            <a:r>
              <a:rPr lang="fr-BE"/>
              <a:t> and inclusive </a:t>
            </a:r>
            <a:r>
              <a:rPr lang="fr-BE" err="1"/>
              <a:t>representative</a:t>
            </a:r>
            <a:r>
              <a:rPr lang="fr-BE"/>
              <a:t> institutions at </a:t>
            </a:r>
            <a:r>
              <a:rPr lang="fr-BE" err="1"/>
              <a:t>work</a:t>
            </a:r>
            <a:r>
              <a:rPr lang="fr-BE"/>
              <a:t>. This </a:t>
            </a:r>
            <a:r>
              <a:rPr lang="fr-BE" err="1"/>
              <a:t>means</a:t>
            </a:r>
            <a:r>
              <a:rPr lang="fr-BE"/>
              <a:t>, </a:t>
            </a:r>
            <a:r>
              <a:rPr lang="fr-BE" err="1"/>
              <a:t>among</a:t>
            </a:r>
            <a:r>
              <a:rPr lang="fr-BE"/>
              <a:t> </a:t>
            </a:r>
            <a:r>
              <a:rPr lang="fr-BE" err="1"/>
              <a:t>other</a:t>
            </a:r>
            <a:r>
              <a:rPr lang="fr-BE"/>
              <a:t> </a:t>
            </a:r>
            <a:r>
              <a:rPr lang="fr-BE" err="1"/>
              <a:t>things</a:t>
            </a:r>
            <a:r>
              <a:rPr lang="fr-BE"/>
              <a:t>, </a:t>
            </a:r>
            <a:r>
              <a:rPr lang="fr-BE" err="1"/>
              <a:t>including</a:t>
            </a:r>
            <a:r>
              <a:rPr lang="fr-BE"/>
              <a:t> </a:t>
            </a:r>
            <a:r>
              <a:rPr lang="fr-BE" err="1"/>
              <a:t>women</a:t>
            </a:r>
            <a:r>
              <a:rPr lang="fr-BE"/>
              <a:t> in </a:t>
            </a:r>
            <a:r>
              <a:rPr lang="fr-BE" err="1"/>
              <a:t>representative</a:t>
            </a:r>
            <a:r>
              <a:rPr lang="fr-BE"/>
              <a:t> positions at </a:t>
            </a:r>
            <a:r>
              <a:rPr lang="fr-BE" err="1"/>
              <a:t>work</a:t>
            </a:r>
            <a:r>
              <a:rPr lang="fr-BE"/>
              <a:t>.</a:t>
            </a:r>
          </a:p>
          <a:p>
            <a:endParaRPr lang="fr-BE"/>
          </a:p>
          <a:p>
            <a:r>
              <a:rPr lang="fr-BE" err="1"/>
              <a:t>Although</a:t>
            </a:r>
            <a:r>
              <a:rPr lang="fr-BE"/>
              <a:t> </a:t>
            </a:r>
            <a:r>
              <a:rPr lang="fr-BE" err="1"/>
              <a:t>progress</a:t>
            </a:r>
            <a:r>
              <a:rPr lang="fr-BE"/>
              <a:t> </a:t>
            </a:r>
            <a:r>
              <a:rPr lang="fr-BE" err="1"/>
              <a:t>is</a:t>
            </a:r>
            <a:r>
              <a:rPr lang="fr-BE"/>
              <a:t> </a:t>
            </a:r>
            <a:r>
              <a:rPr lang="fr-BE" err="1"/>
              <a:t>definitely</a:t>
            </a:r>
            <a:r>
              <a:rPr lang="fr-BE"/>
              <a:t> </a:t>
            </a:r>
            <a:r>
              <a:rPr lang="fr-BE" err="1"/>
              <a:t>observed</a:t>
            </a:r>
            <a:r>
              <a:rPr lang="fr-BE"/>
              <a:t> in </a:t>
            </a:r>
            <a:r>
              <a:rPr lang="fr-BE" err="1"/>
              <a:t>gender</a:t>
            </a:r>
            <a:r>
              <a:rPr lang="fr-BE"/>
              <a:t> </a:t>
            </a:r>
            <a:r>
              <a:rPr lang="fr-BE" err="1"/>
              <a:t>equality</a:t>
            </a:r>
            <a:r>
              <a:rPr lang="fr-BE"/>
              <a:t> in </a:t>
            </a:r>
            <a:r>
              <a:rPr lang="fr-BE" err="1"/>
              <a:t>political</a:t>
            </a:r>
            <a:r>
              <a:rPr lang="fr-BE"/>
              <a:t> </a:t>
            </a:r>
            <a:r>
              <a:rPr lang="fr-BE" err="1"/>
              <a:t>representation</a:t>
            </a:r>
            <a:r>
              <a:rPr lang="fr-BE"/>
              <a:t>, </a:t>
            </a:r>
            <a:r>
              <a:rPr lang="fr-BE" err="1"/>
              <a:t>particularly</a:t>
            </a:r>
            <a:r>
              <a:rPr lang="fr-BE"/>
              <a:t> in key leader positions in union </a:t>
            </a:r>
            <a:r>
              <a:rPr lang="fr-BE" err="1"/>
              <a:t>organizations</a:t>
            </a:r>
            <a:r>
              <a:rPr lang="fr-BE"/>
              <a:t> and SE </a:t>
            </a:r>
            <a:r>
              <a:rPr lang="fr-BE" err="1"/>
              <a:t>board-level</a:t>
            </a:r>
            <a:r>
              <a:rPr lang="fr-BE"/>
              <a:t> </a:t>
            </a:r>
            <a:r>
              <a:rPr lang="fr-BE" err="1"/>
              <a:t>employee</a:t>
            </a:r>
            <a:r>
              <a:rPr lang="fr-BE"/>
              <a:t> </a:t>
            </a:r>
            <a:r>
              <a:rPr lang="fr-BE" err="1"/>
              <a:t>seats</a:t>
            </a:r>
            <a:r>
              <a:rPr lang="fr-BE"/>
              <a:t>, </a:t>
            </a:r>
            <a:r>
              <a:rPr lang="fr-BE" err="1"/>
              <a:t>women</a:t>
            </a:r>
            <a:r>
              <a:rPr lang="fr-BE"/>
              <a:t> </a:t>
            </a:r>
            <a:r>
              <a:rPr lang="fr-BE" err="1"/>
              <a:t>still</a:t>
            </a:r>
            <a:r>
              <a:rPr lang="fr-BE"/>
              <a:t> </a:t>
            </a:r>
            <a:r>
              <a:rPr lang="fr-BE" err="1"/>
              <a:t>occupy</a:t>
            </a:r>
            <a:r>
              <a:rPr lang="fr-BE"/>
              <a:t> </a:t>
            </a:r>
            <a:r>
              <a:rPr lang="fr-BE" err="1"/>
              <a:t>around</a:t>
            </a:r>
            <a:r>
              <a:rPr lang="fr-BE"/>
              <a:t> one </a:t>
            </a:r>
            <a:r>
              <a:rPr lang="fr-BE" err="1"/>
              <a:t>fourth</a:t>
            </a:r>
            <a:r>
              <a:rPr lang="fr-BE"/>
              <a:t> of </a:t>
            </a:r>
            <a:r>
              <a:rPr lang="fr-BE" err="1"/>
              <a:t>representative</a:t>
            </a:r>
            <a:r>
              <a:rPr lang="fr-BE"/>
              <a:t> leadership positions. More </a:t>
            </a:r>
            <a:r>
              <a:rPr lang="fr-BE" err="1"/>
              <a:t>needs</a:t>
            </a:r>
            <a:r>
              <a:rPr lang="fr-BE"/>
              <a:t> to </a:t>
            </a:r>
            <a:r>
              <a:rPr lang="fr-BE" err="1"/>
              <a:t>be</a:t>
            </a:r>
            <a:r>
              <a:rPr lang="fr-BE"/>
              <a:t> </a:t>
            </a:r>
            <a:r>
              <a:rPr lang="fr-BE" err="1"/>
              <a:t>done</a:t>
            </a:r>
            <a:r>
              <a:rPr lang="fr-BE"/>
              <a:t> </a:t>
            </a:r>
            <a:r>
              <a:rPr lang="fr-BE" err="1"/>
              <a:t>so</a:t>
            </a:r>
            <a:r>
              <a:rPr lang="fr-BE"/>
              <a:t> </a:t>
            </a:r>
            <a:r>
              <a:rPr lang="fr-BE" err="1"/>
              <a:t>that</a:t>
            </a:r>
            <a:r>
              <a:rPr lang="fr-BE"/>
              <a:t> </a:t>
            </a:r>
            <a:r>
              <a:rPr lang="fr-BE" err="1"/>
              <a:t>gender</a:t>
            </a:r>
            <a:r>
              <a:rPr lang="fr-BE"/>
              <a:t> </a:t>
            </a:r>
            <a:r>
              <a:rPr lang="fr-BE" err="1"/>
              <a:t>equality</a:t>
            </a:r>
            <a:r>
              <a:rPr lang="fr-BE"/>
              <a:t> can </a:t>
            </a:r>
            <a:r>
              <a:rPr lang="fr-BE" err="1"/>
              <a:t>also</a:t>
            </a:r>
            <a:r>
              <a:rPr lang="fr-BE"/>
              <a:t> </a:t>
            </a:r>
            <a:r>
              <a:rPr lang="fr-BE" err="1"/>
              <a:t>be</a:t>
            </a:r>
            <a:r>
              <a:rPr lang="fr-BE"/>
              <a:t> </a:t>
            </a:r>
            <a:r>
              <a:rPr lang="fr-BE" err="1"/>
              <a:t>preached</a:t>
            </a:r>
            <a:r>
              <a:rPr lang="fr-BE"/>
              <a:t> </a:t>
            </a:r>
            <a:r>
              <a:rPr lang="fr-BE" err="1"/>
              <a:t>from</a:t>
            </a:r>
            <a:r>
              <a:rPr lang="fr-BE"/>
              <a:t> </a:t>
            </a:r>
            <a:r>
              <a:rPr lang="fr-BE" err="1"/>
              <a:t>democratic</a:t>
            </a:r>
            <a:r>
              <a:rPr lang="fr-BE"/>
              <a:t> </a:t>
            </a:r>
            <a:r>
              <a:rPr lang="fr-BE" err="1"/>
              <a:t>representative</a:t>
            </a:r>
            <a:r>
              <a:rPr lang="fr-BE"/>
              <a:t> institutions at </a:t>
            </a:r>
            <a:r>
              <a:rPr lang="fr-BE" err="1"/>
              <a:t>work</a:t>
            </a:r>
            <a:r>
              <a:rPr lang="fr-BE"/>
              <a:t>. </a:t>
            </a:r>
          </a:p>
        </p:txBody>
      </p:sp>
      <p:sp>
        <p:nvSpPr>
          <p:cNvPr id="4" name="Slide Number Placeholder 3"/>
          <p:cNvSpPr>
            <a:spLocks noGrp="1"/>
          </p:cNvSpPr>
          <p:nvPr>
            <p:ph type="sldNum" sz="quarter" idx="5"/>
          </p:nvPr>
        </p:nvSpPr>
        <p:spPr/>
        <p:txBody>
          <a:bodyPr/>
          <a:lstStyle/>
          <a:p>
            <a:fld id="{626930E6-0F6A-44E2-94B4-81D03FEB961D}" type="slidenum">
              <a:rPr lang="en-GB" smtClean="0"/>
              <a:t>20</a:t>
            </a:fld>
            <a:endParaRPr lang="en-GB"/>
          </a:p>
        </p:txBody>
      </p:sp>
    </p:spTree>
    <p:extLst>
      <p:ext uri="{BB962C8B-B14F-4D97-AF65-F5344CB8AC3E}">
        <p14:creationId xmlns:p14="http://schemas.microsoft.com/office/powerpoint/2010/main" val="4274836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626930E6-0F6A-44E2-94B4-81D03FEB961D}" type="slidenum">
              <a:rPr lang="en-GB" smtClean="0"/>
              <a:t>23</a:t>
            </a:fld>
            <a:endParaRPr lang="en-GB"/>
          </a:p>
        </p:txBody>
      </p:sp>
    </p:spTree>
    <p:extLst>
      <p:ext uri="{BB962C8B-B14F-4D97-AF65-F5344CB8AC3E}">
        <p14:creationId xmlns:p14="http://schemas.microsoft.com/office/powerpoint/2010/main" val="1723800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Sources: </a:t>
            </a:r>
          </a:p>
          <a:p>
            <a:endParaRPr lang="pl-PL" dirty="0"/>
          </a:p>
          <a:p>
            <a:r>
              <a:rPr lang="en-GB" sz="1200" kern="1200" dirty="0">
                <a:solidFill>
                  <a:schemeClr val="tx1"/>
                </a:solidFill>
                <a:effectLst/>
                <a:latin typeface="+mn-lt"/>
                <a:ea typeface="+mn-ea"/>
                <a:cs typeface="+mn-cs"/>
              </a:rPr>
              <a:t>ETUC position on the proposed consolidation of the three Directives on information &amp; consultation, collective redundancies and transfer of undertakings. Adopted at the Executive Committee Meeting of 3-4 December 2013 (</a:t>
            </a:r>
            <a:r>
              <a:rPr lang="en-GB" sz="1200" u="sng" kern="1200" dirty="0">
                <a:solidFill>
                  <a:schemeClr val="tx1"/>
                </a:solidFill>
                <a:effectLst/>
                <a:latin typeface="+mn-lt"/>
                <a:ea typeface="+mn-ea"/>
                <a:cs typeface="+mn-cs"/>
                <a:hlinkClick r:id="rId3"/>
              </a:rPr>
              <a:t>https://www.etuc.org/sites/default/files/Final_Position_on_consolidation_of_directives_EN_1.pdf</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ETUC position paper: For a modern European Works Councils (EWC) Directive in the Digital Era (https: //www.etuc.org/documents/etuc-position-paperfor-modern-ewc-directive-digital-era#)</a:t>
            </a:r>
          </a:p>
          <a:p>
            <a:r>
              <a:rPr lang="en-GB" sz="1200" kern="1200" dirty="0">
                <a:solidFill>
                  <a:schemeClr val="tx1"/>
                </a:solidFill>
                <a:effectLst/>
                <a:latin typeface="+mn-lt"/>
                <a:ea typeface="+mn-ea"/>
                <a:cs typeface="+mn-cs"/>
              </a:rPr>
              <a:t>ETUC Resolution adopted at the Executive Committee Meeting of 7- 8 March 2018: Strategy for more democracy at work (</a:t>
            </a:r>
            <a:r>
              <a:rPr lang="en-GB" sz="1200" u="sng" kern="1200" dirty="0">
                <a:solidFill>
                  <a:schemeClr val="tx1"/>
                </a:solidFill>
                <a:effectLst/>
                <a:latin typeface="+mn-lt"/>
                <a:ea typeface="+mn-ea"/>
                <a:cs typeface="+mn-cs"/>
                <a:hlinkClick r:id="rId4"/>
              </a:rPr>
              <a:t>https://www.etuc.org/documents/etuc-resolution-strategy-more-democracy-work-0#</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ETUC Position paper adopted at the extraordinary ETUC Executive Committee on 13 April 2016 in The Hague and the ETUC Executive Committee on 9 June 2016 in Brussels: Orientation for a new EU framework on information, consultation and board-level representation rights (</a:t>
            </a:r>
            <a:r>
              <a:rPr lang="en-GB" sz="1200" u="sng" kern="1200" dirty="0">
                <a:solidFill>
                  <a:schemeClr val="tx1"/>
                </a:solidFill>
                <a:effectLst/>
                <a:latin typeface="+mn-lt"/>
                <a:ea typeface="+mn-ea"/>
                <a:cs typeface="+mn-cs"/>
                <a:hlinkClick r:id="rId5"/>
              </a:rPr>
              <a:t>https://www.etuc.org/documents/etuc-position-paper-orientation-new-eu-framework-information-consultation-and-board-level#</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ETUC position paper adopted at the Executive Committee meeting on 25-26 June 2018. The new company law package 2018: A missed opportunity for more democracy at work (</a:t>
            </a:r>
            <a:r>
              <a:rPr lang="en-GB" sz="1200" u="sng" kern="1200" dirty="0">
                <a:solidFill>
                  <a:schemeClr val="tx1"/>
                </a:solidFill>
                <a:effectLst/>
                <a:latin typeface="+mn-lt"/>
                <a:ea typeface="+mn-ea"/>
                <a:cs typeface="+mn-cs"/>
                <a:hlinkClick r:id="rId6"/>
              </a:rPr>
              <a:t>https://www.etuc.org/en/document/etuc-position-paperthe-new-company-law-package-2018-missed-opportunity-more-democracy-work</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ETUC position adopted at the Executive Committee Meeting of 14-15 December 2016: Protecting Workers in the context of the Commission Proposal for a Directive on Preventive Restructuring, Second Chance, Insolvency and Discharge Procedures (</a:t>
            </a:r>
            <a:r>
              <a:rPr lang="en-GB" sz="1200" u="sng" kern="1200" dirty="0">
                <a:solidFill>
                  <a:schemeClr val="tx1"/>
                </a:solidFill>
                <a:effectLst/>
                <a:latin typeface="+mn-lt"/>
                <a:ea typeface="+mn-ea"/>
                <a:cs typeface="+mn-cs"/>
                <a:hlinkClick r:id="rId7"/>
              </a:rPr>
              <a:t>https://www.etuc.org/en/document/etuc-position-protecting-workers-context-commission-proposal-directive-preventive</a:t>
            </a:r>
            <a:r>
              <a:rPr lang="en-GB" sz="1200" kern="1200" dirty="0">
                <a:solidFill>
                  <a:schemeClr val="tx1"/>
                </a:solidFill>
                <a:effectLst/>
                <a:latin typeface="+mn-lt"/>
                <a:ea typeface="+mn-ea"/>
                <a:cs typeface="+mn-cs"/>
              </a:rPr>
              <a:t>) </a:t>
            </a:r>
          </a:p>
          <a:p>
            <a:endParaRPr lang="pl-PL" dirty="0"/>
          </a:p>
          <a:p>
            <a:endParaRPr lang="pl-PL" dirty="0"/>
          </a:p>
          <a:p>
            <a:endParaRPr lang="pl-PL" dirty="0"/>
          </a:p>
          <a:p>
            <a:r>
              <a:rPr lang="en-GB" dirty="0"/>
              <a:t>https://www.etuc.org/en/document/towards-new-framework-more-democracy-work-etuc-resolution</a:t>
            </a:r>
            <a:endParaRPr lang="pl-PL" dirty="0"/>
          </a:p>
          <a:p>
            <a:endParaRPr lang="pl-PL" dirty="0"/>
          </a:p>
          <a:p>
            <a:r>
              <a:rPr lang="en-GB" b="1" dirty="0"/>
              <a:t>Key messages:</a:t>
            </a:r>
            <a:endParaRPr lang="en-GB" dirty="0"/>
          </a:p>
          <a:p>
            <a:br>
              <a:rPr lang="en-GB" dirty="0"/>
            </a:br>
            <a:endParaRPr lang="en-GB" dirty="0"/>
          </a:p>
          <a:p>
            <a:r>
              <a:rPr lang="en-GB" dirty="0"/>
              <a:t>·   The ETUC calls for a Directive introducing a new and integrated architecture for workers’ involvement in European company forms. Building on the existing EU acquis, the Directive should set high standards on information and consultation, and introduce ambitious minimum standards on workers’ board level representation as an additional source of workers’ influence. </a:t>
            </a:r>
          </a:p>
          <a:p>
            <a:br>
              <a:rPr lang="en-GB" dirty="0"/>
            </a:br>
            <a:endParaRPr lang="en-GB" dirty="0"/>
          </a:p>
          <a:p>
            <a:r>
              <a:rPr lang="en-GB" dirty="0"/>
              <a:t>·   The Directive would become the overarching reference on workers’ rights to information, consultation and board level representation for all European company forms. The new Directive would accommodate the existing acquis on information and consultation (e.g.: Directive 2002/14/EC) and not replace it.</a:t>
            </a:r>
          </a:p>
          <a:p>
            <a:br>
              <a:rPr lang="en-GB" dirty="0"/>
            </a:br>
            <a:endParaRPr lang="en-GB" dirty="0"/>
          </a:p>
          <a:p>
            <a:r>
              <a:rPr lang="en-GB" dirty="0"/>
              <a:t>·    A Directive on rights to information, consultation and workers’ board level representation applicable to all European company forms would address the gaps and loopholes in the EU acquis. Above all, by demanding such a Directive the ETUC is proposing a truly European vision for EU company law. The Union needs to send strong signals that it defends a business model based on social justice and sustainability.</a:t>
            </a:r>
          </a:p>
          <a:p>
            <a:br>
              <a:rPr lang="en-GB" dirty="0"/>
            </a:br>
            <a:endParaRPr lang="en-GB" dirty="0"/>
          </a:p>
          <a:p>
            <a:r>
              <a:rPr lang="en-GB" dirty="0"/>
              <a:t>·    Prerogatives of trade unions are key and should be secured throughout the Directive.</a:t>
            </a:r>
          </a:p>
          <a:p>
            <a:endParaRPr lang="en-GB" dirty="0"/>
          </a:p>
        </p:txBody>
      </p:sp>
      <p:sp>
        <p:nvSpPr>
          <p:cNvPr id="4" name="Slide Number Placeholder 3"/>
          <p:cNvSpPr>
            <a:spLocks noGrp="1"/>
          </p:cNvSpPr>
          <p:nvPr>
            <p:ph type="sldNum" sz="quarter" idx="5"/>
          </p:nvPr>
        </p:nvSpPr>
        <p:spPr/>
        <p:txBody>
          <a:bodyPr/>
          <a:lstStyle/>
          <a:p>
            <a:fld id="{626930E6-0F6A-44E2-94B4-81D03FEB961D}" type="slidenum">
              <a:rPr lang="en-GB" smtClean="0"/>
              <a:t>24</a:t>
            </a:fld>
            <a:endParaRPr lang="en-GB"/>
          </a:p>
        </p:txBody>
      </p:sp>
    </p:spTree>
    <p:extLst>
      <p:ext uri="{BB962C8B-B14F-4D97-AF65-F5344CB8AC3E}">
        <p14:creationId xmlns:p14="http://schemas.microsoft.com/office/powerpoint/2010/main" val="670735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6930E6-0F6A-44E2-94B4-81D03FEB961D}" type="slidenum">
              <a:rPr lang="en-GB" smtClean="0"/>
              <a:t>25</a:t>
            </a:fld>
            <a:endParaRPr lang="en-GB"/>
          </a:p>
        </p:txBody>
      </p:sp>
    </p:spTree>
    <p:extLst>
      <p:ext uri="{BB962C8B-B14F-4D97-AF65-F5344CB8AC3E}">
        <p14:creationId xmlns:p14="http://schemas.microsoft.com/office/powerpoint/2010/main" val="3643044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79971">
              <a:defRPr/>
            </a:pPr>
            <a:r>
              <a:rPr lang="en-GB" dirty="0"/>
              <a:t>Sidney and Beatrice Webb, (1902) [1897], </a:t>
            </a:r>
            <a:r>
              <a:rPr lang="en-GB" i="1" dirty="0"/>
              <a:t>Industrial</a:t>
            </a:r>
            <a:r>
              <a:rPr lang="en-GB" dirty="0"/>
              <a:t> </a:t>
            </a:r>
            <a:r>
              <a:rPr lang="en-GB" i="1" dirty="0"/>
              <a:t>Democracy</a:t>
            </a:r>
            <a:r>
              <a:rPr lang="en-GB" dirty="0"/>
              <a:t>. London: Longmans (p.840): </a:t>
            </a:r>
            <a:r>
              <a:rPr lang="en-GB" b="1" i="1" dirty="0"/>
              <a:t>“</a:t>
            </a:r>
            <a:r>
              <a:rPr lang="en-GB" i="1" dirty="0"/>
              <a:t>The very conception of democracy will have to be widened, so as to include economic as well as political relations”.</a:t>
            </a:r>
            <a:endParaRPr lang="pl-PL" i="1" dirty="0">
              <a:cs typeface="Calibri"/>
            </a:endParaRPr>
          </a:p>
          <a:p>
            <a:endParaRPr lang="en-GB" dirty="0"/>
          </a:p>
          <a:p>
            <a:r>
              <a:rPr lang="en-GB" dirty="0"/>
              <a:t>Noam Chomsky (2004) </a:t>
            </a:r>
            <a:r>
              <a:rPr lang="en-GB" i="1" dirty="0"/>
              <a:t>Language and Politics, AK Press, </a:t>
            </a:r>
            <a:r>
              <a:rPr lang="en-GB" dirty="0"/>
              <a:t>ISBN1902593820, 9781902593821 </a:t>
            </a:r>
          </a:p>
          <a:p>
            <a:endParaRPr lang="en-GB" i="1" dirty="0"/>
          </a:p>
          <a:p>
            <a:r>
              <a:rPr lang="en-GB" i="0" dirty="0"/>
              <a:t>Chomsky interview with David </a:t>
            </a:r>
            <a:r>
              <a:rPr lang="en-GB" i="0" dirty="0" err="1"/>
              <a:t>Barsamian</a:t>
            </a:r>
            <a:r>
              <a:rPr lang="en-GB" i="0" dirty="0"/>
              <a:t> (Alternative Radio), as quoted by Learn to Educate. A quarterly on Education and Development, Issue No. 3, Vol. no. 1, 2002, p. 17 ff.</a:t>
            </a:r>
          </a:p>
          <a:p>
            <a:endParaRPr lang="en-GB" i="0" dirty="0"/>
          </a:p>
          <a:p>
            <a:endParaRPr lang="en-GB" i="0" dirty="0"/>
          </a:p>
        </p:txBody>
      </p:sp>
      <p:sp>
        <p:nvSpPr>
          <p:cNvPr id="4" name="Slide Number Placeholder 3"/>
          <p:cNvSpPr>
            <a:spLocks noGrp="1"/>
          </p:cNvSpPr>
          <p:nvPr>
            <p:ph type="sldNum" sz="quarter" idx="5"/>
          </p:nvPr>
        </p:nvSpPr>
        <p:spPr/>
        <p:txBody>
          <a:bodyPr/>
          <a:lstStyle/>
          <a:p>
            <a:fld id="{626930E6-0F6A-44E2-94B4-81D03FEB961D}" type="slidenum">
              <a:rPr lang="en-GB" smtClean="0"/>
              <a:t>4</a:t>
            </a:fld>
            <a:endParaRPr lang="en-GB"/>
          </a:p>
        </p:txBody>
      </p:sp>
    </p:spTree>
    <p:extLst>
      <p:ext uri="{BB962C8B-B14F-4D97-AF65-F5344CB8AC3E}">
        <p14:creationId xmlns:p14="http://schemas.microsoft.com/office/powerpoint/2010/main" val="2990582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79971">
              <a:defRPr/>
            </a:pPr>
            <a:r>
              <a:rPr lang="en-US" dirty="0"/>
              <a:t>Richard D. Wolff</a:t>
            </a:r>
            <a:r>
              <a:rPr lang="pl-PL" dirty="0"/>
              <a:t>, Twitter</a:t>
            </a:r>
            <a:r>
              <a:rPr lang="en-US" dirty="0"/>
              <a:t> </a:t>
            </a:r>
            <a:r>
              <a:rPr lang="en-GB" u="sng" dirty="0">
                <a:hlinkClick r:id="rId3"/>
              </a:rPr>
              <a:t>https://twitter.com/profwolff/status/929030710614265856</a:t>
            </a:r>
            <a:endParaRPr lang="en-GB" dirty="0"/>
          </a:p>
          <a:p>
            <a:endParaRPr lang="pl-PL" i="0" dirty="0"/>
          </a:p>
          <a:p>
            <a:r>
              <a:rPr lang="en-US" dirty="0"/>
              <a:t>John McDonnell</a:t>
            </a:r>
            <a:r>
              <a:rPr lang="pl-PL" dirty="0"/>
              <a:t>, New Socialist</a:t>
            </a:r>
            <a:r>
              <a:rPr lang="en-US" dirty="0"/>
              <a:t> </a:t>
            </a:r>
            <a:r>
              <a:rPr lang="en-US" u="sng" dirty="0">
                <a:hlinkClick r:id="rId4"/>
              </a:rPr>
              <a:t>https://newsocialist.org.uk/when-we-go-into-government/</a:t>
            </a:r>
            <a:r>
              <a:rPr lang="en-US" dirty="0"/>
              <a:t> </a:t>
            </a:r>
            <a:endParaRPr lang="pl-PL" dirty="0"/>
          </a:p>
          <a:p>
            <a:endParaRPr lang="pl-PL" i="0" dirty="0"/>
          </a:p>
          <a:p>
            <a:endParaRPr lang="en-GB" dirty="0"/>
          </a:p>
          <a:p>
            <a:endParaRPr lang="en-GB" dirty="0"/>
          </a:p>
        </p:txBody>
      </p:sp>
      <p:sp>
        <p:nvSpPr>
          <p:cNvPr id="4" name="Slide Number Placeholder 3"/>
          <p:cNvSpPr>
            <a:spLocks noGrp="1"/>
          </p:cNvSpPr>
          <p:nvPr>
            <p:ph type="sldNum" sz="quarter" idx="5"/>
          </p:nvPr>
        </p:nvSpPr>
        <p:spPr/>
        <p:txBody>
          <a:bodyPr/>
          <a:lstStyle/>
          <a:p>
            <a:fld id="{626930E6-0F6A-44E2-94B4-81D03FEB961D}" type="slidenum">
              <a:rPr lang="en-GB" smtClean="0"/>
              <a:t>5</a:t>
            </a:fld>
            <a:endParaRPr lang="en-GB"/>
          </a:p>
        </p:txBody>
      </p:sp>
    </p:spTree>
    <p:extLst>
      <p:ext uri="{BB962C8B-B14F-4D97-AF65-F5344CB8AC3E}">
        <p14:creationId xmlns:p14="http://schemas.microsoft.com/office/powerpoint/2010/main" val="4061437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79971">
              <a:defRPr/>
            </a:pPr>
            <a:r>
              <a:rPr lang="en-GB" b="1" dirty="0"/>
              <a:t>More Democracy At Work? Do We Need That?</a:t>
            </a:r>
          </a:p>
          <a:p>
            <a:r>
              <a:rPr lang="en-GB" dirty="0"/>
              <a:t>by </a:t>
            </a:r>
            <a:r>
              <a:rPr lang="en-GB" dirty="0">
                <a:hlinkClick r:id="rId3"/>
              </a:rPr>
              <a:t>Peter Scherrer</a:t>
            </a:r>
            <a:r>
              <a:rPr lang="en-GB" dirty="0"/>
              <a:t> on 8th March 2018</a:t>
            </a:r>
          </a:p>
          <a:p>
            <a:r>
              <a:rPr lang="en-GB" dirty="0"/>
              <a:t>Social Europe</a:t>
            </a:r>
          </a:p>
          <a:p>
            <a:r>
              <a:rPr lang="en-GB" dirty="0"/>
              <a:t>https://www.socialeurope.eu/m</a:t>
            </a:r>
            <a:endParaRPr lang="pl-PL" dirty="0"/>
          </a:p>
          <a:p>
            <a:endParaRPr lang="pl-PL" dirty="0"/>
          </a:p>
          <a:p>
            <a:pPr>
              <a:buFont typeface="Arial" panose="020B0604020202020204" pitchFamily="34" charset="0"/>
              <a:buChar char="•"/>
            </a:pPr>
            <a:r>
              <a:rPr lang="en-GB" sz="1200" dirty="0"/>
              <a:t>“It is, in my view, more necessary now than ever before to put the fight for more democracy at work on the political agenda. When we are talking about European values, here is a chance to show that Europe and MEPs are serious – workers are not just objects (and often victims) of global market economy rules. Workers should take a close look at which parties include more democracy at work in their EP election manifestos. European trade unions have supported, right from the beginning, the European idea, the deepening and enlargement of the Union. It is time for Europe to show a more democratic face to the workers!”</a:t>
            </a:r>
          </a:p>
          <a:p>
            <a:pPr marL="0" indent="0">
              <a:buNone/>
            </a:pPr>
            <a:r>
              <a:rPr lang="en-GB" sz="1200" dirty="0"/>
              <a:t>  Peter Scherrer, Deputy General Secretary of ETUC </a:t>
            </a:r>
          </a:p>
          <a:p>
            <a:r>
              <a:rPr lang="en-GB" dirty="0"/>
              <a:t>ore-democracy-at-work-do-we-need-that</a:t>
            </a:r>
          </a:p>
        </p:txBody>
      </p:sp>
      <p:sp>
        <p:nvSpPr>
          <p:cNvPr id="4" name="Slide Number Placeholder 3"/>
          <p:cNvSpPr>
            <a:spLocks noGrp="1"/>
          </p:cNvSpPr>
          <p:nvPr>
            <p:ph type="sldNum" sz="quarter" idx="5"/>
          </p:nvPr>
        </p:nvSpPr>
        <p:spPr/>
        <p:txBody>
          <a:bodyPr/>
          <a:lstStyle/>
          <a:p>
            <a:fld id="{626930E6-0F6A-44E2-94B4-81D03FEB961D}" type="slidenum">
              <a:rPr lang="en-GB" smtClean="0"/>
              <a:t>6</a:t>
            </a:fld>
            <a:endParaRPr lang="en-GB"/>
          </a:p>
        </p:txBody>
      </p:sp>
    </p:spTree>
    <p:extLst>
      <p:ext uri="{BB962C8B-B14F-4D97-AF65-F5344CB8AC3E}">
        <p14:creationId xmlns:p14="http://schemas.microsoft.com/office/powerpoint/2010/main" val="2237354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79971">
              <a:defRPr/>
            </a:pPr>
            <a:r>
              <a:rPr lang="en-GB" b="1" dirty="0"/>
              <a:t>More Democracy At Work? Do We Need That?</a:t>
            </a:r>
          </a:p>
          <a:p>
            <a:r>
              <a:rPr lang="en-GB" dirty="0"/>
              <a:t>by </a:t>
            </a:r>
            <a:r>
              <a:rPr lang="en-GB" dirty="0">
                <a:hlinkClick r:id="rId3"/>
              </a:rPr>
              <a:t>Peter Scherrer</a:t>
            </a:r>
            <a:r>
              <a:rPr lang="en-GB" dirty="0"/>
              <a:t> on 8th March 2018</a:t>
            </a:r>
          </a:p>
          <a:p>
            <a:r>
              <a:rPr lang="en-GB" dirty="0"/>
              <a:t>Social Europe</a:t>
            </a:r>
          </a:p>
          <a:p>
            <a:r>
              <a:rPr lang="en-GB" dirty="0"/>
              <a:t>https://www.socialeurope.eu/more-democracy-at-work-do-we-need-that</a:t>
            </a:r>
          </a:p>
          <a:p>
            <a:endParaRPr lang="en-GB" dirty="0"/>
          </a:p>
          <a:p>
            <a:endParaRPr lang="en-GB" dirty="0"/>
          </a:p>
        </p:txBody>
      </p:sp>
      <p:sp>
        <p:nvSpPr>
          <p:cNvPr id="4" name="Slide Number Placeholder 3"/>
          <p:cNvSpPr>
            <a:spLocks noGrp="1"/>
          </p:cNvSpPr>
          <p:nvPr>
            <p:ph type="sldNum" sz="quarter" idx="5"/>
          </p:nvPr>
        </p:nvSpPr>
        <p:spPr/>
        <p:txBody>
          <a:bodyPr/>
          <a:lstStyle/>
          <a:p>
            <a:fld id="{626930E6-0F6A-44E2-94B4-81D03FEB961D}" type="slidenum">
              <a:rPr lang="en-GB" smtClean="0"/>
              <a:t>7</a:t>
            </a:fld>
            <a:endParaRPr lang="en-GB"/>
          </a:p>
        </p:txBody>
      </p:sp>
    </p:spTree>
    <p:extLst>
      <p:ext uri="{BB962C8B-B14F-4D97-AF65-F5344CB8AC3E}">
        <p14:creationId xmlns:p14="http://schemas.microsoft.com/office/powerpoint/2010/main" val="1895549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300"/>
              <a:t>Source: Based on the European Social Survey 2016. </a:t>
            </a:r>
            <a:endParaRPr lang="en-GB" sz="2300"/>
          </a:p>
          <a:p>
            <a:r>
              <a:rPr lang="en-US" sz="2300"/>
              <a:t>Note: Democracy at work scale based on mean scores of </a:t>
            </a:r>
            <a:r>
              <a:rPr lang="en-US" sz="2300" i="1" err="1"/>
              <a:t>wkdcorga</a:t>
            </a:r>
            <a:r>
              <a:rPr lang="en-US" sz="2300"/>
              <a:t> (allowed to decide how daily work is organized) and </a:t>
            </a:r>
            <a:r>
              <a:rPr lang="en-US" sz="2300" i="1" err="1"/>
              <a:t>iorgact</a:t>
            </a:r>
            <a:r>
              <a:rPr lang="en-US" sz="2300"/>
              <a:t> (allowed to influence policy decisions about activities of organization). Reported differences between mean score less than 2.5 and more than 7.5. </a:t>
            </a:r>
          </a:p>
          <a:p>
            <a:r>
              <a:rPr lang="en-US" sz="2300"/>
              <a:t>Ability to influence politics based on </a:t>
            </a:r>
            <a:r>
              <a:rPr lang="en-US" sz="2300" i="1" err="1"/>
              <a:t>psppsgva</a:t>
            </a:r>
            <a:r>
              <a:rPr lang="en-US" sz="2300"/>
              <a:t> taking together ‘completely’, ‘very’ and ‘quite’. </a:t>
            </a:r>
          </a:p>
          <a:p>
            <a:r>
              <a:rPr lang="en-US" sz="2300"/>
              <a:t>Interested in politics based on </a:t>
            </a:r>
            <a:r>
              <a:rPr lang="en-US" sz="2300" i="1" err="1"/>
              <a:t>polintr</a:t>
            </a:r>
            <a:r>
              <a:rPr lang="en-US" sz="2300" i="1"/>
              <a:t> </a:t>
            </a:r>
            <a:r>
              <a:rPr lang="en-US" sz="2300"/>
              <a:t>taking together ‘very’ and ‘quite’.</a:t>
            </a:r>
            <a:endParaRPr lang="en-GB" sz="2300"/>
          </a:p>
          <a:p>
            <a:endParaRPr lang="en-GB"/>
          </a:p>
        </p:txBody>
      </p:sp>
      <p:sp>
        <p:nvSpPr>
          <p:cNvPr id="4" name="Slide Number Placeholder 3"/>
          <p:cNvSpPr>
            <a:spLocks noGrp="1"/>
          </p:cNvSpPr>
          <p:nvPr>
            <p:ph type="sldNum" sz="quarter" idx="5"/>
          </p:nvPr>
        </p:nvSpPr>
        <p:spPr/>
        <p:txBody>
          <a:bodyPr/>
          <a:lstStyle/>
          <a:p>
            <a:fld id="{626930E6-0F6A-44E2-94B4-81D03FEB961D}" type="slidenum">
              <a:rPr lang="en-GB" smtClean="0"/>
              <a:t>9</a:t>
            </a:fld>
            <a:endParaRPr lang="en-GB"/>
          </a:p>
        </p:txBody>
      </p:sp>
    </p:spTree>
    <p:extLst>
      <p:ext uri="{BB962C8B-B14F-4D97-AF65-F5344CB8AC3E}">
        <p14:creationId xmlns:p14="http://schemas.microsoft.com/office/powerpoint/2010/main" val="39242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300" dirty="0"/>
              <a:t>Source: </a:t>
            </a:r>
            <a:r>
              <a:rPr lang="en-GB" sz="2300" dirty="0" err="1"/>
              <a:t>Piasna</a:t>
            </a:r>
            <a:r>
              <a:rPr lang="en-GB" sz="2300" dirty="0"/>
              <a:t> (2017). Democracy at work originally titled ‘collective interest representation’. Score of: collective bargaining coverage, trade union density and employees covered by works council or similar institution. Wages: average net monthly wage from main paid job, adjusted for PPP, in euros.</a:t>
            </a:r>
            <a:r>
              <a:rPr lang="en-GB" dirty="0"/>
              <a:t> </a:t>
            </a:r>
            <a:endParaRPr lang="en-US"/>
          </a:p>
          <a:p>
            <a:endParaRPr lang="en-GB" dirty="0">
              <a:cs typeface="Calibri"/>
            </a:endParaRPr>
          </a:p>
          <a:p>
            <a:r>
              <a:rPr lang="en-GB" dirty="0"/>
              <a:t>Source life satisfaction: European Social Survey (2016). Democracy at work scale based on mean scores of </a:t>
            </a:r>
            <a:r>
              <a:rPr lang="en-GB" dirty="0" err="1"/>
              <a:t>wkdcorga</a:t>
            </a:r>
            <a:r>
              <a:rPr lang="en-GB" dirty="0"/>
              <a:t> (allowed to decide how daily work is organized) and </a:t>
            </a:r>
            <a:r>
              <a:rPr lang="en-GB" dirty="0" err="1"/>
              <a:t>iorgact</a:t>
            </a:r>
            <a:r>
              <a:rPr lang="en-GB" dirty="0"/>
              <a:t> (allowed to influence policy </a:t>
            </a:r>
            <a:r>
              <a:rPr lang="en-GB" dirty="0" err="1"/>
              <a:t>decisiosn</a:t>
            </a:r>
            <a:r>
              <a:rPr lang="en-GB" dirty="0"/>
              <a:t> about activities of organization). Reported differences between mean score less than 2.5 and more than 7.5. </a:t>
            </a:r>
            <a:endParaRPr lang="en-GB" dirty="0">
              <a:cs typeface="Calibri"/>
            </a:endParaRPr>
          </a:p>
        </p:txBody>
      </p:sp>
      <p:sp>
        <p:nvSpPr>
          <p:cNvPr id="4" name="Slide Number Placeholder 3"/>
          <p:cNvSpPr>
            <a:spLocks noGrp="1"/>
          </p:cNvSpPr>
          <p:nvPr>
            <p:ph type="sldNum" sz="quarter" idx="5"/>
          </p:nvPr>
        </p:nvSpPr>
        <p:spPr/>
        <p:txBody>
          <a:bodyPr/>
          <a:lstStyle/>
          <a:p>
            <a:fld id="{626930E6-0F6A-44E2-94B4-81D03FEB961D}" type="slidenum">
              <a:rPr lang="en-GB" smtClean="0"/>
              <a:t>10</a:t>
            </a:fld>
            <a:endParaRPr lang="en-GB"/>
          </a:p>
        </p:txBody>
      </p:sp>
    </p:spTree>
    <p:extLst>
      <p:ext uri="{BB962C8B-B14F-4D97-AF65-F5344CB8AC3E}">
        <p14:creationId xmlns:p14="http://schemas.microsoft.com/office/powerpoint/2010/main" val="3932461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Productivity;</a:t>
            </a:r>
          </a:p>
          <a:p>
            <a:r>
              <a:rPr lang="en-GB" sz="2300"/>
              <a:t>Source: x-axis: European Participation Index (2013). Y-axis : OECD (2013): GDP per hour worked in USD, 2010 PPPs.</a:t>
            </a:r>
            <a:r>
              <a:rPr lang="en-GB"/>
              <a:t> </a:t>
            </a:r>
          </a:p>
          <a:p>
            <a:endParaRPr lang="en-GB"/>
          </a:p>
          <a:p>
            <a:r>
              <a:rPr lang="en-GB"/>
              <a:t>Employment rate:</a:t>
            </a:r>
          </a:p>
          <a:p>
            <a:r>
              <a:rPr lang="en-GB" sz="2300"/>
              <a:t>Source: X-axis: European Participation Index (2013). Y-axis : Eurostat (</a:t>
            </a:r>
            <a:r>
              <a:rPr lang="en-GB" sz="2300" err="1"/>
              <a:t>lfsa_ergan</a:t>
            </a:r>
            <a:r>
              <a:rPr lang="en-GB" sz="2300"/>
              <a:t>): Employment rate (20-64 y), figures for 2013.</a:t>
            </a:r>
            <a:r>
              <a:rPr lang="en-GB"/>
              <a:t> </a:t>
            </a:r>
          </a:p>
        </p:txBody>
      </p:sp>
      <p:sp>
        <p:nvSpPr>
          <p:cNvPr id="4" name="Slide Number Placeholder 3"/>
          <p:cNvSpPr>
            <a:spLocks noGrp="1"/>
          </p:cNvSpPr>
          <p:nvPr>
            <p:ph type="sldNum" sz="quarter" idx="5"/>
          </p:nvPr>
        </p:nvSpPr>
        <p:spPr/>
        <p:txBody>
          <a:bodyPr/>
          <a:lstStyle/>
          <a:p>
            <a:fld id="{626930E6-0F6A-44E2-94B4-81D03FEB961D}" type="slidenum">
              <a:rPr lang="en-GB" smtClean="0"/>
              <a:t>11</a:t>
            </a:fld>
            <a:endParaRPr lang="en-GB"/>
          </a:p>
        </p:txBody>
      </p:sp>
    </p:spTree>
    <p:extLst>
      <p:ext uri="{BB962C8B-B14F-4D97-AF65-F5344CB8AC3E}">
        <p14:creationId xmlns:p14="http://schemas.microsoft.com/office/powerpoint/2010/main" val="2102702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300"/>
              <a:t>Source: European Participation Index and GINI (Eurostat, 2013).</a:t>
            </a:r>
            <a:r>
              <a:rPr lang="en-GB"/>
              <a:t> </a:t>
            </a:r>
          </a:p>
        </p:txBody>
      </p:sp>
      <p:sp>
        <p:nvSpPr>
          <p:cNvPr id="4" name="Slide Number Placeholder 3"/>
          <p:cNvSpPr>
            <a:spLocks noGrp="1"/>
          </p:cNvSpPr>
          <p:nvPr>
            <p:ph type="sldNum" sz="quarter" idx="5"/>
          </p:nvPr>
        </p:nvSpPr>
        <p:spPr/>
        <p:txBody>
          <a:bodyPr/>
          <a:lstStyle/>
          <a:p>
            <a:fld id="{626930E6-0F6A-44E2-94B4-81D03FEB961D}" type="slidenum">
              <a:rPr lang="en-GB" smtClean="0"/>
              <a:t>12</a:t>
            </a:fld>
            <a:endParaRPr lang="en-GB"/>
          </a:p>
        </p:txBody>
      </p:sp>
    </p:spTree>
    <p:extLst>
      <p:ext uri="{BB962C8B-B14F-4D97-AF65-F5344CB8AC3E}">
        <p14:creationId xmlns:p14="http://schemas.microsoft.com/office/powerpoint/2010/main" val="2324909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a:prstGeom prst="rect">
            <a:avLst/>
          </a:prstGeo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F2B2FFC9-50CD-4B29-9538-4C02C38A1952}" type="datetimeFigureOut">
              <a:rPr lang="en-GB" smtClean="0"/>
              <a:t>28/02/2019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292C24-C658-4A4B-9B9B-4C599A09FBC4}"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9" name="Picture 18" descr="A dark room&#10;&#10;Description automatically generated">
            <a:extLst>
              <a:ext uri="{FF2B5EF4-FFF2-40B4-BE49-F238E27FC236}">
                <a16:creationId xmlns:a16="http://schemas.microsoft.com/office/drawing/2014/main" id="{93607DDA-FDEF-416A-8956-61D3B78054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05901" y="5730229"/>
            <a:ext cx="1269274" cy="533707"/>
          </a:xfrm>
          <a:prstGeom prst="rect">
            <a:avLst/>
          </a:prstGeom>
        </p:spPr>
      </p:pic>
      <p:sp>
        <p:nvSpPr>
          <p:cNvPr id="20" name="Rectangle 19">
            <a:extLst>
              <a:ext uri="{FF2B5EF4-FFF2-40B4-BE49-F238E27FC236}">
                <a16:creationId xmlns:a16="http://schemas.microsoft.com/office/drawing/2014/main" id="{F1599C2F-7907-4E7E-B3E9-91D5A092227B}"/>
              </a:ext>
            </a:extLst>
          </p:cNvPr>
          <p:cNvSpPr/>
          <p:nvPr userDrawn="1"/>
        </p:nvSpPr>
        <p:spPr>
          <a:xfrm>
            <a:off x="1" y="6569400"/>
            <a:ext cx="12191999" cy="2885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783FB0F6-F71F-4348-85E3-F33A3FF07439}"/>
              </a:ext>
            </a:extLst>
          </p:cNvPr>
          <p:cNvSpPr/>
          <p:nvPr userDrawn="1"/>
        </p:nvSpPr>
        <p:spPr>
          <a:xfrm>
            <a:off x="0" y="-2481"/>
            <a:ext cx="12188825" cy="2885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226C2E10-BE15-4AED-ADB1-458534CBE7DC}"/>
              </a:ext>
            </a:extLst>
          </p:cNvPr>
          <p:cNvSpPr/>
          <p:nvPr userDrawn="1"/>
        </p:nvSpPr>
        <p:spPr>
          <a:xfrm rot="5400000">
            <a:off x="-3293931" y="3290757"/>
            <a:ext cx="6858002" cy="276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1952DB82-52ED-4F9C-B7B7-6D153DD9F2E9}"/>
              </a:ext>
            </a:extLst>
          </p:cNvPr>
          <p:cNvSpPr/>
          <p:nvPr userDrawn="1"/>
        </p:nvSpPr>
        <p:spPr>
          <a:xfrm rot="5400000">
            <a:off x="8598719" y="3267896"/>
            <a:ext cx="6858002" cy="3222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8846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097280" y="1845734"/>
            <a:ext cx="10058400" cy="4023360"/>
          </a:xfrm>
          <a:prstGeom prst="rect">
            <a:avLst/>
          </a:prstGeo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B2FFC9-50CD-4B29-9538-4C02C38A1952}" type="datetimeFigureOut">
              <a:rPr lang="en-GB" smtClean="0"/>
              <a:t>28/02/2019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292C24-C658-4A4B-9B9B-4C599A09FBC4}" type="slidenum">
              <a:rPr lang="en-GB" smtClean="0"/>
              <a:t>‹#›</a:t>
            </a:fld>
            <a:endParaRPr lang="en-GB"/>
          </a:p>
        </p:txBody>
      </p:sp>
    </p:spTree>
    <p:extLst>
      <p:ext uri="{BB962C8B-B14F-4D97-AF65-F5344CB8AC3E}">
        <p14:creationId xmlns:p14="http://schemas.microsoft.com/office/powerpoint/2010/main" val="97535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14778"/>
            <a:ext cx="2628900" cy="5757421"/>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a:prstGeom prst="rect">
            <a:avLst/>
          </a:prstGeo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B2FFC9-50CD-4B29-9538-4C02C38A1952}" type="datetimeFigureOut">
              <a:rPr lang="en-GB" smtClean="0"/>
              <a:t>28/02/2019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292C24-C658-4A4B-9B9B-4C599A09FBC4}" type="slidenum">
              <a:rPr lang="en-GB" smtClean="0"/>
              <a:t>‹#›</a:t>
            </a:fld>
            <a:endParaRPr lang="en-GB"/>
          </a:p>
        </p:txBody>
      </p:sp>
      <p:sp>
        <p:nvSpPr>
          <p:cNvPr id="9" name="Rectangle 8">
            <a:extLst>
              <a:ext uri="{FF2B5EF4-FFF2-40B4-BE49-F238E27FC236}">
                <a16:creationId xmlns:a16="http://schemas.microsoft.com/office/drawing/2014/main" id="{B5B94211-AEC4-4CA0-9019-FB86F3DCCFDD}"/>
              </a:ext>
            </a:extLst>
          </p:cNvPr>
          <p:cNvSpPr/>
          <p:nvPr userDrawn="1"/>
        </p:nvSpPr>
        <p:spPr>
          <a:xfrm>
            <a:off x="1" y="6506212"/>
            <a:ext cx="12191999" cy="3517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B9949E1B-9372-495A-86BD-75B6D2F193D0}"/>
              </a:ext>
            </a:extLst>
          </p:cNvPr>
          <p:cNvSpPr/>
          <p:nvPr userDrawn="1"/>
        </p:nvSpPr>
        <p:spPr>
          <a:xfrm>
            <a:off x="0" y="-2481"/>
            <a:ext cx="12188825" cy="2885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CB9B1444-2906-4B30-8CDA-535D288D8A22}"/>
              </a:ext>
            </a:extLst>
          </p:cNvPr>
          <p:cNvSpPr/>
          <p:nvPr userDrawn="1"/>
        </p:nvSpPr>
        <p:spPr>
          <a:xfrm rot="5400000">
            <a:off x="-3293931" y="3290757"/>
            <a:ext cx="6858002" cy="276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28DD82B-31A3-4821-A148-32318A2D1E00}"/>
              </a:ext>
            </a:extLst>
          </p:cNvPr>
          <p:cNvSpPr/>
          <p:nvPr userDrawn="1"/>
        </p:nvSpPr>
        <p:spPr>
          <a:xfrm rot="5400000">
            <a:off x="8598719" y="3267896"/>
            <a:ext cx="6858002" cy="3222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99144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646545"/>
            <a:ext cx="10058400" cy="1090815"/>
          </a:xfrm>
          <a:prstGeom prst="rect">
            <a:avLst/>
          </a:prstGeom>
        </p:spPr>
        <p:txBody>
          <a:bodyPr/>
          <a:lstStyle>
            <a:lvl1pPr marL="0">
              <a:defRPr/>
            </a:lvl1pPr>
          </a:lstStyle>
          <a:p>
            <a:r>
              <a:rPr lang="en-US"/>
              <a:t>Click to edit Master title style</a:t>
            </a:r>
          </a:p>
        </p:txBody>
      </p:sp>
      <p:sp>
        <p:nvSpPr>
          <p:cNvPr id="3" name="Content Placeholder 2"/>
          <p:cNvSpPr>
            <a:spLocks noGrp="1"/>
          </p:cNvSpPr>
          <p:nvPr>
            <p:ph idx="1"/>
          </p:nvPr>
        </p:nvSpPr>
        <p:spPr>
          <a:xfrm>
            <a:off x="1097280" y="1845734"/>
            <a:ext cx="10058400"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B2FFC9-50CD-4B29-9538-4C02C38A1952}" type="datetimeFigureOut">
              <a:rPr lang="en-GB" smtClean="0"/>
              <a:t>28/02/2019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292C24-C658-4A4B-9B9B-4C599A09FBC4}" type="slidenum">
              <a:rPr lang="en-GB" smtClean="0"/>
              <a:t>‹#›</a:t>
            </a:fld>
            <a:endParaRPr lang="en-GB"/>
          </a:p>
        </p:txBody>
      </p:sp>
    </p:spTree>
    <p:extLst>
      <p:ext uri="{BB962C8B-B14F-4D97-AF65-F5344CB8AC3E}">
        <p14:creationId xmlns:p14="http://schemas.microsoft.com/office/powerpoint/2010/main" val="1894183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a:prstGeom prst="rect">
            <a:avLst/>
          </a:prstGeo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a:prstGeom prst="rect">
            <a:avLst/>
          </a:prstGeo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B2FFC9-50CD-4B29-9538-4C02C38A1952}" type="datetimeFigureOut">
              <a:rPr lang="en-GB" smtClean="0"/>
              <a:t>28/02/2019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292C24-C658-4A4B-9B9B-4C599A09FBC4}"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7" name="Picture 16" descr="A dark room&#10;&#10;Description automatically generated">
            <a:extLst>
              <a:ext uri="{FF2B5EF4-FFF2-40B4-BE49-F238E27FC236}">
                <a16:creationId xmlns:a16="http://schemas.microsoft.com/office/drawing/2014/main" id="{A6B677C7-8F4D-4520-AB2F-3F695E94BD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05901" y="5730229"/>
            <a:ext cx="1269274" cy="533707"/>
          </a:xfrm>
          <a:prstGeom prst="rect">
            <a:avLst/>
          </a:prstGeom>
        </p:spPr>
      </p:pic>
      <p:sp>
        <p:nvSpPr>
          <p:cNvPr id="18" name="Rectangle 17">
            <a:extLst>
              <a:ext uri="{FF2B5EF4-FFF2-40B4-BE49-F238E27FC236}">
                <a16:creationId xmlns:a16="http://schemas.microsoft.com/office/drawing/2014/main" id="{A39584AE-4BA7-4DDF-8830-099BD49AE384}"/>
              </a:ext>
            </a:extLst>
          </p:cNvPr>
          <p:cNvSpPr/>
          <p:nvPr userDrawn="1"/>
        </p:nvSpPr>
        <p:spPr>
          <a:xfrm>
            <a:off x="1" y="6492357"/>
            <a:ext cx="12191999" cy="3517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2F85C759-E0C7-4D79-B56A-B1B9075C6F7F}"/>
              </a:ext>
            </a:extLst>
          </p:cNvPr>
          <p:cNvSpPr/>
          <p:nvPr userDrawn="1"/>
        </p:nvSpPr>
        <p:spPr>
          <a:xfrm>
            <a:off x="0" y="-16336"/>
            <a:ext cx="12188825" cy="2885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3B82A080-97D8-4B71-8D53-D13BE31AC5AC}"/>
              </a:ext>
            </a:extLst>
          </p:cNvPr>
          <p:cNvSpPr/>
          <p:nvPr userDrawn="1"/>
        </p:nvSpPr>
        <p:spPr>
          <a:xfrm rot="5400000">
            <a:off x="-3293931" y="3276902"/>
            <a:ext cx="6858002" cy="276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5D68DC1B-7C0A-475D-A106-8C2E93480D34}"/>
              </a:ext>
            </a:extLst>
          </p:cNvPr>
          <p:cNvSpPr/>
          <p:nvPr userDrawn="1"/>
        </p:nvSpPr>
        <p:spPr>
          <a:xfrm rot="5400000">
            <a:off x="8598719" y="3254041"/>
            <a:ext cx="6858002" cy="3222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74857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1" y="646820"/>
            <a:ext cx="10058400" cy="1052671"/>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97280" y="1984278"/>
            <a:ext cx="4937760"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1" y="1984279"/>
            <a:ext cx="4937760"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B2FFC9-50CD-4B29-9538-4C02C38A1952}" type="datetimeFigureOut">
              <a:rPr lang="en-GB" smtClean="0"/>
              <a:t>28/02/2019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292C24-C658-4A4B-9B9B-4C599A09FBC4}" type="slidenum">
              <a:rPr lang="en-GB" smtClean="0"/>
              <a:t>‹#›</a:t>
            </a:fld>
            <a:endParaRPr lang="en-GB"/>
          </a:p>
        </p:txBody>
      </p:sp>
      <p:pic>
        <p:nvPicPr>
          <p:cNvPr id="9" name="Picture 8" descr="A dark room&#10;&#10;Description automatically generated">
            <a:extLst>
              <a:ext uri="{FF2B5EF4-FFF2-40B4-BE49-F238E27FC236}">
                <a16:creationId xmlns:a16="http://schemas.microsoft.com/office/drawing/2014/main" id="{860988C6-F7B5-4C21-A90D-7465E26716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05901" y="5730229"/>
            <a:ext cx="1269274" cy="533707"/>
          </a:xfrm>
          <a:prstGeom prst="rect">
            <a:avLst/>
          </a:prstGeom>
        </p:spPr>
      </p:pic>
    </p:spTree>
    <p:extLst>
      <p:ext uri="{BB962C8B-B14F-4D97-AF65-F5344CB8AC3E}">
        <p14:creationId xmlns:p14="http://schemas.microsoft.com/office/powerpoint/2010/main" val="3195422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600640"/>
            <a:ext cx="10058400" cy="106190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097280" y="2003924"/>
            <a:ext cx="493776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740206"/>
            <a:ext cx="4937760" cy="3378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2003924"/>
            <a:ext cx="493776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740206"/>
            <a:ext cx="4937760" cy="3378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B2FFC9-50CD-4B29-9538-4C02C38A1952}" type="datetimeFigureOut">
              <a:rPr lang="en-GB" smtClean="0"/>
              <a:t>28/02/2019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292C24-C658-4A4B-9B9B-4C599A09FBC4}" type="slidenum">
              <a:rPr lang="en-GB" smtClean="0"/>
              <a:t>‹#›</a:t>
            </a:fld>
            <a:endParaRPr lang="en-GB"/>
          </a:p>
        </p:txBody>
      </p:sp>
    </p:spTree>
    <p:extLst>
      <p:ext uri="{BB962C8B-B14F-4D97-AF65-F5344CB8AC3E}">
        <p14:creationId xmlns:p14="http://schemas.microsoft.com/office/powerpoint/2010/main" val="395919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674531"/>
            <a:ext cx="10058400" cy="997251"/>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2B2FFC9-50CD-4B29-9538-4C02C38A1952}" type="datetimeFigureOut">
              <a:rPr lang="en-GB" smtClean="0"/>
              <a:t>28/02/2019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292C24-C658-4A4B-9B9B-4C599A09FBC4}" type="slidenum">
              <a:rPr lang="en-GB" smtClean="0"/>
              <a:t>‹#›</a:t>
            </a:fld>
            <a:endParaRPr lang="en-GB"/>
          </a:p>
        </p:txBody>
      </p:sp>
    </p:spTree>
    <p:extLst>
      <p:ext uri="{BB962C8B-B14F-4D97-AF65-F5344CB8AC3E}">
        <p14:creationId xmlns:p14="http://schemas.microsoft.com/office/powerpoint/2010/main" val="1143909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2B2FFC9-50CD-4B29-9538-4C02C38A1952}" type="datetimeFigureOut">
              <a:rPr lang="en-GB" smtClean="0"/>
              <a:t>28/02/2019</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C2292C24-C658-4A4B-9B9B-4C599A09FBC4}" type="slidenum">
              <a:rPr lang="en-GB" smtClean="0"/>
              <a:t>‹#›</a:t>
            </a:fld>
            <a:endParaRPr lang="en-GB"/>
          </a:p>
        </p:txBody>
      </p:sp>
      <p:sp>
        <p:nvSpPr>
          <p:cNvPr id="10" name="Rectangle 9">
            <a:extLst>
              <a:ext uri="{FF2B5EF4-FFF2-40B4-BE49-F238E27FC236}">
                <a16:creationId xmlns:a16="http://schemas.microsoft.com/office/drawing/2014/main" id="{D6C9D25D-FE73-4D50-A09C-A0682A99AA34}"/>
              </a:ext>
            </a:extLst>
          </p:cNvPr>
          <p:cNvSpPr/>
          <p:nvPr userDrawn="1"/>
        </p:nvSpPr>
        <p:spPr>
          <a:xfrm>
            <a:off x="1" y="6506212"/>
            <a:ext cx="12191999" cy="3517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AB4F701-B378-495B-8103-1368653D72B7}"/>
              </a:ext>
            </a:extLst>
          </p:cNvPr>
          <p:cNvSpPr/>
          <p:nvPr userDrawn="1"/>
        </p:nvSpPr>
        <p:spPr>
          <a:xfrm>
            <a:off x="0" y="-2481"/>
            <a:ext cx="12188825" cy="2885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4DF8B96-327A-4EBD-884F-3704896C0804}"/>
              </a:ext>
            </a:extLst>
          </p:cNvPr>
          <p:cNvSpPr/>
          <p:nvPr userDrawn="1"/>
        </p:nvSpPr>
        <p:spPr>
          <a:xfrm rot="5400000">
            <a:off x="-3293931" y="3290757"/>
            <a:ext cx="6858002" cy="276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42695E7-D8DF-408E-9FEF-E014187C0F6A}"/>
              </a:ext>
            </a:extLst>
          </p:cNvPr>
          <p:cNvSpPr/>
          <p:nvPr userDrawn="1"/>
        </p:nvSpPr>
        <p:spPr>
          <a:xfrm rot="5400000">
            <a:off x="8598719" y="3267896"/>
            <a:ext cx="6858002" cy="3222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1754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a:prstGeom prst="rect">
            <a:avLst/>
          </a:prstGeo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a:prstGeom prst="rect">
            <a:avLst/>
          </a:prstGeo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2B2FFC9-50CD-4B29-9538-4C02C38A1952}" type="datetimeFigureOut">
              <a:rPr lang="en-GB" smtClean="0"/>
              <a:t>28/02/2019</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292C24-C658-4A4B-9B9B-4C599A09FBC4}" type="slidenum">
              <a:rPr lang="en-GB" smtClean="0"/>
              <a:t>‹#›</a:t>
            </a:fld>
            <a:endParaRPr lang="en-GB"/>
          </a:p>
        </p:txBody>
      </p:sp>
    </p:spTree>
    <p:extLst>
      <p:ext uri="{BB962C8B-B14F-4D97-AF65-F5344CB8AC3E}">
        <p14:creationId xmlns:p14="http://schemas.microsoft.com/office/powerpoint/2010/main" val="4243041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a:prstGeom prst="rect">
            <a:avLst/>
          </a:prstGeo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prstGeom prst="rect">
            <a:avLst/>
          </a:prstGeo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a:prstGeom prst="rect">
            <a:avLst/>
          </a:prstGeo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B2FFC9-50CD-4B29-9538-4C02C38A1952}" type="datetimeFigureOut">
              <a:rPr lang="en-GB" smtClean="0"/>
              <a:t>28/02/2019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292C24-C658-4A4B-9B9B-4C599A09FBC4}" type="slidenum">
              <a:rPr lang="en-GB" smtClean="0"/>
              <a:t>‹#›</a:t>
            </a:fld>
            <a:endParaRPr lang="en-GB"/>
          </a:p>
        </p:txBody>
      </p:sp>
    </p:spTree>
    <p:extLst>
      <p:ext uri="{BB962C8B-B14F-4D97-AF65-F5344CB8AC3E}">
        <p14:creationId xmlns:p14="http://schemas.microsoft.com/office/powerpoint/2010/main" val="37131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506212"/>
            <a:ext cx="12191999" cy="3517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GB"/>
              <a:t>February 2019</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292C24-C658-4A4B-9B9B-4C599A09FBC4}" type="slidenum">
              <a:rPr lang="en-GB" smtClean="0"/>
              <a:t>‹#›</a:t>
            </a:fld>
            <a:endParaRPr lang="en-GB"/>
          </a:p>
        </p:txBody>
      </p:sp>
      <p:cxnSp>
        <p:nvCxnSpPr>
          <p:cNvPr id="10" name="Straight Connector 9"/>
          <p:cNvCxnSpPr/>
          <p:nvPr userDrawn="1"/>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49FDFBF-DC33-4483-B8FD-0C20A0986CC4}"/>
              </a:ext>
            </a:extLst>
          </p:cNvPr>
          <p:cNvSpPr/>
          <p:nvPr userDrawn="1"/>
        </p:nvSpPr>
        <p:spPr>
          <a:xfrm>
            <a:off x="0" y="-2481"/>
            <a:ext cx="12188825" cy="2885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AD02E64-72E0-4470-AF14-78652B1BAC2A}"/>
              </a:ext>
            </a:extLst>
          </p:cNvPr>
          <p:cNvSpPr/>
          <p:nvPr userDrawn="1"/>
        </p:nvSpPr>
        <p:spPr>
          <a:xfrm rot="5400000">
            <a:off x="-3293931" y="3290757"/>
            <a:ext cx="6858002" cy="276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6EB1B4C8-5D73-4F32-AD97-7E9187962F11}"/>
              </a:ext>
            </a:extLst>
          </p:cNvPr>
          <p:cNvSpPr/>
          <p:nvPr userDrawn="1"/>
        </p:nvSpPr>
        <p:spPr>
          <a:xfrm rot="5400000">
            <a:off x="8598719" y="3267896"/>
            <a:ext cx="6858002" cy="3222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descr="A dark room&#10;&#10;Description automatically generated">
            <a:extLst>
              <a:ext uri="{FF2B5EF4-FFF2-40B4-BE49-F238E27FC236}">
                <a16:creationId xmlns:a16="http://schemas.microsoft.com/office/drawing/2014/main" id="{55DBAD99-A00D-4BFA-A38C-05046958442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505901" y="5730229"/>
            <a:ext cx="1269274" cy="533707"/>
          </a:xfrm>
          <a:prstGeom prst="rect">
            <a:avLst/>
          </a:prstGeom>
        </p:spPr>
      </p:pic>
    </p:spTree>
    <p:extLst>
      <p:ext uri="{BB962C8B-B14F-4D97-AF65-F5344CB8AC3E}">
        <p14:creationId xmlns:p14="http://schemas.microsoft.com/office/powerpoint/2010/main" val="27434533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twitter.com/profwolff/status/92903071061426585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D692E-8B31-4C41-AC72-586CD5FBA325}"/>
              </a:ext>
            </a:extLst>
          </p:cNvPr>
          <p:cNvSpPr>
            <a:spLocks noGrp="1"/>
          </p:cNvSpPr>
          <p:nvPr>
            <p:ph type="ctrTitle"/>
          </p:nvPr>
        </p:nvSpPr>
        <p:spPr/>
        <p:txBody>
          <a:bodyPr/>
          <a:lstStyle/>
          <a:p>
            <a:r>
              <a:rPr lang="nl-BE" err="1"/>
              <a:t>Democracy</a:t>
            </a:r>
            <a:r>
              <a:rPr lang="nl-BE"/>
              <a:t> at </a:t>
            </a:r>
            <a:r>
              <a:rPr lang="nl-BE" err="1"/>
              <a:t>Work</a:t>
            </a:r>
            <a:endParaRPr lang="en-GB"/>
          </a:p>
        </p:txBody>
      </p:sp>
      <p:sp>
        <p:nvSpPr>
          <p:cNvPr id="3" name="Subtitle 2">
            <a:extLst>
              <a:ext uri="{FF2B5EF4-FFF2-40B4-BE49-F238E27FC236}">
                <a16:creationId xmlns:a16="http://schemas.microsoft.com/office/drawing/2014/main" id="{C05623C1-A1CB-46A9-A95C-9588C5F971E0}"/>
              </a:ext>
            </a:extLst>
          </p:cNvPr>
          <p:cNvSpPr>
            <a:spLocks noGrp="1"/>
          </p:cNvSpPr>
          <p:nvPr>
            <p:ph type="subTitle" idx="1"/>
          </p:nvPr>
        </p:nvSpPr>
        <p:spPr>
          <a:xfrm>
            <a:off x="1100051" y="4455620"/>
            <a:ext cx="10058400" cy="1655618"/>
          </a:xfrm>
        </p:spPr>
        <p:txBody>
          <a:bodyPr lIns="91440" rIns="91440" anchor="t">
            <a:normAutofit lnSpcReduction="10000"/>
          </a:bodyPr>
          <a:lstStyle/>
          <a:p>
            <a:r>
              <a:rPr lang="nl-BE" dirty="0"/>
              <a:t>ETUI Unit 1 – </a:t>
            </a:r>
            <a:r>
              <a:rPr lang="nl-BE" dirty="0" err="1"/>
              <a:t>Workers</a:t>
            </a:r>
            <a:r>
              <a:rPr lang="nl-BE" dirty="0"/>
              <a:t>’ </a:t>
            </a:r>
            <a:r>
              <a:rPr lang="nl-BE" dirty="0" err="1"/>
              <a:t>Participation</a:t>
            </a:r>
            <a:endParaRPr lang="nl-BE" dirty="0"/>
          </a:p>
          <a:p>
            <a:r>
              <a:rPr lang="nl-BE" dirty="0"/>
              <a:t>De </a:t>
            </a:r>
            <a:r>
              <a:rPr lang="nl-BE" err="1"/>
              <a:t>Spiegelaere</a:t>
            </a:r>
            <a:r>
              <a:rPr lang="nl-BE" dirty="0"/>
              <a:t> Stan, Hoffmann Aline, </a:t>
            </a:r>
            <a:r>
              <a:rPr lang="nl-BE" err="1"/>
              <a:t>Jagodzinski</a:t>
            </a:r>
            <a:r>
              <a:rPr lang="nl-BE" dirty="0"/>
              <a:t> </a:t>
            </a:r>
            <a:r>
              <a:rPr lang="nl-BE" err="1"/>
              <a:t>Romuald</a:t>
            </a:r>
            <a:r>
              <a:rPr lang="nl-BE" dirty="0"/>
              <a:t>, </a:t>
            </a:r>
            <a:r>
              <a:rPr lang="nl-BE" err="1"/>
              <a:t>Lafuente</a:t>
            </a:r>
            <a:r>
              <a:rPr lang="nl-BE" dirty="0"/>
              <a:t> </a:t>
            </a:r>
            <a:r>
              <a:rPr lang="nl-BE" err="1"/>
              <a:t>Hernandez</a:t>
            </a:r>
            <a:r>
              <a:rPr lang="nl-BE" dirty="0"/>
              <a:t> Sara</a:t>
            </a:r>
            <a:endParaRPr lang="nl-BE" dirty="0">
              <a:cs typeface="Calibri Light"/>
            </a:endParaRPr>
          </a:p>
          <a:p>
            <a:r>
              <a:rPr lang="en-GB" dirty="0">
                <a:cs typeface="Calibri Light"/>
              </a:rPr>
              <a:t>2019</a:t>
            </a:r>
            <a:endParaRPr lang="nl-BE" dirty="0">
              <a:cs typeface="Calibri Light"/>
            </a:endParaRPr>
          </a:p>
        </p:txBody>
      </p:sp>
    </p:spTree>
    <p:extLst>
      <p:ext uri="{BB962C8B-B14F-4D97-AF65-F5344CB8AC3E}">
        <p14:creationId xmlns:p14="http://schemas.microsoft.com/office/powerpoint/2010/main" val="2207210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D48A-CFB3-48DA-AEB8-F7C7A4D75CA2}"/>
              </a:ext>
            </a:extLst>
          </p:cNvPr>
          <p:cNvSpPr>
            <a:spLocks noGrp="1"/>
          </p:cNvSpPr>
          <p:nvPr>
            <p:ph type="title"/>
          </p:nvPr>
        </p:nvSpPr>
        <p:spPr/>
        <p:txBody>
          <a:bodyPr/>
          <a:lstStyle/>
          <a:p>
            <a:r>
              <a:rPr lang="nl-BE" err="1"/>
              <a:t>Why</a:t>
            </a:r>
            <a:r>
              <a:rPr lang="nl-BE"/>
              <a:t>? D@W means </a:t>
            </a:r>
            <a:r>
              <a:rPr lang="nl-BE" err="1"/>
              <a:t>better</a:t>
            </a:r>
            <a:r>
              <a:rPr lang="nl-BE"/>
              <a:t> jobs</a:t>
            </a:r>
            <a:endParaRPr lang="en-GB"/>
          </a:p>
        </p:txBody>
      </p:sp>
      <p:sp>
        <p:nvSpPr>
          <p:cNvPr id="3" name="Content Placeholder 2">
            <a:extLst>
              <a:ext uri="{FF2B5EF4-FFF2-40B4-BE49-F238E27FC236}">
                <a16:creationId xmlns:a16="http://schemas.microsoft.com/office/drawing/2014/main" id="{E50C723E-4E86-4D65-A223-D27BB89FC0CA}"/>
              </a:ext>
            </a:extLst>
          </p:cNvPr>
          <p:cNvSpPr>
            <a:spLocks noGrp="1"/>
          </p:cNvSpPr>
          <p:nvPr>
            <p:ph sz="half" idx="1"/>
          </p:nvPr>
        </p:nvSpPr>
        <p:spPr>
          <a:xfrm>
            <a:off x="6525065" y="1933953"/>
            <a:ext cx="4937760" cy="676860"/>
          </a:xfrm>
        </p:spPr>
        <p:txBody>
          <a:bodyPr/>
          <a:lstStyle/>
          <a:p>
            <a:pPr algn="ctr"/>
            <a:r>
              <a:rPr lang="en-GB"/>
              <a:t>Countries with high democracy at work tend to have higher wages.</a:t>
            </a:r>
          </a:p>
          <a:p>
            <a:pPr algn="ctr"/>
            <a:endParaRPr lang="en-GB"/>
          </a:p>
        </p:txBody>
      </p:sp>
      <p:graphicFrame>
        <p:nvGraphicFramePr>
          <p:cNvPr id="5" name="Content Placeholder 4">
            <a:extLst>
              <a:ext uri="{FF2B5EF4-FFF2-40B4-BE49-F238E27FC236}">
                <a16:creationId xmlns:a16="http://schemas.microsoft.com/office/drawing/2014/main" id="{62E3767D-98CB-45AD-A59A-2C03667D5D52}"/>
              </a:ext>
            </a:extLst>
          </p:cNvPr>
          <p:cNvGraphicFramePr>
            <a:graphicFrameLocks noGrp="1"/>
          </p:cNvGraphicFramePr>
          <p:nvPr>
            <p:ph sz="half" idx="2"/>
            <p:extLst>
              <p:ext uri="{D42A27DB-BD31-4B8C-83A1-F6EECF244321}">
                <p14:modId xmlns:p14="http://schemas.microsoft.com/office/powerpoint/2010/main" val="3413225386"/>
              </p:ext>
            </p:extLst>
          </p:nvPr>
        </p:nvGraphicFramePr>
        <p:xfrm>
          <a:off x="6016601" y="2376351"/>
          <a:ext cx="5446224"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a:extLst>
              <a:ext uri="{FF2B5EF4-FFF2-40B4-BE49-F238E27FC236}">
                <a16:creationId xmlns:a16="http://schemas.microsoft.com/office/drawing/2014/main" id="{CB5E5E0F-6FBE-48E2-BA55-0B2BD2F6331D}"/>
              </a:ext>
            </a:extLst>
          </p:cNvPr>
          <p:cNvSpPr txBox="1">
            <a:spLocks/>
          </p:cNvSpPr>
          <p:nvPr/>
        </p:nvSpPr>
        <p:spPr>
          <a:xfrm>
            <a:off x="1097281" y="2037920"/>
            <a:ext cx="4775981" cy="368294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GB"/>
              <a:t>Democracy at work goes hand in hand with higher quality jobs (</a:t>
            </a:r>
            <a:r>
              <a:rPr lang="en-GB" err="1"/>
              <a:t>Piasna</a:t>
            </a:r>
            <a:r>
              <a:rPr lang="en-GB"/>
              <a:t>, 2017) and more life satisfaction.</a:t>
            </a:r>
          </a:p>
          <a:p>
            <a:pPr algn="ctr"/>
            <a:endParaRPr lang="en-GB"/>
          </a:p>
        </p:txBody>
      </p:sp>
      <p:graphicFrame>
        <p:nvGraphicFramePr>
          <p:cNvPr id="9" name="Chart 8">
            <a:extLst>
              <a:ext uri="{FF2B5EF4-FFF2-40B4-BE49-F238E27FC236}">
                <a16:creationId xmlns:a16="http://schemas.microsoft.com/office/drawing/2014/main" id="{A97237CC-BF9E-4B87-966B-C31795E8A255}"/>
              </a:ext>
            </a:extLst>
          </p:cNvPr>
          <p:cNvGraphicFramePr>
            <a:graphicFrameLocks/>
          </p:cNvGraphicFramePr>
          <p:nvPr>
            <p:extLst>
              <p:ext uri="{D42A27DB-BD31-4B8C-83A1-F6EECF244321}">
                <p14:modId xmlns:p14="http://schemas.microsoft.com/office/powerpoint/2010/main" val="388549272"/>
              </p:ext>
            </p:extLst>
          </p:nvPr>
        </p:nvGraphicFramePr>
        <p:xfrm>
          <a:off x="1874134" y="3197027"/>
          <a:ext cx="3402808" cy="28622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1856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8474-333F-4325-8B2D-BB238C66D2C3}"/>
              </a:ext>
            </a:extLst>
          </p:cNvPr>
          <p:cNvSpPr>
            <a:spLocks noGrp="1"/>
          </p:cNvSpPr>
          <p:nvPr>
            <p:ph type="title"/>
          </p:nvPr>
        </p:nvSpPr>
        <p:spPr/>
        <p:txBody>
          <a:bodyPr>
            <a:noAutofit/>
          </a:bodyPr>
          <a:lstStyle/>
          <a:p>
            <a:r>
              <a:rPr lang="nl-BE" sz="4000" err="1"/>
              <a:t>Why</a:t>
            </a:r>
            <a:r>
              <a:rPr lang="nl-BE" sz="4000"/>
              <a:t>? D@W </a:t>
            </a:r>
            <a:r>
              <a:rPr lang="nl-BE" sz="4000" err="1"/>
              <a:t>equals</a:t>
            </a:r>
            <a:r>
              <a:rPr lang="nl-BE" sz="4000"/>
              <a:t> high </a:t>
            </a:r>
            <a:r>
              <a:rPr lang="nl-BE" sz="4000" err="1"/>
              <a:t>productivity</a:t>
            </a:r>
            <a:r>
              <a:rPr lang="nl-BE" sz="4000"/>
              <a:t> and </a:t>
            </a:r>
            <a:r>
              <a:rPr lang="nl-BE" sz="4000" err="1"/>
              <a:t>employment</a:t>
            </a:r>
            <a:endParaRPr lang="en-GB" sz="4000"/>
          </a:p>
        </p:txBody>
      </p:sp>
      <p:graphicFrame>
        <p:nvGraphicFramePr>
          <p:cNvPr id="8" name="Content Placeholder 7">
            <a:extLst>
              <a:ext uri="{FF2B5EF4-FFF2-40B4-BE49-F238E27FC236}">
                <a16:creationId xmlns:a16="http://schemas.microsoft.com/office/drawing/2014/main" id="{7F8D6865-153D-49A8-BF51-2047CCC1755E}"/>
              </a:ext>
            </a:extLst>
          </p:cNvPr>
          <p:cNvGraphicFramePr>
            <a:graphicFrameLocks noGrp="1"/>
          </p:cNvGraphicFramePr>
          <p:nvPr>
            <p:ph sz="half" idx="2"/>
            <p:extLst>
              <p:ext uri="{D42A27DB-BD31-4B8C-83A1-F6EECF244321}">
                <p14:modId xmlns:p14="http://schemas.microsoft.com/office/powerpoint/2010/main" val="4022462981"/>
              </p:ext>
            </p:extLst>
          </p:nvPr>
        </p:nvGraphicFramePr>
        <p:xfrm>
          <a:off x="6096000" y="1699491"/>
          <a:ext cx="5781675" cy="4022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a:extLst>
              <a:ext uri="{FF2B5EF4-FFF2-40B4-BE49-F238E27FC236}">
                <a16:creationId xmlns:a16="http://schemas.microsoft.com/office/drawing/2014/main" id="{9A8E6C11-079A-4995-8765-6654DEB62744}"/>
              </a:ext>
            </a:extLst>
          </p:cNvPr>
          <p:cNvGraphicFramePr>
            <a:graphicFrameLocks noGrp="1"/>
          </p:cNvGraphicFramePr>
          <p:nvPr>
            <p:ph sz="half" idx="1"/>
            <p:extLst>
              <p:ext uri="{D42A27DB-BD31-4B8C-83A1-F6EECF244321}">
                <p14:modId xmlns:p14="http://schemas.microsoft.com/office/powerpoint/2010/main" val="563334213"/>
              </p:ext>
            </p:extLst>
          </p:nvPr>
        </p:nvGraphicFramePr>
        <p:xfrm>
          <a:off x="516767" y="1699491"/>
          <a:ext cx="5274434" cy="40227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38925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7C3CB-2F48-4872-81F8-912791CA65EA}"/>
              </a:ext>
            </a:extLst>
          </p:cNvPr>
          <p:cNvSpPr>
            <a:spLocks noGrp="1"/>
          </p:cNvSpPr>
          <p:nvPr>
            <p:ph type="title"/>
          </p:nvPr>
        </p:nvSpPr>
        <p:spPr/>
        <p:txBody>
          <a:bodyPr>
            <a:normAutofit/>
          </a:bodyPr>
          <a:lstStyle/>
          <a:p>
            <a:r>
              <a:rPr lang="nl-BE" err="1"/>
              <a:t>Why</a:t>
            </a:r>
            <a:r>
              <a:rPr lang="nl-BE"/>
              <a:t>? D@W </a:t>
            </a:r>
            <a:r>
              <a:rPr lang="nl-BE" err="1"/>
              <a:t>keeps</a:t>
            </a:r>
            <a:r>
              <a:rPr lang="nl-BE"/>
              <a:t> </a:t>
            </a:r>
            <a:r>
              <a:rPr lang="nl-BE" err="1"/>
              <a:t>inequality</a:t>
            </a:r>
            <a:r>
              <a:rPr lang="nl-BE"/>
              <a:t> at </a:t>
            </a:r>
            <a:r>
              <a:rPr lang="nl-BE" err="1"/>
              <a:t>bay</a:t>
            </a:r>
            <a:endParaRPr lang="en-GB"/>
          </a:p>
        </p:txBody>
      </p:sp>
      <p:graphicFrame>
        <p:nvGraphicFramePr>
          <p:cNvPr id="5" name="Content Placeholder 4">
            <a:extLst>
              <a:ext uri="{FF2B5EF4-FFF2-40B4-BE49-F238E27FC236}">
                <a16:creationId xmlns:a16="http://schemas.microsoft.com/office/drawing/2014/main" id="{7E83F3C6-3845-4328-A994-AE2D2740AF38}"/>
              </a:ext>
            </a:extLst>
          </p:cNvPr>
          <p:cNvGraphicFramePr>
            <a:graphicFrameLocks noGrp="1"/>
          </p:cNvGraphicFramePr>
          <p:nvPr>
            <p:ph sz="half" idx="2"/>
            <p:extLst>
              <p:ext uri="{D42A27DB-BD31-4B8C-83A1-F6EECF244321}">
                <p14:modId xmlns:p14="http://schemas.microsoft.com/office/powerpoint/2010/main" val="3020264164"/>
              </p:ext>
            </p:extLst>
          </p:nvPr>
        </p:nvGraphicFramePr>
        <p:xfrm>
          <a:off x="2743199" y="2019545"/>
          <a:ext cx="7192963" cy="402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8246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60555-AC6C-4B57-84BD-300CD703B9DA}"/>
              </a:ext>
            </a:extLst>
          </p:cNvPr>
          <p:cNvSpPr>
            <a:spLocks noGrp="1"/>
          </p:cNvSpPr>
          <p:nvPr>
            <p:ph type="title"/>
          </p:nvPr>
        </p:nvSpPr>
        <p:spPr/>
        <p:txBody>
          <a:bodyPr/>
          <a:lstStyle/>
          <a:p>
            <a:r>
              <a:rPr lang="nl-BE" err="1"/>
              <a:t>Why</a:t>
            </a:r>
            <a:r>
              <a:rPr lang="nl-BE"/>
              <a:t>? D@W is </a:t>
            </a:r>
            <a:r>
              <a:rPr lang="nl-BE" err="1"/>
              <a:t>good</a:t>
            </a:r>
            <a:r>
              <a:rPr lang="nl-BE"/>
              <a:t> </a:t>
            </a:r>
            <a:r>
              <a:rPr lang="nl-BE" err="1"/>
              <a:t>for</a:t>
            </a:r>
            <a:r>
              <a:rPr lang="nl-BE"/>
              <a:t> </a:t>
            </a:r>
            <a:r>
              <a:rPr lang="nl-BE" err="1"/>
              <a:t>your</a:t>
            </a:r>
            <a:r>
              <a:rPr lang="nl-BE"/>
              <a:t> health</a:t>
            </a:r>
            <a:endParaRPr lang="en-GB"/>
          </a:p>
        </p:txBody>
      </p:sp>
      <p:graphicFrame>
        <p:nvGraphicFramePr>
          <p:cNvPr id="5" name="Content Placeholder 4">
            <a:extLst>
              <a:ext uri="{FF2B5EF4-FFF2-40B4-BE49-F238E27FC236}">
                <a16:creationId xmlns:a16="http://schemas.microsoft.com/office/drawing/2014/main" id="{9E863949-818F-4254-8D47-67E6CF241934}"/>
              </a:ext>
            </a:extLst>
          </p:cNvPr>
          <p:cNvGraphicFramePr>
            <a:graphicFrameLocks noGrp="1"/>
          </p:cNvGraphicFramePr>
          <p:nvPr>
            <p:ph sz="half" idx="2"/>
            <p:extLst>
              <p:ext uri="{D42A27DB-BD31-4B8C-83A1-F6EECF244321}">
                <p14:modId xmlns:p14="http://schemas.microsoft.com/office/powerpoint/2010/main" val="1170433410"/>
              </p:ext>
            </p:extLst>
          </p:nvPr>
        </p:nvGraphicFramePr>
        <p:xfrm>
          <a:off x="590550" y="2746375"/>
          <a:ext cx="11060113" cy="3692525"/>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2">
            <a:extLst>
              <a:ext uri="{FF2B5EF4-FFF2-40B4-BE49-F238E27FC236}">
                <a16:creationId xmlns:a16="http://schemas.microsoft.com/office/drawing/2014/main" id="{62F23A51-966C-4877-9CD6-EBE7610D4D45}"/>
              </a:ext>
            </a:extLst>
          </p:cNvPr>
          <p:cNvSpPr txBox="1">
            <a:spLocks/>
          </p:cNvSpPr>
          <p:nvPr/>
        </p:nvSpPr>
        <p:spPr>
          <a:xfrm>
            <a:off x="1573531" y="1877102"/>
            <a:ext cx="8475344" cy="691661"/>
          </a:xfrm>
          <a:prstGeom prst="rect">
            <a:avLst/>
          </a:prstGeom>
          <a:ln>
            <a:solidFill>
              <a:schemeClr val="accent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GB"/>
              <a:t>Companies with works councils and/or Health and safety representatives have more elaborate H&amp;S policies</a:t>
            </a:r>
          </a:p>
        </p:txBody>
      </p:sp>
    </p:spTree>
    <p:extLst>
      <p:ext uri="{BB962C8B-B14F-4D97-AF65-F5344CB8AC3E}">
        <p14:creationId xmlns:p14="http://schemas.microsoft.com/office/powerpoint/2010/main" val="1747404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752A4-2900-4AED-9B6D-734437E9D0A4}"/>
              </a:ext>
            </a:extLst>
          </p:cNvPr>
          <p:cNvSpPr>
            <a:spLocks noGrp="1"/>
          </p:cNvSpPr>
          <p:nvPr>
            <p:ph type="title"/>
          </p:nvPr>
        </p:nvSpPr>
        <p:spPr/>
        <p:txBody>
          <a:bodyPr>
            <a:normAutofit fontScale="90000"/>
          </a:bodyPr>
          <a:lstStyle/>
          <a:p>
            <a:r>
              <a:rPr lang="nl-BE" dirty="0"/>
              <a:t>Why? D@W for more sustainable companies</a:t>
            </a:r>
            <a:endParaRPr lang="en-GB" dirty="0"/>
          </a:p>
        </p:txBody>
      </p:sp>
      <p:graphicFrame>
        <p:nvGraphicFramePr>
          <p:cNvPr id="5" name="Content Placeholder 4">
            <a:extLst>
              <a:ext uri="{FF2B5EF4-FFF2-40B4-BE49-F238E27FC236}">
                <a16:creationId xmlns:a16="http://schemas.microsoft.com/office/drawing/2014/main" id="{BFEB8109-D2F8-4C19-A49D-D4CFDB7D22EA}"/>
              </a:ext>
            </a:extLst>
          </p:cNvPr>
          <p:cNvGraphicFramePr>
            <a:graphicFrameLocks noGrp="1"/>
          </p:cNvGraphicFramePr>
          <p:nvPr>
            <p:ph sz="half" idx="1"/>
            <p:extLst>
              <p:ext uri="{D42A27DB-BD31-4B8C-83A1-F6EECF244321}">
                <p14:modId xmlns:p14="http://schemas.microsoft.com/office/powerpoint/2010/main" val="545495607"/>
              </p:ext>
            </p:extLst>
          </p:nvPr>
        </p:nvGraphicFramePr>
        <p:xfrm>
          <a:off x="1426028" y="2394857"/>
          <a:ext cx="9339943" cy="3979609"/>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2">
            <a:extLst>
              <a:ext uri="{FF2B5EF4-FFF2-40B4-BE49-F238E27FC236}">
                <a16:creationId xmlns:a16="http://schemas.microsoft.com/office/drawing/2014/main" id="{D7911E1D-ABE7-4D51-B399-AF239D5CA802}"/>
              </a:ext>
            </a:extLst>
          </p:cNvPr>
          <p:cNvSpPr txBox="1">
            <a:spLocks/>
          </p:cNvSpPr>
          <p:nvPr/>
        </p:nvSpPr>
        <p:spPr>
          <a:xfrm>
            <a:off x="1638846" y="1820712"/>
            <a:ext cx="8475344" cy="367317"/>
          </a:xfrm>
          <a:prstGeom prst="rect">
            <a:avLst/>
          </a:prstGeom>
          <a:ln>
            <a:solidFill>
              <a:schemeClr val="accent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GB"/>
              <a:t>Companies with BLER score higher on many indicators regarding </a:t>
            </a:r>
            <a:r>
              <a:rPr lang="en-GB" err="1"/>
              <a:t>sustainabiliy</a:t>
            </a:r>
            <a:endParaRPr lang="en-GB"/>
          </a:p>
        </p:txBody>
      </p:sp>
    </p:spTree>
    <p:extLst>
      <p:ext uri="{BB962C8B-B14F-4D97-AF65-F5344CB8AC3E}">
        <p14:creationId xmlns:p14="http://schemas.microsoft.com/office/powerpoint/2010/main" val="1258671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809F8-F056-497E-848D-9CFF48E99846}"/>
              </a:ext>
            </a:extLst>
          </p:cNvPr>
          <p:cNvSpPr>
            <a:spLocks noGrp="1"/>
          </p:cNvSpPr>
          <p:nvPr>
            <p:ph type="title"/>
          </p:nvPr>
        </p:nvSpPr>
        <p:spPr/>
        <p:txBody>
          <a:bodyPr/>
          <a:lstStyle/>
          <a:p>
            <a:r>
              <a:rPr lang="nl-BE"/>
              <a:t>But </a:t>
            </a:r>
            <a:r>
              <a:rPr lang="nl-BE" err="1"/>
              <a:t>really</a:t>
            </a:r>
            <a:r>
              <a:rPr lang="nl-BE"/>
              <a:t>, </a:t>
            </a:r>
            <a:r>
              <a:rPr lang="nl-BE" err="1"/>
              <a:t>why</a:t>
            </a:r>
            <a:r>
              <a:rPr lang="nl-BE"/>
              <a:t> D@W?</a:t>
            </a:r>
            <a:endParaRPr lang="en-GB"/>
          </a:p>
        </p:txBody>
      </p:sp>
      <p:sp>
        <p:nvSpPr>
          <p:cNvPr id="3" name="Content Placeholder 2">
            <a:extLst>
              <a:ext uri="{FF2B5EF4-FFF2-40B4-BE49-F238E27FC236}">
                <a16:creationId xmlns:a16="http://schemas.microsoft.com/office/drawing/2014/main" id="{6507EB00-2BCA-4F40-91CA-2FAFFE5B9217}"/>
              </a:ext>
            </a:extLst>
          </p:cNvPr>
          <p:cNvSpPr>
            <a:spLocks noGrp="1"/>
          </p:cNvSpPr>
          <p:nvPr>
            <p:ph sz="half" idx="1"/>
          </p:nvPr>
        </p:nvSpPr>
        <p:spPr/>
        <p:txBody>
          <a:bodyPr/>
          <a:lstStyle/>
          <a:p>
            <a:pPr>
              <a:buFont typeface="Symbol" panose="05050102010706020507" pitchFamily="18" charset="2"/>
              <a:buChar char=""/>
            </a:pPr>
            <a:r>
              <a:rPr lang="nl-BE"/>
              <a:t> </a:t>
            </a:r>
            <a:r>
              <a:rPr lang="nl-BE" err="1"/>
              <a:t>Fundamental</a:t>
            </a:r>
            <a:r>
              <a:rPr lang="nl-BE"/>
              <a:t> right </a:t>
            </a:r>
            <a:r>
              <a:rPr lang="nl-BE" err="1"/>
              <a:t>to</a:t>
            </a:r>
            <a:r>
              <a:rPr lang="nl-BE"/>
              <a:t> </a:t>
            </a:r>
            <a:r>
              <a:rPr lang="nl-BE" err="1"/>
              <a:t>self-determination</a:t>
            </a:r>
            <a:endParaRPr lang="nl-BE"/>
          </a:p>
          <a:p>
            <a:pPr>
              <a:buFont typeface="Symbol" panose="05050102010706020507" pitchFamily="18" charset="2"/>
              <a:buChar char=""/>
            </a:pPr>
            <a:r>
              <a:rPr lang="nl-BE"/>
              <a:t> </a:t>
            </a:r>
            <a:r>
              <a:rPr lang="nl-BE" err="1"/>
              <a:t>Democracy</a:t>
            </a:r>
            <a:r>
              <a:rPr lang="nl-BE"/>
              <a:t> in </a:t>
            </a:r>
            <a:r>
              <a:rPr lang="nl-BE" err="1"/>
              <a:t>all</a:t>
            </a:r>
            <a:r>
              <a:rPr lang="nl-BE"/>
              <a:t> </a:t>
            </a:r>
            <a:r>
              <a:rPr lang="nl-BE" err="1"/>
              <a:t>spheres</a:t>
            </a:r>
            <a:r>
              <a:rPr lang="nl-BE"/>
              <a:t> of life</a:t>
            </a:r>
          </a:p>
          <a:p>
            <a:pPr>
              <a:buFont typeface="Symbol" panose="05050102010706020507" pitchFamily="18" charset="2"/>
              <a:buChar char=""/>
            </a:pPr>
            <a:r>
              <a:rPr lang="nl-BE"/>
              <a:t> Stakeholders matter more </a:t>
            </a:r>
            <a:r>
              <a:rPr lang="nl-BE" err="1"/>
              <a:t>than</a:t>
            </a:r>
            <a:r>
              <a:rPr lang="nl-BE"/>
              <a:t> </a:t>
            </a:r>
            <a:r>
              <a:rPr lang="nl-BE" err="1"/>
              <a:t>shareholders</a:t>
            </a:r>
            <a:endParaRPr lang="nl-BE"/>
          </a:p>
          <a:p>
            <a:pPr>
              <a:buFont typeface="Symbol" panose="05050102010706020507" pitchFamily="18" charset="2"/>
              <a:buChar char=""/>
            </a:pPr>
            <a:r>
              <a:rPr lang="nl-BE"/>
              <a:t> </a:t>
            </a:r>
            <a:r>
              <a:rPr lang="nl-BE" err="1"/>
              <a:t>Owning</a:t>
            </a:r>
            <a:r>
              <a:rPr lang="nl-BE"/>
              <a:t> a company </a:t>
            </a:r>
            <a:r>
              <a:rPr lang="nl-BE" err="1"/>
              <a:t>shouldn’t</a:t>
            </a:r>
            <a:r>
              <a:rPr lang="nl-BE"/>
              <a:t> </a:t>
            </a:r>
            <a:r>
              <a:rPr lang="nl-BE" err="1"/>
              <a:t>mean</a:t>
            </a:r>
            <a:r>
              <a:rPr lang="nl-BE"/>
              <a:t> absolute control</a:t>
            </a:r>
          </a:p>
          <a:p>
            <a:pPr>
              <a:buFont typeface="Symbol" panose="05050102010706020507" pitchFamily="18" charset="2"/>
              <a:buChar char=""/>
            </a:pPr>
            <a:r>
              <a:rPr lang="nl-BE"/>
              <a:t> </a:t>
            </a:r>
            <a:r>
              <a:rPr lang="nl-BE" err="1"/>
              <a:t>Equality</a:t>
            </a:r>
            <a:r>
              <a:rPr lang="nl-BE"/>
              <a:t>, </a:t>
            </a:r>
            <a:r>
              <a:rPr lang="nl-BE" err="1"/>
              <a:t>also</a:t>
            </a:r>
            <a:r>
              <a:rPr lang="nl-BE"/>
              <a:t> in companies </a:t>
            </a:r>
            <a:endParaRPr lang="en-GB"/>
          </a:p>
        </p:txBody>
      </p:sp>
    </p:spTree>
    <p:extLst>
      <p:ext uri="{BB962C8B-B14F-4D97-AF65-F5344CB8AC3E}">
        <p14:creationId xmlns:p14="http://schemas.microsoft.com/office/powerpoint/2010/main" val="288356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41443-E089-401A-AC60-AC0FB04C3E12}"/>
              </a:ext>
            </a:extLst>
          </p:cNvPr>
          <p:cNvSpPr>
            <a:spLocks noGrp="1"/>
          </p:cNvSpPr>
          <p:nvPr>
            <p:ph type="title"/>
          </p:nvPr>
        </p:nvSpPr>
        <p:spPr>
          <a:xfrm>
            <a:off x="1097280" y="945785"/>
            <a:ext cx="10058400" cy="1061905"/>
          </a:xfrm>
        </p:spPr>
        <p:txBody>
          <a:bodyPr/>
          <a:lstStyle/>
          <a:p>
            <a:r>
              <a:rPr lang="nl-BE" dirty="0"/>
              <a:t>What should be understood by D@W?</a:t>
            </a:r>
            <a:endParaRPr lang="en-GB" dirty="0"/>
          </a:p>
        </p:txBody>
      </p:sp>
      <p:sp>
        <p:nvSpPr>
          <p:cNvPr id="3" name="Text Placeholder 2">
            <a:extLst>
              <a:ext uri="{FF2B5EF4-FFF2-40B4-BE49-F238E27FC236}">
                <a16:creationId xmlns:a16="http://schemas.microsoft.com/office/drawing/2014/main" id="{18CE03E4-E019-409C-9613-8389B9DE6EC3}"/>
              </a:ext>
            </a:extLst>
          </p:cNvPr>
          <p:cNvSpPr>
            <a:spLocks noGrp="1"/>
          </p:cNvSpPr>
          <p:nvPr>
            <p:ph type="body" idx="1"/>
          </p:nvPr>
        </p:nvSpPr>
        <p:spPr>
          <a:xfrm>
            <a:off x="1097280" y="2007690"/>
            <a:ext cx="4937760" cy="736282"/>
          </a:xfrm>
        </p:spPr>
        <p:txBody>
          <a:bodyPr/>
          <a:lstStyle/>
          <a:p>
            <a:r>
              <a:rPr lang="nl-BE"/>
              <a:t>The </a:t>
            </a:r>
            <a:r>
              <a:rPr lang="nl-BE" b="1"/>
              <a:t>content</a:t>
            </a:r>
            <a:r>
              <a:rPr lang="nl-BE"/>
              <a:t> </a:t>
            </a:r>
            <a:r>
              <a:rPr lang="nl-BE" err="1"/>
              <a:t>matters</a:t>
            </a:r>
            <a:endParaRPr lang="nl-BE"/>
          </a:p>
        </p:txBody>
      </p:sp>
      <p:sp>
        <p:nvSpPr>
          <p:cNvPr id="4" name="Content Placeholder 3">
            <a:extLst>
              <a:ext uri="{FF2B5EF4-FFF2-40B4-BE49-F238E27FC236}">
                <a16:creationId xmlns:a16="http://schemas.microsoft.com/office/drawing/2014/main" id="{43DDFBF2-ACEE-43A1-B177-793DD5C09DA8}"/>
              </a:ext>
            </a:extLst>
          </p:cNvPr>
          <p:cNvSpPr>
            <a:spLocks noGrp="1"/>
          </p:cNvSpPr>
          <p:nvPr>
            <p:ph sz="half" idx="2"/>
          </p:nvPr>
        </p:nvSpPr>
        <p:spPr>
          <a:xfrm>
            <a:off x="1097280" y="2743972"/>
            <a:ext cx="4937760" cy="3378200"/>
          </a:xfrm>
        </p:spPr>
        <p:txBody>
          <a:bodyPr>
            <a:normAutofit/>
          </a:bodyPr>
          <a:lstStyle/>
          <a:p>
            <a:r>
              <a:rPr lang="nl-BE"/>
              <a:t>- It </a:t>
            </a:r>
            <a:r>
              <a:rPr lang="nl-BE" err="1"/>
              <a:t>should</a:t>
            </a:r>
            <a:r>
              <a:rPr lang="nl-BE"/>
              <a:t> </a:t>
            </a:r>
            <a:r>
              <a:rPr lang="nl-BE" err="1"/>
              <a:t>give</a:t>
            </a:r>
            <a:r>
              <a:rPr lang="nl-BE"/>
              <a:t> employees </a:t>
            </a:r>
            <a:r>
              <a:rPr lang="nl-BE" b="1"/>
              <a:t>a </a:t>
            </a:r>
            <a:r>
              <a:rPr lang="nl-BE" b="1" err="1"/>
              <a:t>degree</a:t>
            </a:r>
            <a:r>
              <a:rPr lang="nl-BE" b="1"/>
              <a:t> of control</a:t>
            </a:r>
            <a:r>
              <a:rPr lang="nl-BE"/>
              <a:t> over </a:t>
            </a:r>
            <a:r>
              <a:rPr lang="nl-BE" err="1"/>
              <a:t>their</a:t>
            </a:r>
            <a:r>
              <a:rPr lang="nl-BE"/>
              <a:t> </a:t>
            </a:r>
            <a:r>
              <a:rPr lang="nl-BE" err="1"/>
              <a:t>work</a:t>
            </a:r>
            <a:r>
              <a:rPr lang="nl-BE"/>
              <a:t> and </a:t>
            </a:r>
            <a:r>
              <a:rPr lang="nl-BE" err="1"/>
              <a:t>the</a:t>
            </a:r>
            <a:r>
              <a:rPr lang="nl-BE"/>
              <a:t> company</a:t>
            </a:r>
          </a:p>
          <a:p>
            <a:r>
              <a:rPr lang="nl-BE"/>
              <a:t>- It should increase </a:t>
            </a:r>
            <a:r>
              <a:rPr lang="nl-BE" b="1"/>
              <a:t>democratic oversight </a:t>
            </a:r>
            <a:r>
              <a:rPr lang="nl-BE"/>
              <a:t>over companies, public services and the economy, at all </a:t>
            </a:r>
            <a:r>
              <a:rPr lang="nl-BE" b="1"/>
              <a:t>levels</a:t>
            </a:r>
            <a:r>
              <a:rPr lang="nl-BE"/>
              <a:t> and in different </a:t>
            </a:r>
            <a:r>
              <a:rPr lang="nl-BE" b="1"/>
              <a:t>topics</a:t>
            </a:r>
            <a:r>
              <a:rPr lang="nl-BE"/>
              <a:t>.</a:t>
            </a:r>
          </a:p>
          <a:p>
            <a:r>
              <a:rPr lang="en-GB"/>
              <a:t>- It should increase the </a:t>
            </a:r>
            <a:r>
              <a:rPr lang="en-GB" b="1"/>
              <a:t>voice</a:t>
            </a:r>
            <a:r>
              <a:rPr lang="en-GB"/>
              <a:t> of the workers in companies and the economy in an </a:t>
            </a:r>
            <a:r>
              <a:rPr lang="en-GB" b="1"/>
              <a:t>inclusive</a:t>
            </a:r>
            <a:r>
              <a:rPr lang="en-GB"/>
              <a:t> way and </a:t>
            </a:r>
            <a:r>
              <a:rPr lang="en-GB" b="1"/>
              <a:t>on time</a:t>
            </a:r>
            <a:r>
              <a:rPr lang="en-GB"/>
              <a:t>. </a:t>
            </a:r>
          </a:p>
          <a:p>
            <a:endParaRPr lang="en-GB"/>
          </a:p>
        </p:txBody>
      </p:sp>
      <p:sp>
        <p:nvSpPr>
          <p:cNvPr id="5" name="Text Placeholder 4">
            <a:extLst>
              <a:ext uri="{FF2B5EF4-FFF2-40B4-BE49-F238E27FC236}">
                <a16:creationId xmlns:a16="http://schemas.microsoft.com/office/drawing/2014/main" id="{CDF583E2-FF9E-4E0C-9436-C646A096A9D1}"/>
              </a:ext>
            </a:extLst>
          </p:cNvPr>
          <p:cNvSpPr>
            <a:spLocks noGrp="1"/>
          </p:cNvSpPr>
          <p:nvPr>
            <p:ph type="body" sz="quarter" idx="3"/>
          </p:nvPr>
        </p:nvSpPr>
        <p:spPr>
          <a:xfrm>
            <a:off x="6217920" y="2007690"/>
            <a:ext cx="4937760" cy="736282"/>
          </a:xfrm>
        </p:spPr>
        <p:txBody>
          <a:bodyPr/>
          <a:lstStyle/>
          <a:p>
            <a:r>
              <a:rPr lang="nl-BE"/>
              <a:t>The </a:t>
            </a:r>
            <a:r>
              <a:rPr lang="nl-BE" b="1" err="1"/>
              <a:t>shapes</a:t>
            </a:r>
            <a:r>
              <a:rPr lang="nl-BE"/>
              <a:t> </a:t>
            </a:r>
            <a:r>
              <a:rPr lang="nl-BE" err="1"/>
              <a:t>can</a:t>
            </a:r>
            <a:r>
              <a:rPr lang="nl-BE"/>
              <a:t> </a:t>
            </a:r>
            <a:r>
              <a:rPr lang="nl-BE" err="1"/>
              <a:t>be</a:t>
            </a:r>
            <a:r>
              <a:rPr lang="nl-BE"/>
              <a:t> diverse</a:t>
            </a:r>
          </a:p>
        </p:txBody>
      </p:sp>
      <p:sp>
        <p:nvSpPr>
          <p:cNvPr id="6" name="Content Placeholder 5">
            <a:extLst>
              <a:ext uri="{FF2B5EF4-FFF2-40B4-BE49-F238E27FC236}">
                <a16:creationId xmlns:a16="http://schemas.microsoft.com/office/drawing/2014/main" id="{C1F6A2A2-D0E8-4202-927D-9D5432570194}"/>
              </a:ext>
            </a:extLst>
          </p:cNvPr>
          <p:cNvSpPr>
            <a:spLocks noGrp="1"/>
          </p:cNvSpPr>
          <p:nvPr>
            <p:ph sz="quarter" idx="4"/>
          </p:nvPr>
        </p:nvSpPr>
        <p:spPr>
          <a:xfrm>
            <a:off x="6217920" y="2743972"/>
            <a:ext cx="4937760" cy="3378200"/>
          </a:xfrm>
        </p:spPr>
        <p:txBody>
          <a:bodyPr>
            <a:normAutofit/>
          </a:bodyPr>
          <a:lstStyle/>
          <a:p>
            <a:r>
              <a:rPr lang="nl-BE"/>
              <a:t>- Direct vs. Indirect</a:t>
            </a:r>
          </a:p>
          <a:p>
            <a:r>
              <a:rPr lang="nl-BE"/>
              <a:t>- Workplace, company, group, sector, national, european or global level</a:t>
            </a:r>
          </a:p>
          <a:p>
            <a:r>
              <a:rPr lang="nl-BE"/>
              <a:t>- Focused on working conditions or strategy</a:t>
            </a:r>
          </a:p>
          <a:p>
            <a:r>
              <a:rPr lang="nl-BE"/>
              <a:t>- Rights and institutions</a:t>
            </a:r>
          </a:p>
          <a:p>
            <a:r>
              <a:rPr lang="nl-BE"/>
              <a:t>- Can happen in different timings</a:t>
            </a:r>
          </a:p>
          <a:p>
            <a:endParaRPr lang="en-GB"/>
          </a:p>
        </p:txBody>
      </p:sp>
    </p:spTree>
    <p:extLst>
      <p:ext uri="{BB962C8B-B14F-4D97-AF65-F5344CB8AC3E}">
        <p14:creationId xmlns:p14="http://schemas.microsoft.com/office/powerpoint/2010/main" val="3461462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4F6A7A-89F6-4373-88ED-9966CA0E1A8E}"/>
              </a:ext>
            </a:extLst>
          </p:cNvPr>
          <p:cNvSpPr>
            <a:spLocks noGrp="1"/>
          </p:cNvSpPr>
          <p:nvPr>
            <p:ph type="ctrTitle"/>
          </p:nvPr>
        </p:nvSpPr>
        <p:spPr>
          <a:xfrm>
            <a:off x="7286820" y="758952"/>
            <a:ext cx="3868860" cy="3566160"/>
          </a:xfrm>
        </p:spPr>
        <p:txBody>
          <a:bodyPr vert="horz" lIns="91440" tIns="45720" rIns="91440" bIns="45720" rtlCol="0" anchor="b">
            <a:normAutofit/>
          </a:bodyPr>
          <a:lstStyle/>
          <a:p>
            <a:r>
              <a:rPr lang="en-US" sz="5100">
                <a:solidFill>
                  <a:schemeClr val="tx1">
                    <a:lumMod val="85000"/>
                    <a:lumOff val="15000"/>
                  </a:schemeClr>
                </a:solidFill>
              </a:rPr>
              <a:t>The Diamond of Democracy at Work</a:t>
            </a:r>
          </a:p>
        </p:txBody>
      </p:sp>
      <p:sp>
        <p:nvSpPr>
          <p:cNvPr id="8" name="TextBox 7">
            <a:extLst>
              <a:ext uri="{FF2B5EF4-FFF2-40B4-BE49-F238E27FC236}">
                <a16:creationId xmlns:a16="http://schemas.microsoft.com/office/drawing/2014/main" id="{24F05ACC-F471-49D4-9DFA-D2BAB9851A9D}"/>
              </a:ext>
            </a:extLst>
          </p:cNvPr>
          <p:cNvSpPr txBox="1"/>
          <p:nvPr/>
        </p:nvSpPr>
        <p:spPr>
          <a:xfrm>
            <a:off x="301513" y="5731100"/>
            <a:ext cx="9939567" cy="646331"/>
          </a:xfrm>
          <a:prstGeom prst="rect">
            <a:avLst/>
          </a:prstGeom>
          <a:noFill/>
        </p:spPr>
        <p:txBody>
          <a:bodyPr wrap="square" rtlCol="0" anchor="t">
            <a:spAutoFit/>
          </a:bodyPr>
          <a:lstStyle/>
          <a:p>
            <a:r>
              <a:rPr lang="fr-BE" dirty="0"/>
              <a:t>Source: </a:t>
            </a:r>
            <a:r>
              <a:rPr lang="fr-BE" dirty="0" err="1"/>
              <a:t>authors</a:t>
            </a:r>
            <a:r>
              <a:rPr lang="fr-BE" dirty="0"/>
              <a:t>’ </a:t>
            </a:r>
            <a:r>
              <a:rPr lang="fr-BE" dirty="0" err="1"/>
              <a:t>conceptualization</a:t>
            </a:r>
            <a:r>
              <a:rPr lang="fr-BE" dirty="0"/>
              <a:t> </a:t>
            </a:r>
            <a:r>
              <a:rPr lang="fr-BE" dirty="0" err="1"/>
              <a:t>based</a:t>
            </a:r>
            <a:r>
              <a:rPr lang="fr-BE" dirty="0"/>
              <a:t> on </a:t>
            </a:r>
            <a:r>
              <a:rPr lang="pl-PL" dirty="0"/>
              <a:t>Conchon 2014: 7</a:t>
            </a:r>
            <a:r>
              <a:rPr lang="en-GB" dirty="0"/>
              <a:t>2</a:t>
            </a:r>
            <a:r>
              <a:rPr lang="pl-PL" dirty="0"/>
              <a:t>-9</a:t>
            </a:r>
            <a:r>
              <a:rPr lang="en-GB" dirty="0"/>
              <a:t>7</a:t>
            </a:r>
            <a:r>
              <a:rPr lang="pl-PL" dirty="0"/>
              <a:t>, </a:t>
            </a:r>
            <a:r>
              <a:rPr lang="fr-BE" dirty="0"/>
              <a:t>Van </a:t>
            </a:r>
            <a:r>
              <a:rPr lang="fr-BE" dirty="0" err="1"/>
              <a:t>Gyes</a:t>
            </a:r>
            <a:r>
              <a:rPr lang="fr-BE" dirty="0"/>
              <a:t>, 2006; </a:t>
            </a:r>
            <a:r>
              <a:rPr lang="fr-BE" dirty="0" err="1"/>
              <a:t>Marchington</a:t>
            </a:r>
            <a:r>
              <a:rPr lang="fr-BE" dirty="0"/>
              <a:t>, 2005:26-29, </a:t>
            </a:r>
            <a:r>
              <a:rPr lang="fr-BE" dirty="0" err="1"/>
              <a:t>Knudsen</a:t>
            </a:r>
            <a:r>
              <a:rPr lang="fr-BE" dirty="0"/>
              <a:t>, 1995:9, Gold and Hall, 1990:25, Davis and </a:t>
            </a:r>
            <a:r>
              <a:rPr lang="fr-BE" dirty="0" err="1"/>
              <a:t>Lansbury</a:t>
            </a:r>
            <a:r>
              <a:rPr lang="fr-BE" dirty="0"/>
              <a:t>, 1986:2 </a:t>
            </a:r>
          </a:p>
        </p:txBody>
      </p:sp>
      <p:pic>
        <p:nvPicPr>
          <p:cNvPr id="10" name="Picture 9" descr="A picture containing text, map&#10;&#10;Description automatically generated">
            <a:extLst>
              <a:ext uri="{FF2B5EF4-FFF2-40B4-BE49-F238E27FC236}">
                <a16:creationId xmlns:a16="http://schemas.microsoft.com/office/drawing/2014/main" id="{58C5B408-65E9-4EAF-85BF-1F7382939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13" y="866049"/>
            <a:ext cx="6453620" cy="4608286"/>
          </a:xfrm>
          <a:prstGeom prst="rect">
            <a:avLst/>
          </a:prstGeom>
        </p:spPr>
      </p:pic>
      <p:sp>
        <p:nvSpPr>
          <p:cNvPr id="12" name="Rectangle 11">
            <a:extLst>
              <a:ext uri="{FF2B5EF4-FFF2-40B4-BE49-F238E27FC236}">
                <a16:creationId xmlns:a16="http://schemas.microsoft.com/office/drawing/2014/main" id="{0247CB82-8AA9-4008-8ADF-E66F7CF7065E}"/>
              </a:ext>
            </a:extLst>
          </p:cNvPr>
          <p:cNvSpPr/>
          <p:nvPr/>
        </p:nvSpPr>
        <p:spPr>
          <a:xfrm>
            <a:off x="1" y="6506212"/>
            <a:ext cx="12191999" cy="3517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1245E94-E076-4935-A5F8-AD2C8AB91E4E}"/>
              </a:ext>
            </a:extLst>
          </p:cNvPr>
          <p:cNvSpPr/>
          <p:nvPr/>
        </p:nvSpPr>
        <p:spPr>
          <a:xfrm>
            <a:off x="0" y="-2481"/>
            <a:ext cx="12188825" cy="2885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CA7FA073-6CE9-451A-B28A-4B2570345E1D}"/>
              </a:ext>
            </a:extLst>
          </p:cNvPr>
          <p:cNvSpPr/>
          <p:nvPr/>
        </p:nvSpPr>
        <p:spPr>
          <a:xfrm rot="5400000">
            <a:off x="-3293931" y="3290757"/>
            <a:ext cx="6858002" cy="276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26CF468E-9A3D-40D0-9AA1-F3E263FE39CC}"/>
              </a:ext>
            </a:extLst>
          </p:cNvPr>
          <p:cNvSpPr/>
          <p:nvPr/>
        </p:nvSpPr>
        <p:spPr>
          <a:xfrm rot="5400000">
            <a:off x="8598719" y="3267896"/>
            <a:ext cx="6858002" cy="3222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5327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4153C9-43E5-4645-A6E3-1DC14AC967BA}"/>
              </a:ext>
            </a:extLst>
          </p:cNvPr>
          <p:cNvSpPr/>
          <p:nvPr/>
        </p:nvSpPr>
        <p:spPr>
          <a:xfrm>
            <a:off x="1073426" y="3896139"/>
            <a:ext cx="10257183" cy="1113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1DF7F39-4C3A-4215-9856-2D2D9EC50921}"/>
              </a:ext>
            </a:extLst>
          </p:cNvPr>
          <p:cNvSpPr/>
          <p:nvPr/>
        </p:nvSpPr>
        <p:spPr>
          <a:xfrm>
            <a:off x="8189844" y="5546035"/>
            <a:ext cx="1530626" cy="768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text, map&#10;&#10;Description automatically generated">
            <a:extLst>
              <a:ext uri="{FF2B5EF4-FFF2-40B4-BE49-F238E27FC236}">
                <a16:creationId xmlns:a16="http://schemas.microsoft.com/office/drawing/2014/main" id="{D116FC5F-4FFE-4F7D-A07B-CA71E3278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485" y="294905"/>
            <a:ext cx="9016224" cy="6268190"/>
          </a:xfrm>
          <a:prstGeom prst="rect">
            <a:avLst/>
          </a:prstGeom>
        </p:spPr>
      </p:pic>
      <p:sp>
        <p:nvSpPr>
          <p:cNvPr id="7" name="TextBox 6">
            <a:extLst>
              <a:ext uri="{FF2B5EF4-FFF2-40B4-BE49-F238E27FC236}">
                <a16:creationId xmlns:a16="http://schemas.microsoft.com/office/drawing/2014/main" id="{F39F36BA-3B4D-45AB-AB9B-8234BCC8F6C8}"/>
              </a:ext>
            </a:extLst>
          </p:cNvPr>
          <p:cNvSpPr txBox="1"/>
          <p:nvPr/>
        </p:nvSpPr>
        <p:spPr>
          <a:xfrm>
            <a:off x="272927" y="6224541"/>
            <a:ext cx="5682343" cy="307777"/>
          </a:xfrm>
          <a:prstGeom prst="rect">
            <a:avLst/>
          </a:prstGeom>
          <a:noFill/>
        </p:spPr>
        <p:txBody>
          <a:bodyPr wrap="square" rtlCol="0">
            <a:spAutoFit/>
          </a:bodyPr>
          <a:lstStyle/>
          <a:p>
            <a:r>
              <a:rPr lang="en-GB" sz="1400" dirty="0"/>
              <a:t>Source: Benchmarking Working Europe 2019.</a:t>
            </a:r>
          </a:p>
        </p:txBody>
      </p:sp>
    </p:spTree>
    <p:extLst>
      <p:ext uri="{BB962C8B-B14F-4D97-AF65-F5344CB8AC3E}">
        <p14:creationId xmlns:p14="http://schemas.microsoft.com/office/powerpoint/2010/main" val="3058407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close up of a map&#10;&#10;Description automatically generated">
            <a:extLst>
              <a:ext uri="{FF2B5EF4-FFF2-40B4-BE49-F238E27FC236}">
                <a16:creationId xmlns:a16="http://schemas.microsoft.com/office/drawing/2014/main" id="{C8AC6FB9-26DA-4305-B6FB-33888F67521C}"/>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1102" r="4469"/>
          <a:stretch/>
        </p:blipFill>
        <p:spPr>
          <a:xfrm>
            <a:off x="3189513" y="885363"/>
            <a:ext cx="8540524" cy="5087274"/>
          </a:xfrm>
          <a:prstGeom prst="rect">
            <a:avLst/>
          </a:prstGeom>
        </p:spPr>
      </p:pic>
      <p:sp>
        <p:nvSpPr>
          <p:cNvPr id="2" name="Title 1">
            <a:extLst>
              <a:ext uri="{FF2B5EF4-FFF2-40B4-BE49-F238E27FC236}">
                <a16:creationId xmlns:a16="http://schemas.microsoft.com/office/drawing/2014/main" id="{036FFC83-1E3A-4E7F-AA42-C18B0F315BE7}"/>
              </a:ext>
            </a:extLst>
          </p:cNvPr>
          <p:cNvSpPr>
            <a:spLocks noGrp="1"/>
          </p:cNvSpPr>
          <p:nvPr>
            <p:ph type="title" idx="4294967295"/>
          </p:nvPr>
        </p:nvSpPr>
        <p:spPr>
          <a:xfrm>
            <a:off x="461962" y="407761"/>
            <a:ext cx="11268075" cy="1090613"/>
          </a:xfrm>
          <a:prstGeom prst="rect">
            <a:avLst/>
          </a:prstGeom>
        </p:spPr>
        <p:txBody>
          <a:bodyPr/>
          <a:lstStyle/>
          <a:p>
            <a:r>
              <a:rPr lang="en-GB" dirty="0"/>
              <a:t>Why?</a:t>
            </a:r>
            <a:br>
              <a:rPr lang="pl-PL" dirty="0"/>
            </a:br>
            <a:br>
              <a:rPr lang="pl-PL" dirty="0"/>
            </a:br>
            <a:r>
              <a:rPr lang="en-GB" dirty="0"/>
              <a:t>D@W as </a:t>
            </a:r>
            <a:br>
              <a:rPr lang="pl-PL" dirty="0"/>
            </a:br>
            <a:r>
              <a:rPr lang="en-GB" dirty="0"/>
              <a:t>a critical </a:t>
            </a:r>
            <a:br>
              <a:rPr lang="pl-PL" dirty="0"/>
            </a:br>
            <a:r>
              <a:rPr lang="en-GB" dirty="0"/>
              <a:t>part of </a:t>
            </a:r>
            <a:br>
              <a:rPr lang="pl-PL" dirty="0"/>
            </a:br>
            <a:r>
              <a:rPr lang="en-GB" dirty="0"/>
              <a:t>company </a:t>
            </a:r>
            <a:br>
              <a:rPr lang="pl-PL" dirty="0"/>
            </a:br>
            <a:r>
              <a:rPr lang="en-GB" dirty="0"/>
              <a:t>sustainability</a:t>
            </a:r>
          </a:p>
        </p:txBody>
      </p:sp>
      <p:pic>
        <p:nvPicPr>
          <p:cNvPr id="10" name="Graphic 9">
            <a:extLst>
              <a:ext uri="{FF2B5EF4-FFF2-40B4-BE49-F238E27FC236}">
                <a16:creationId xmlns:a16="http://schemas.microsoft.com/office/drawing/2014/main" id="{DC46E40B-593C-47F7-9340-BDE636A31E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15662" y="6102804"/>
            <a:ext cx="714375" cy="247650"/>
          </a:xfrm>
          <a:prstGeom prst="rect">
            <a:avLst/>
          </a:prstGeom>
        </p:spPr>
      </p:pic>
      <p:cxnSp>
        <p:nvCxnSpPr>
          <p:cNvPr id="12" name="Straight Connector 11">
            <a:extLst>
              <a:ext uri="{FF2B5EF4-FFF2-40B4-BE49-F238E27FC236}">
                <a16:creationId xmlns:a16="http://schemas.microsoft.com/office/drawing/2014/main" id="{C30F3FFB-8652-429F-AED6-C7263461B10E}"/>
              </a:ext>
            </a:extLst>
          </p:cNvPr>
          <p:cNvCxnSpPr>
            <a:cxnSpLocks/>
          </p:cNvCxnSpPr>
          <p:nvPr/>
        </p:nvCxnSpPr>
        <p:spPr>
          <a:xfrm>
            <a:off x="544286" y="1063216"/>
            <a:ext cx="1413606" cy="0"/>
          </a:xfrm>
          <a:prstGeom prst="line">
            <a:avLst/>
          </a:prstGeom>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044AED5B-A6C0-41B8-A6B5-233ACBED287E}"/>
              </a:ext>
            </a:extLst>
          </p:cNvPr>
          <p:cNvSpPr txBox="1"/>
          <p:nvPr/>
        </p:nvSpPr>
        <p:spPr>
          <a:xfrm>
            <a:off x="302238" y="6158052"/>
            <a:ext cx="6421290" cy="307777"/>
          </a:xfrm>
          <a:prstGeom prst="rect">
            <a:avLst/>
          </a:prstGeom>
          <a:noFill/>
        </p:spPr>
        <p:txBody>
          <a:bodyPr wrap="square" rtlCol="0">
            <a:spAutoFit/>
          </a:bodyPr>
          <a:lstStyle/>
          <a:p>
            <a:r>
              <a:rPr lang="en-GB" sz="1400" dirty="0"/>
              <a:t>Source: Vitols S. (2011) </a:t>
            </a:r>
            <a:r>
              <a:rPr lang="en-GB" sz="1400" i="1" dirty="0"/>
              <a:t>The sustainable company</a:t>
            </a:r>
            <a:r>
              <a:rPr lang="en-GB" sz="1400" dirty="0"/>
              <a:t>, ETUI (adapted).</a:t>
            </a:r>
          </a:p>
        </p:txBody>
      </p:sp>
    </p:spTree>
    <p:extLst>
      <p:ext uri="{BB962C8B-B14F-4D97-AF65-F5344CB8AC3E}">
        <p14:creationId xmlns:p14="http://schemas.microsoft.com/office/powerpoint/2010/main" val="241325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23396-F06F-4C85-9AB3-38770AF6FD0E}"/>
              </a:ext>
            </a:extLst>
          </p:cNvPr>
          <p:cNvSpPr>
            <a:spLocks noGrp="1"/>
          </p:cNvSpPr>
          <p:nvPr>
            <p:ph type="title"/>
          </p:nvPr>
        </p:nvSpPr>
        <p:spPr/>
        <p:txBody>
          <a:bodyPr anchor="t"/>
          <a:lstStyle/>
          <a:p>
            <a:r>
              <a:rPr lang="en-US" dirty="0">
                <a:cs typeface="Calibri Light"/>
              </a:rPr>
              <a:t>Notes for presenters</a:t>
            </a:r>
            <a:endParaRPr lang="en-US" dirty="0"/>
          </a:p>
        </p:txBody>
      </p:sp>
      <p:sp>
        <p:nvSpPr>
          <p:cNvPr id="3" name="Content Placeholder 2">
            <a:extLst>
              <a:ext uri="{FF2B5EF4-FFF2-40B4-BE49-F238E27FC236}">
                <a16:creationId xmlns:a16="http://schemas.microsoft.com/office/drawing/2014/main" id="{63EB183D-D965-4C8D-965A-342B7378D44F}"/>
              </a:ext>
            </a:extLst>
          </p:cNvPr>
          <p:cNvSpPr>
            <a:spLocks noGrp="1"/>
          </p:cNvSpPr>
          <p:nvPr>
            <p:ph idx="1"/>
          </p:nvPr>
        </p:nvSpPr>
        <p:spPr/>
        <p:txBody>
          <a:bodyPr anchor="t"/>
          <a:lstStyle/>
          <a:p>
            <a:pPr algn="ctr"/>
            <a:r>
              <a:rPr lang="en-US" b="1" dirty="0">
                <a:cs typeface="Calibri"/>
              </a:rPr>
              <a:t>[This slide is hidden and will not be shown when presenting]</a:t>
            </a:r>
            <a:endParaRPr lang="en-US" b="1" dirty="0"/>
          </a:p>
          <a:p>
            <a:pPr marL="0" indent="0">
              <a:buNone/>
            </a:pPr>
            <a:r>
              <a:rPr lang="en-US" dirty="0">
                <a:cs typeface="Calibri"/>
              </a:rPr>
              <a:t>This presentation includes supporting material for the ETUC's campaign on democracy at work. </a:t>
            </a:r>
          </a:p>
          <a:p>
            <a:pPr marL="0" indent="0">
              <a:buNone/>
            </a:pPr>
            <a:r>
              <a:rPr lang="en-US" dirty="0">
                <a:cs typeface="Calibri"/>
              </a:rPr>
              <a:t>The presenters are free to use this presentation taking the following into account:</a:t>
            </a:r>
          </a:p>
          <a:p>
            <a:pPr>
              <a:buFont typeface="Arial"/>
              <a:buChar char="•"/>
            </a:pPr>
            <a:r>
              <a:rPr lang="en-US" dirty="0">
                <a:cs typeface="Calibri"/>
              </a:rPr>
              <a:t>Every slide contains some notes on the source of the presented data</a:t>
            </a:r>
            <a:r>
              <a:rPr lang="pl-PL" dirty="0">
                <a:cs typeface="Calibri"/>
              </a:rPr>
              <a:t>. Slide 3 with quotes is an image, but in the notes section it contains all the quotes in text + sources. </a:t>
            </a:r>
            <a:endParaRPr lang="en-US" dirty="0">
              <a:cs typeface="Calibri"/>
            </a:endParaRPr>
          </a:p>
          <a:p>
            <a:pPr>
              <a:buFont typeface="Arial"/>
              <a:buChar char="•"/>
            </a:pPr>
            <a:r>
              <a:rPr lang="en-US" dirty="0">
                <a:cs typeface="Calibri"/>
              </a:rPr>
              <a:t>You can freely decide to skip any slide or insert a slide of your own</a:t>
            </a:r>
          </a:p>
          <a:p>
            <a:pPr>
              <a:buFont typeface="Arial"/>
              <a:buChar char="•"/>
            </a:pPr>
            <a:r>
              <a:rPr lang="en-US" dirty="0">
                <a:cs typeface="Calibri"/>
              </a:rPr>
              <a:t>You cannot change the content of the slides</a:t>
            </a:r>
          </a:p>
          <a:p>
            <a:pPr>
              <a:buFont typeface="Arial"/>
              <a:buChar char="•"/>
            </a:pPr>
            <a:r>
              <a:rPr lang="en-US" dirty="0">
                <a:cs typeface="Calibri"/>
              </a:rPr>
              <a:t>If you add a slide, please do not include the ETUI logo</a:t>
            </a:r>
          </a:p>
          <a:p>
            <a:pPr marL="0" indent="0">
              <a:buNone/>
            </a:pPr>
            <a:r>
              <a:rPr lang="en-US" dirty="0">
                <a:cs typeface="Calibri"/>
              </a:rPr>
              <a:t>More information and explanation about the data and graphs can be found in </a:t>
            </a:r>
            <a:r>
              <a:rPr lang="en-US" b="1" dirty="0">
                <a:cs typeface="Calibri"/>
              </a:rPr>
              <a:t>Benchmarking Working Europe 2019.</a:t>
            </a: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3382402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1960C-C6CB-4526-8F02-24DBEC25AA1F}"/>
              </a:ext>
            </a:extLst>
          </p:cNvPr>
          <p:cNvSpPr>
            <a:spLocks noGrp="1"/>
          </p:cNvSpPr>
          <p:nvPr>
            <p:ph type="title"/>
          </p:nvPr>
        </p:nvSpPr>
        <p:spPr>
          <a:xfrm>
            <a:off x="1097280" y="646545"/>
            <a:ext cx="10058400" cy="1090815"/>
          </a:xfrm>
        </p:spPr>
        <p:txBody>
          <a:bodyPr/>
          <a:lstStyle/>
          <a:p>
            <a:r>
              <a:rPr lang="fr-BE"/>
              <a:t>Women in representative positions: 1/4</a:t>
            </a:r>
          </a:p>
        </p:txBody>
      </p:sp>
      <p:sp>
        <p:nvSpPr>
          <p:cNvPr id="7" name="TextBox 6">
            <a:extLst>
              <a:ext uri="{FF2B5EF4-FFF2-40B4-BE49-F238E27FC236}">
                <a16:creationId xmlns:a16="http://schemas.microsoft.com/office/drawing/2014/main" id="{4782131F-0814-48DC-8653-B546049088E4}"/>
              </a:ext>
            </a:extLst>
          </p:cNvPr>
          <p:cNvSpPr txBox="1"/>
          <p:nvPr/>
        </p:nvSpPr>
        <p:spPr>
          <a:xfrm>
            <a:off x="605239" y="5350221"/>
            <a:ext cx="10981522" cy="646331"/>
          </a:xfrm>
          <a:prstGeom prst="rect">
            <a:avLst/>
          </a:prstGeom>
          <a:noFill/>
        </p:spPr>
        <p:txBody>
          <a:bodyPr wrap="square" rtlCol="0">
            <a:spAutoFit/>
          </a:bodyPr>
          <a:lstStyle/>
          <a:p>
            <a:r>
              <a:rPr lang="fr-BE" dirty="0"/>
              <a:t>Source: </a:t>
            </a:r>
            <a:r>
              <a:rPr lang="en-GB" dirty="0"/>
              <a:t>ETUC 11th Annual Gender Equality Survey (2018)</a:t>
            </a:r>
            <a:r>
              <a:rPr lang="fr-BE" dirty="0"/>
              <a:t>; Waddington and Conchon (2016:79); EWPCC </a:t>
            </a:r>
            <a:r>
              <a:rPr lang="fr-BE" dirty="0" err="1"/>
              <a:t>Database</a:t>
            </a:r>
            <a:r>
              <a:rPr lang="fr-BE" dirty="0"/>
              <a:t> on SE </a:t>
            </a:r>
            <a:r>
              <a:rPr lang="fr-BE" dirty="0" err="1"/>
              <a:t>board-level</a:t>
            </a:r>
            <a:r>
              <a:rPr lang="fr-BE" dirty="0"/>
              <a:t> </a:t>
            </a:r>
            <a:r>
              <a:rPr lang="fr-BE" dirty="0" err="1"/>
              <a:t>employee</a:t>
            </a:r>
            <a:r>
              <a:rPr lang="fr-BE" dirty="0"/>
              <a:t> </a:t>
            </a:r>
            <a:r>
              <a:rPr lang="fr-BE" dirty="0" err="1"/>
              <a:t>representatives</a:t>
            </a:r>
            <a:r>
              <a:rPr lang="fr-BE" dirty="0"/>
              <a:t>, </a:t>
            </a:r>
            <a:r>
              <a:rPr lang="fr-BE" dirty="0" err="1"/>
              <a:t>accessed</a:t>
            </a:r>
            <a:r>
              <a:rPr lang="fr-BE" dirty="0"/>
              <a:t> </a:t>
            </a:r>
            <a:r>
              <a:rPr lang="fr-BE" dirty="0" err="1"/>
              <a:t>December</a:t>
            </a:r>
            <a:r>
              <a:rPr lang="fr-BE" dirty="0"/>
              <a:t> 2018 </a:t>
            </a:r>
          </a:p>
        </p:txBody>
      </p:sp>
      <p:pic>
        <p:nvPicPr>
          <p:cNvPr id="2050" name="Picture 2">
            <a:extLst>
              <a:ext uri="{FF2B5EF4-FFF2-40B4-BE49-F238E27FC236}">
                <a16:creationId xmlns:a16="http://schemas.microsoft.com/office/drawing/2014/main" id="{27677F08-9892-475C-80C7-15690060A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85962"/>
            <a:ext cx="2190750" cy="28860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BB7BBCA7-7980-4026-9C0B-5A91863F45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8726" y="1985962"/>
            <a:ext cx="2190750" cy="2886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784AAE7-150D-42F7-B2C8-AC00C47DB0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5853" y="1968082"/>
            <a:ext cx="2190750" cy="288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386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931A18-E3BC-4A60-B1EB-A404905D31D1}"/>
              </a:ext>
            </a:extLst>
          </p:cNvPr>
          <p:cNvSpPr/>
          <p:nvPr/>
        </p:nvSpPr>
        <p:spPr>
          <a:xfrm>
            <a:off x="266700" y="281234"/>
            <a:ext cx="11658600" cy="6268236"/>
          </a:xfrm>
          <a:prstGeom prst="rect">
            <a:avLst/>
          </a:prstGeom>
          <a:solidFill>
            <a:srgbClr val="C5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353D2B5-395F-4E3B-B655-2D28FB57C761}"/>
              </a:ext>
            </a:extLst>
          </p:cNvPr>
          <p:cNvSpPr>
            <a:spLocks noGrp="1"/>
          </p:cNvSpPr>
          <p:nvPr>
            <p:ph type="title"/>
          </p:nvPr>
        </p:nvSpPr>
        <p:spPr>
          <a:xfrm>
            <a:off x="266700" y="281234"/>
            <a:ext cx="10058400" cy="1090815"/>
          </a:xfrm>
        </p:spPr>
        <p:txBody>
          <a:bodyPr/>
          <a:lstStyle/>
          <a:p>
            <a:r>
              <a:rPr lang="en-GB" dirty="0"/>
              <a:t>The limited palette of workers’ rights</a:t>
            </a:r>
          </a:p>
        </p:txBody>
      </p:sp>
      <p:sp>
        <p:nvSpPr>
          <p:cNvPr id="7" name="Rectangle 6">
            <a:extLst>
              <a:ext uri="{FF2B5EF4-FFF2-40B4-BE49-F238E27FC236}">
                <a16:creationId xmlns:a16="http://schemas.microsoft.com/office/drawing/2014/main" id="{E4B40864-243D-4F51-A05B-771B190D8BB4}"/>
              </a:ext>
            </a:extLst>
          </p:cNvPr>
          <p:cNvSpPr/>
          <p:nvPr/>
        </p:nvSpPr>
        <p:spPr>
          <a:xfrm>
            <a:off x="-2103531" y="281234"/>
            <a:ext cx="1580154" cy="6268236"/>
          </a:xfrm>
          <a:prstGeom prst="rect">
            <a:avLst/>
          </a:prstGeom>
          <a:solidFill>
            <a:srgbClr val="C5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6010DBF4-B8D2-4FD9-86C5-5293DFCB830C}"/>
              </a:ext>
            </a:extLst>
          </p:cNvPr>
          <p:cNvCxnSpPr/>
          <p:nvPr/>
        </p:nvCxnSpPr>
        <p:spPr>
          <a:xfrm>
            <a:off x="449944" y="977718"/>
            <a:ext cx="910045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descr="A close up of a logo&#10;&#10;Description automatically generated">
            <a:extLst>
              <a:ext uri="{FF2B5EF4-FFF2-40B4-BE49-F238E27FC236}">
                <a16:creationId xmlns:a16="http://schemas.microsoft.com/office/drawing/2014/main" id="{636E405A-617E-4536-8AFA-A35EA24CB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3029" y="1033063"/>
            <a:ext cx="9809384" cy="5516400"/>
          </a:xfrm>
          <a:prstGeom prst="rect">
            <a:avLst/>
          </a:prstGeom>
        </p:spPr>
      </p:pic>
      <p:sp>
        <p:nvSpPr>
          <p:cNvPr id="17" name="TextBox 16">
            <a:extLst>
              <a:ext uri="{FF2B5EF4-FFF2-40B4-BE49-F238E27FC236}">
                <a16:creationId xmlns:a16="http://schemas.microsoft.com/office/drawing/2014/main" id="{DEBDA3C0-4AD1-43D8-AE16-A7A6D39DE8E7}"/>
              </a:ext>
            </a:extLst>
          </p:cNvPr>
          <p:cNvSpPr txBox="1"/>
          <p:nvPr/>
        </p:nvSpPr>
        <p:spPr>
          <a:xfrm>
            <a:off x="266700" y="6299767"/>
            <a:ext cx="5682343" cy="276999"/>
          </a:xfrm>
          <a:prstGeom prst="rect">
            <a:avLst/>
          </a:prstGeom>
          <a:noFill/>
        </p:spPr>
        <p:txBody>
          <a:bodyPr wrap="square" rtlCol="0">
            <a:spAutoFit/>
          </a:bodyPr>
          <a:lstStyle/>
          <a:p>
            <a:r>
              <a:rPr lang="en-GB" sz="1200" dirty="0"/>
              <a:t>Source: Jagodzinski R. and Hoffmann A., ETUI 2019.</a:t>
            </a:r>
          </a:p>
        </p:txBody>
      </p:sp>
    </p:spTree>
    <p:extLst>
      <p:ext uri="{BB962C8B-B14F-4D97-AF65-F5344CB8AC3E}">
        <p14:creationId xmlns:p14="http://schemas.microsoft.com/office/powerpoint/2010/main" val="3118101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532183E-8517-44D7-AADF-D7B9D68B7B39}"/>
              </a:ext>
            </a:extLst>
          </p:cNvPr>
          <p:cNvSpPr>
            <a:spLocks noGrp="1"/>
          </p:cNvSpPr>
          <p:nvPr>
            <p:ph type="title"/>
          </p:nvPr>
        </p:nvSpPr>
        <p:spPr>
          <a:xfrm>
            <a:off x="183088" y="516836"/>
            <a:ext cx="3084844" cy="1268284"/>
          </a:xfrm>
        </p:spPr>
        <p:txBody>
          <a:bodyPr>
            <a:normAutofit/>
          </a:bodyPr>
          <a:lstStyle/>
          <a:p>
            <a:r>
              <a:rPr lang="en-GB" sz="3600" dirty="0">
                <a:solidFill>
                  <a:srgbClr val="FFFFFF"/>
                </a:solidFill>
              </a:rPr>
              <a:t>Workers’ rights in restructuring</a:t>
            </a:r>
          </a:p>
        </p:txBody>
      </p:sp>
      <p:sp>
        <p:nvSpPr>
          <p:cNvPr id="3" name="Content Placeholder 2">
            <a:extLst>
              <a:ext uri="{FF2B5EF4-FFF2-40B4-BE49-F238E27FC236}">
                <a16:creationId xmlns:a16="http://schemas.microsoft.com/office/drawing/2014/main" id="{8C521300-42A7-4D42-ADC8-80F514A2BB0E}"/>
              </a:ext>
            </a:extLst>
          </p:cNvPr>
          <p:cNvSpPr>
            <a:spLocks noGrp="1"/>
          </p:cNvSpPr>
          <p:nvPr>
            <p:ph idx="1"/>
          </p:nvPr>
        </p:nvSpPr>
        <p:spPr>
          <a:xfrm>
            <a:off x="19413" y="1785120"/>
            <a:ext cx="3967386" cy="4884618"/>
          </a:xfrm>
        </p:spPr>
        <p:txBody>
          <a:bodyPr>
            <a:normAutofit/>
          </a:bodyPr>
          <a:lstStyle/>
          <a:p>
            <a:r>
              <a:rPr lang="en-GB" sz="1800" dirty="0">
                <a:solidFill>
                  <a:srgbClr val="FFFFFF"/>
                </a:solidFill>
              </a:rPr>
              <a:t>In restructuring, employee representatives have the right to know all about the restructuring plans, the steps, and their potential consequences. </a:t>
            </a:r>
          </a:p>
          <a:p>
            <a:r>
              <a:rPr lang="en-GB" sz="1800" dirty="0">
                <a:solidFill>
                  <a:srgbClr val="FFFFFF"/>
                </a:solidFill>
              </a:rPr>
              <a:t>Using these rights can avert workers being played off against one another.</a:t>
            </a:r>
          </a:p>
          <a:p>
            <a:endParaRPr lang="en-GB" b="1" dirty="0">
              <a:solidFill>
                <a:srgbClr val="FFFFFF"/>
              </a:solidFill>
            </a:endParaRPr>
          </a:p>
          <a:p>
            <a:r>
              <a:rPr lang="en-GB" sz="2400" b="1" dirty="0">
                <a:solidFill>
                  <a:srgbClr val="B6CE96"/>
                </a:solidFill>
              </a:rPr>
              <a:t>By combining local and transnational rights workers’ reps are far better equipped to handle restructuring.</a:t>
            </a:r>
          </a:p>
        </p:txBody>
      </p:sp>
      <p:pic>
        <p:nvPicPr>
          <p:cNvPr id="4" name="Picture 3">
            <a:extLst>
              <a:ext uri="{FF2B5EF4-FFF2-40B4-BE49-F238E27FC236}">
                <a16:creationId xmlns:a16="http://schemas.microsoft.com/office/drawing/2014/main" id="{59D27681-A87C-4E68-B983-660F09BA7BA4}"/>
              </a:ext>
            </a:extLst>
          </p:cNvPr>
          <p:cNvPicPr>
            <a:picLocks noChangeAspect="1"/>
          </p:cNvPicPr>
          <p:nvPr/>
        </p:nvPicPr>
        <p:blipFill rotWithShape="1">
          <a:blip r:embed="rId2"/>
          <a:srcRect r="353" b="-1"/>
          <a:stretch/>
        </p:blipFill>
        <p:spPr>
          <a:xfrm>
            <a:off x="4061315" y="0"/>
            <a:ext cx="8111272" cy="6857990"/>
          </a:xfrm>
          <a:prstGeom prst="rect">
            <a:avLst/>
          </a:prstGeom>
        </p:spPr>
      </p:pic>
      <p:sp>
        <p:nvSpPr>
          <p:cNvPr id="13" name="Rectangle 12">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84878FEE-39B5-4226-BCE6-718AA72163E5}"/>
              </a:ext>
            </a:extLst>
          </p:cNvPr>
          <p:cNvCxnSpPr>
            <a:cxnSpLocks/>
          </p:cNvCxnSpPr>
          <p:nvPr/>
        </p:nvCxnSpPr>
        <p:spPr>
          <a:xfrm>
            <a:off x="282388" y="1567543"/>
            <a:ext cx="3294826"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EA8D849-56F5-414B-8AE7-F1C7B66D3CA6}"/>
              </a:ext>
            </a:extLst>
          </p:cNvPr>
          <p:cNvPicPr>
            <a:picLocks noChangeAspect="1"/>
          </p:cNvPicPr>
          <p:nvPr/>
        </p:nvPicPr>
        <p:blipFill>
          <a:blip r:embed="rId3"/>
          <a:stretch>
            <a:fillRect/>
          </a:stretch>
        </p:blipFill>
        <p:spPr>
          <a:xfrm>
            <a:off x="10219689" y="5952999"/>
            <a:ext cx="1952898" cy="905001"/>
          </a:xfrm>
          <a:prstGeom prst="rect">
            <a:avLst/>
          </a:prstGeom>
        </p:spPr>
      </p:pic>
      <p:sp>
        <p:nvSpPr>
          <p:cNvPr id="14" name="TextBox 13">
            <a:extLst>
              <a:ext uri="{FF2B5EF4-FFF2-40B4-BE49-F238E27FC236}">
                <a16:creationId xmlns:a16="http://schemas.microsoft.com/office/drawing/2014/main" id="{CB4B507D-8B34-4328-BA7B-B06D67F3FF97}"/>
              </a:ext>
            </a:extLst>
          </p:cNvPr>
          <p:cNvSpPr txBox="1"/>
          <p:nvPr/>
        </p:nvSpPr>
        <p:spPr>
          <a:xfrm>
            <a:off x="4157351" y="6488668"/>
            <a:ext cx="5682343" cy="276999"/>
          </a:xfrm>
          <a:prstGeom prst="rect">
            <a:avLst/>
          </a:prstGeom>
          <a:noFill/>
        </p:spPr>
        <p:txBody>
          <a:bodyPr wrap="square" rtlCol="0">
            <a:spAutoFit/>
          </a:bodyPr>
          <a:lstStyle/>
          <a:p>
            <a:r>
              <a:rPr lang="en-GB" sz="1200" dirty="0"/>
              <a:t>Source: Jagodzinski R. and Hoffmann A., ETUI 2019.</a:t>
            </a:r>
          </a:p>
        </p:txBody>
      </p:sp>
    </p:spTree>
    <p:extLst>
      <p:ext uri="{BB962C8B-B14F-4D97-AF65-F5344CB8AC3E}">
        <p14:creationId xmlns:p14="http://schemas.microsoft.com/office/powerpoint/2010/main" val="3098977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A4404-4FA2-4D78-8A20-FD27D3B20380}"/>
              </a:ext>
            </a:extLst>
          </p:cNvPr>
          <p:cNvSpPr>
            <a:spLocks noGrp="1"/>
          </p:cNvSpPr>
          <p:nvPr>
            <p:ph type="title"/>
          </p:nvPr>
        </p:nvSpPr>
        <p:spPr/>
        <p:txBody>
          <a:bodyPr/>
          <a:lstStyle/>
          <a:p>
            <a:r>
              <a:rPr lang="nl-BE" err="1"/>
              <a:t>Transnational</a:t>
            </a:r>
            <a:r>
              <a:rPr lang="nl-BE"/>
              <a:t> </a:t>
            </a:r>
            <a:r>
              <a:rPr lang="nl-BE" err="1"/>
              <a:t>Democracy</a:t>
            </a:r>
            <a:r>
              <a:rPr lang="nl-BE"/>
              <a:t> @ </a:t>
            </a:r>
            <a:r>
              <a:rPr lang="nl-BE" err="1"/>
              <a:t>Work</a:t>
            </a:r>
            <a:endParaRPr lang="en-GB"/>
          </a:p>
        </p:txBody>
      </p:sp>
      <p:sp>
        <p:nvSpPr>
          <p:cNvPr id="3" name="Text Placeholder 2">
            <a:extLst>
              <a:ext uri="{FF2B5EF4-FFF2-40B4-BE49-F238E27FC236}">
                <a16:creationId xmlns:a16="http://schemas.microsoft.com/office/drawing/2014/main" id="{C14206D5-631E-4699-B931-53BF8DA16FAE}"/>
              </a:ext>
            </a:extLst>
          </p:cNvPr>
          <p:cNvSpPr>
            <a:spLocks noGrp="1"/>
          </p:cNvSpPr>
          <p:nvPr>
            <p:ph type="body" idx="1"/>
          </p:nvPr>
        </p:nvSpPr>
        <p:spPr>
          <a:xfrm>
            <a:off x="1097280" y="2003924"/>
            <a:ext cx="4937760" cy="736282"/>
          </a:xfrm>
        </p:spPr>
        <p:txBody>
          <a:bodyPr/>
          <a:lstStyle/>
          <a:p>
            <a:r>
              <a:rPr lang="nl-BE"/>
              <a:t>European Works </a:t>
            </a:r>
            <a:r>
              <a:rPr lang="nl-BE" err="1"/>
              <a:t>Councils</a:t>
            </a:r>
            <a:endParaRPr lang="en-GB"/>
          </a:p>
        </p:txBody>
      </p:sp>
      <p:sp>
        <p:nvSpPr>
          <p:cNvPr id="5" name="Text Placeholder 4">
            <a:extLst>
              <a:ext uri="{FF2B5EF4-FFF2-40B4-BE49-F238E27FC236}">
                <a16:creationId xmlns:a16="http://schemas.microsoft.com/office/drawing/2014/main" id="{501FFC47-F384-4E5B-B1FE-730557623037}"/>
              </a:ext>
            </a:extLst>
          </p:cNvPr>
          <p:cNvSpPr>
            <a:spLocks noGrp="1"/>
          </p:cNvSpPr>
          <p:nvPr>
            <p:ph type="body" sz="quarter" idx="3"/>
          </p:nvPr>
        </p:nvSpPr>
        <p:spPr>
          <a:xfrm>
            <a:off x="5974716" y="2003924"/>
            <a:ext cx="5671852" cy="736282"/>
          </a:xfrm>
        </p:spPr>
        <p:txBody>
          <a:bodyPr/>
          <a:lstStyle/>
          <a:p>
            <a:r>
              <a:rPr lang="nl-BE" dirty="0"/>
              <a:t>Board level employee </a:t>
            </a:r>
            <a:r>
              <a:rPr lang="nl-BE" dirty="0" err="1"/>
              <a:t>representation</a:t>
            </a:r>
            <a:r>
              <a:rPr lang="nl-BE" dirty="0"/>
              <a:t> (BLER) in </a:t>
            </a:r>
            <a:r>
              <a:rPr lang="nl-BE" dirty="0" err="1"/>
              <a:t>european</a:t>
            </a:r>
            <a:r>
              <a:rPr lang="nl-BE" dirty="0"/>
              <a:t> company (SE) </a:t>
            </a:r>
            <a:r>
              <a:rPr lang="nl-BE" dirty="0" err="1"/>
              <a:t>agreements</a:t>
            </a:r>
            <a:endParaRPr lang="en-GB" dirty="0" err="1">
              <a:cs typeface="Calibri" panose="020F0502020204030204"/>
            </a:endParaRPr>
          </a:p>
        </p:txBody>
      </p:sp>
      <p:graphicFrame>
        <p:nvGraphicFramePr>
          <p:cNvPr id="7" name="Content Placeholder 6">
            <a:extLst>
              <a:ext uri="{FF2B5EF4-FFF2-40B4-BE49-F238E27FC236}">
                <a16:creationId xmlns:a16="http://schemas.microsoft.com/office/drawing/2014/main" id="{2F793710-96A1-4568-AA07-BD8CCB7EDD20}"/>
              </a:ext>
            </a:extLst>
          </p:cNvPr>
          <p:cNvGraphicFramePr>
            <a:graphicFrameLocks noGrp="1"/>
          </p:cNvGraphicFramePr>
          <p:nvPr>
            <p:ph sz="half" idx="2"/>
          </p:nvPr>
        </p:nvGraphicFramePr>
        <p:xfrm>
          <a:off x="1096963" y="2740025"/>
          <a:ext cx="4938712" cy="3378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6">
            <a:extLst>
              <a:ext uri="{FF2B5EF4-FFF2-40B4-BE49-F238E27FC236}">
                <a16:creationId xmlns:a16="http://schemas.microsoft.com/office/drawing/2014/main" id="{4E8ABFE3-25AC-4D3D-8756-D726342BF8E7}"/>
              </a:ext>
            </a:extLst>
          </p:cNvPr>
          <p:cNvGraphicFramePr>
            <a:graphicFrameLocks noGrp="1"/>
          </p:cNvGraphicFramePr>
          <p:nvPr>
            <p:ph sz="quarter" idx="4"/>
            <p:extLst>
              <p:ext uri="{D42A27DB-BD31-4B8C-83A1-F6EECF244321}">
                <p14:modId xmlns:p14="http://schemas.microsoft.com/office/powerpoint/2010/main" val="324210711"/>
              </p:ext>
            </p:extLst>
          </p:nvPr>
        </p:nvGraphicFramePr>
        <p:xfrm>
          <a:off x="6218555" y="2541245"/>
          <a:ext cx="4937125" cy="306687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2A81EB8C-5DE2-45FB-8213-FE111081C7BE}"/>
              </a:ext>
            </a:extLst>
          </p:cNvPr>
          <p:cNvSpPr txBox="1"/>
          <p:nvPr/>
        </p:nvSpPr>
        <p:spPr>
          <a:xfrm>
            <a:off x="6217285" y="5494180"/>
            <a:ext cx="5429283" cy="923330"/>
          </a:xfrm>
          <a:prstGeom prst="rect">
            <a:avLst/>
          </a:prstGeom>
          <a:noFill/>
        </p:spPr>
        <p:txBody>
          <a:bodyPr wrap="square" rtlCol="0" anchor="t">
            <a:spAutoFit/>
          </a:bodyPr>
          <a:lstStyle/>
          <a:p>
            <a:r>
              <a:rPr lang="fr-BE" dirty="0"/>
              <a:t>Source:	</a:t>
            </a:r>
            <a:r>
              <a:rPr lang="en-GB" dirty="0"/>
              <a:t>ETUI (2018) SE agreements’ BLER provisions database (as of 1 February )</a:t>
            </a:r>
            <a:r>
              <a:rPr lang="fr-BE" dirty="0"/>
              <a:t>. 	</a:t>
            </a:r>
            <a:endParaRPr lang="en-GB" dirty="0"/>
          </a:p>
          <a:p>
            <a:endParaRPr lang="fr-BE"/>
          </a:p>
        </p:txBody>
      </p:sp>
      <p:sp>
        <p:nvSpPr>
          <p:cNvPr id="6" name="TextBox 5">
            <a:extLst>
              <a:ext uri="{FF2B5EF4-FFF2-40B4-BE49-F238E27FC236}">
                <a16:creationId xmlns:a16="http://schemas.microsoft.com/office/drawing/2014/main" id="{F3ACA051-3BED-4514-9F7E-83AB39A696D4}"/>
              </a:ext>
            </a:extLst>
          </p:cNvPr>
          <p:cNvSpPr txBox="1"/>
          <p:nvPr/>
        </p:nvSpPr>
        <p:spPr>
          <a:xfrm>
            <a:off x="6091162" y="3805162"/>
            <a:ext cx="1690914" cy="161582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cs typeface="Calibri"/>
              </a:rPr>
              <a:t>BLER is Europeanizing: </a:t>
            </a:r>
          </a:p>
          <a:p>
            <a:r>
              <a:rPr lang="en-US" sz="1100" dirty="0">
                <a:cs typeface="Calibri"/>
              </a:rPr>
              <a:t>25 SE agreements (</a:t>
            </a:r>
            <a:r>
              <a:rPr lang="en-US" sz="1100" b="1" dirty="0">
                <a:cs typeface="Calibri"/>
              </a:rPr>
              <a:t>43%)</a:t>
            </a:r>
            <a:r>
              <a:rPr lang="en-US" sz="1100" dirty="0">
                <a:cs typeface="Calibri"/>
              </a:rPr>
              <a:t> provide for international representation, and 30 </a:t>
            </a:r>
            <a:r>
              <a:rPr lang="en-US" sz="1100" b="1" dirty="0">
                <a:cs typeface="Calibri"/>
              </a:rPr>
              <a:t>(52%)</a:t>
            </a:r>
            <a:r>
              <a:rPr lang="en-US" sz="1100" dirty="0">
                <a:cs typeface="Calibri"/>
              </a:rPr>
              <a:t> make it possible.</a:t>
            </a:r>
          </a:p>
          <a:p>
            <a:endParaRPr lang="en-US" sz="1100" dirty="0">
              <a:cs typeface="Calibri"/>
            </a:endParaRPr>
          </a:p>
          <a:p>
            <a:r>
              <a:rPr lang="en-US" sz="1100" dirty="0">
                <a:cs typeface="Calibri"/>
              </a:rPr>
              <a:t>This allows more inclusive representation in SE boards. </a:t>
            </a:r>
            <a:endParaRPr lang="en-US" dirty="0"/>
          </a:p>
        </p:txBody>
      </p:sp>
    </p:spTree>
    <p:extLst>
      <p:ext uri="{BB962C8B-B14F-4D97-AF65-F5344CB8AC3E}">
        <p14:creationId xmlns:p14="http://schemas.microsoft.com/office/powerpoint/2010/main" val="3806424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screenshot of a cell phone&#10;&#10;Description automatically generated">
            <a:extLst>
              <a:ext uri="{FF2B5EF4-FFF2-40B4-BE49-F238E27FC236}">
                <a16:creationId xmlns:a16="http://schemas.microsoft.com/office/drawing/2014/main" id="{7399EC9D-2271-412F-9F1B-FF955E188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291" y="234965"/>
            <a:ext cx="11329939" cy="6371498"/>
          </a:xfrm>
          <a:prstGeom prst="rect">
            <a:avLst/>
          </a:prstGeom>
        </p:spPr>
      </p:pic>
      <p:pic>
        <p:nvPicPr>
          <p:cNvPr id="5" name="Content Placeholder 4" descr="A screenshot of a cell phone&#10;&#10;Description automatically generated">
            <a:extLst>
              <a:ext uri="{FF2B5EF4-FFF2-40B4-BE49-F238E27FC236}">
                <a16:creationId xmlns:a16="http://schemas.microsoft.com/office/drawing/2014/main" id="{F020D184-89AA-4B06-B224-A7F82A75E1B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49279" y="234964"/>
            <a:ext cx="11598951" cy="6388072"/>
          </a:xfrm>
        </p:spPr>
      </p:pic>
      <p:cxnSp>
        <p:nvCxnSpPr>
          <p:cNvPr id="6" name="Straight Connector 5">
            <a:extLst>
              <a:ext uri="{FF2B5EF4-FFF2-40B4-BE49-F238E27FC236}">
                <a16:creationId xmlns:a16="http://schemas.microsoft.com/office/drawing/2014/main" id="{C85EFA93-E377-410B-88A1-DF1E3F89E91B}"/>
              </a:ext>
            </a:extLst>
          </p:cNvPr>
          <p:cNvCxnSpPr>
            <a:cxnSpLocks/>
          </p:cNvCxnSpPr>
          <p:nvPr/>
        </p:nvCxnSpPr>
        <p:spPr>
          <a:xfrm>
            <a:off x="508000" y="1731963"/>
            <a:ext cx="25444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BED0F52-256E-44E2-BC7A-2DE48DDE11B6}"/>
              </a:ext>
            </a:extLst>
          </p:cNvPr>
          <p:cNvSpPr>
            <a:spLocks noGrp="1"/>
          </p:cNvSpPr>
          <p:nvPr>
            <p:ph type="title"/>
          </p:nvPr>
        </p:nvSpPr>
        <p:spPr>
          <a:xfrm>
            <a:off x="508000" y="446343"/>
            <a:ext cx="10058400" cy="1090815"/>
          </a:xfrm>
        </p:spPr>
        <p:txBody>
          <a:bodyPr/>
          <a:lstStyle/>
          <a:p>
            <a:r>
              <a:rPr lang="en-GB" dirty="0"/>
              <a:t>ETUC</a:t>
            </a:r>
            <a:br>
              <a:rPr lang="en-GB" dirty="0"/>
            </a:br>
            <a:r>
              <a:rPr lang="en-GB" sz="3600" dirty="0"/>
              <a:t>demands</a:t>
            </a:r>
            <a:endParaRPr lang="en-GB" dirty="0"/>
          </a:p>
        </p:txBody>
      </p:sp>
      <p:sp>
        <p:nvSpPr>
          <p:cNvPr id="13" name="TextBox 12">
            <a:extLst>
              <a:ext uri="{FF2B5EF4-FFF2-40B4-BE49-F238E27FC236}">
                <a16:creationId xmlns:a16="http://schemas.microsoft.com/office/drawing/2014/main" id="{F6BD1D52-9507-45E5-8684-87C3D29D1EF7}"/>
              </a:ext>
            </a:extLst>
          </p:cNvPr>
          <p:cNvSpPr txBox="1"/>
          <p:nvPr/>
        </p:nvSpPr>
        <p:spPr>
          <a:xfrm>
            <a:off x="249279" y="6577375"/>
            <a:ext cx="3971472" cy="338554"/>
          </a:xfrm>
          <a:prstGeom prst="rect">
            <a:avLst/>
          </a:prstGeom>
          <a:noFill/>
        </p:spPr>
        <p:txBody>
          <a:bodyPr wrap="none" rtlCol="0">
            <a:spAutoFit/>
          </a:bodyPr>
          <a:lstStyle/>
          <a:p>
            <a:r>
              <a:rPr lang="en-GB" sz="1600" dirty="0"/>
              <a:t>Source: ETUI own compilation based on ETU</a:t>
            </a:r>
            <a:r>
              <a:rPr lang="pl-PL" sz="1600" dirty="0"/>
              <a:t>C</a:t>
            </a:r>
            <a:endParaRPr lang="en-GB" sz="1600" dirty="0"/>
          </a:p>
        </p:txBody>
      </p:sp>
    </p:spTree>
    <p:extLst>
      <p:ext uri="{BB962C8B-B14F-4D97-AF65-F5344CB8AC3E}">
        <p14:creationId xmlns:p14="http://schemas.microsoft.com/office/powerpoint/2010/main" val="1285434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8782C-BA7A-427C-B3D2-CDB2DA017C13}"/>
              </a:ext>
            </a:extLst>
          </p:cNvPr>
          <p:cNvSpPr>
            <a:spLocks noGrp="1"/>
          </p:cNvSpPr>
          <p:nvPr>
            <p:ph type="title"/>
          </p:nvPr>
        </p:nvSpPr>
        <p:spPr>
          <a:xfrm>
            <a:off x="497541" y="646545"/>
            <a:ext cx="10658139" cy="1090815"/>
          </a:xfrm>
        </p:spPr>
        <p:txBody>
          <a:bodyPr anchor="t"/>
          <a:lstStyle/>
          <a:p>
            <a:r>
              <a:rPr lang="en-US" dirty="0">
                <a:cs typeface="Calibri Light"/>
              </a:rPr>
              <a:t>References and sources</a:t>
            </a:r>
            <a:endParaRPr lang="en-US" dirty="0"/>
          </a:p>
        </p:txBody>
      </p:sp>
      <p:sp>
        <p:nvSpPr>
          <p:cNvPr id="3" name="Content Placeholder 2">
            <a:extLst>
              <a:ext uri="{FF2B5EF4-FFF2-40B4-BE49-F238E27FC236}">
                <a16:creationId xmlns:a16="http://schemas.microsoft.com/office/drawing/2014/main" id="{5DF17155-0C78-49DC-8FB9-56C8D2B7D0F4}"/>
              </a:ext>
            </a:extLst>
          </p:cNvPr>
          <p:cNvSpPr>
            <a:spLocks noGrp="1"/>
          </p:cNvSpPr>
          <p:nvPr>
            <p:ph idx="1"/>
          </p:nvPr>
        </p:nvSpPr>
        <p:spPr>
          <a:xfrm>
            <a:off x="497541" y="1845734"/>
            <a:ext cx="11308977" cy="4023360"/>
          </a:xfrm>
        </p:spPr>
        <p:txBody>
          <a:bodyPr anchor="t"/>
          <a:lstStyle/>
          <a:p>
            <a:pPr marL="0" indent="0">
              <a:buNone/>
            </a:pPr>
            <a:r>
              <a:rPr lang="fr-FR" sz="1100" dirty="0">
                <a:cs typeface="Calibri"/>
              </a:rPr>
              <a:t>Conchon A. (2014) Les administrateurs salariés en France : contribution à une sociologie de la participation des salariés aux décisions de l’entreprise, PhD dissertation </a:t>
            </a:r>
            <a:r>
              <a:rPr lang="fr-FR" sz="1100" dirty="0" err="1">
                <a:cs typeface="Calibri"/>
              </a:rPr>
              <a:t>under</a:t>
            </a:r>
            <a:r>
              <a:rPr lang="fr-FR" sz="1100" dirty="0">
                <a:cs typeface="Calibri"/>
              </a:rPr>
              <a:t> the supervision of Michel Lallement and Annette Jobert, Paris : Conservatoire national des Arts et Métiers</a:t>
            </a:r>
            <a:endParaRPr lang="en-US" sz="1100" dirty="0">
              <a:cs typeface="Calibri"/>
            </a:endParaRPr>
          </a:p>
          <a:p>
            <a:pPr marL="0" indent="0">
              <a:buNone/>
            </a:pPr>
            <a:r>
              <a:rPr lang="en-GB" sz="1100" dirty="0"/>
              <a:t>ETUC 11th Annual Gender Equality Survey (2018)</a:t>
            </a:r>
            <a:endParaRPr lang="en-US" sz="1100" dirty="0">
              <a:cs typeface="Calibri"/>
            </a:endParaRPr>
          </a:p>
          <a:p>
            <a:pPr marL="0" indent="0">
              <a:buNone/>
            </a:pPr>
            <a:r>
              <a:rPr lang="en-US" sz="1100" dirty="0">
                <a:cs typeface="Calibri"/>
              </a:rPr>
              <a:t>Eurostat (2013)</a:t>
            </a:r>
          </a:p>
          <a:p>
            <a:pPr marL="0" indent="0">
              <a:buNone/>
            </a:pPr>
            <a:r>
              <a:rPr lang="en-US" sz="1100" dirty="0">
                <a:cs typeface="Calibri"/>
              </a:rPr>
              <a:t>ETUI database of EWCs and SE works councils, www.ewcdb.eu</a:t>
            </a:r>
            <a:endParaRPr lang="en-US" sz="1100" dirty="0"/>
          </a:p>
          <a:p>
            <a:pPr marL="0" indent="0">
              <a:buNone/>
            </a:pPr>
            <a:r>
              <a:rPr lang="en-US" sz="1100" dirty="0">
                <a:cs typeface="Calibri"/>
              </a:rPr>
              <a:t>ESENER Round 2: European survey of enterprises on new and emerging risks (2014). </a:t>
            </a:r>
          </a:p>
          <a:p>
            <a:pPr marL="0" indent="0">
              <a:buNone/>
            </a:pPr>
            <a:r>
              <a:rPr lang="en-US" sz="1100" dirty="0">
                <a:cs typeface="Calibri"/>
              </a:rPr>
              <a:t>ESS Round 8: European Social Survey Round 8 Data (2016). Data file edition 2.1. NSD - Norwegian Centre for Research Data, Norway – Data Archive and distributor of ESS data for ESS ERIC.</a:t>
            </a:r>
          </a:p>
          <a:p>
            <a:pPr marL="0" indent="0">
              <a:buNone/>
            </a:pPr>
            <a:r>
              <a:rPr lang="en-US" sz="1100" dirty="0">
                <a:cs typeface="Calibri"/>
              </a:rPr>
              <a:t>OECD Database (2013)</a:t>
            </a:r>
            <a:endParaRPr lang="en-US" sz="1100" dirty="0"/>
          </a:p>
          <a:p>
            <a:pPr marL="0" indent="0">
              <a:buNone/>
            </a:pPr>
            <a:r>
              <a:rPr lang="en-US" sz="1100" dirty="0" err="1">
                <a:cs typeface="Calibri"/>
              </a:rPr>
              <a:t>Piasna</a:t>
            </a:r>
            <a:r>
              <a:rPr lang="en-US" sz="1100" dirty="0">
                <a:cs typeface="Calibri"/>
              </a:rPr>
              <a:t>, A. (2017). </a:t>
            </a:r>
            <a:r>
              <a:rPr lang="en-US" sz="1100" i="1" dirty="0">
                <a:cs typeface="Calibri"/>
              </a:rPr>
              <a:t>“Bad jobs” recovery? European Job Quality Index 2005-2015</a:t>
            </a:r>
            <a:r>
              <a:rPr lang="en-US" sz="1100" dirty="0">
                <a:cs typeface="Calibri"/>
              </a:rPr>
              <a:t> (ETUI working paper No. 2017.06) (p. 43). Brussels: European Trade Union Institute.</a:t>
            </a:r>
          </a:p>
          <a:p>
            <a:pPr marL="0" indent="0">
              <a:buNone/>
            </a:pPr>
            <a:r>
              <a:rPr lang="pl-PL" sz="1100" dirty="0">
                <a:cs typeface="Calibri"/>
              </a:rPr>
              <a:t>Vitols, S. (2011) The Sustainable Company, ETUI, Brussels.</a:t>
            </a:r>
          </a:p>
          <a:p>
            <a:pPr marL="0" indent="0">
              <a:buNone/>
            </a:pPr>
            <a:r>
              <a:rPr lang="en-US" sz="1100" dirty="0">
                <a:cs typeface="Calibri"/>
              </a:rPr>
              <a:t>Vitols, S. (2013) European Participation Index </a:t>
            </a:r>
          </a:p>
          <a:p>
            <a:pPr marL="0" indent="0">
              <a:buNone/>
            </a:pPr>
            <a:r>
              <a:rPr lang="fr-BE" sz="1100" dirty="0"/>
              <a:t>Waddington J. and Conchon A. (2016) </a:t>
            </a:r>
            <a:r>
              <a:rPr lang="en-GB" sz="1100" i="1" dirty="0"/>
              <a:t>Board Level Employee Representation in Europe, </a:t>
            </a:r>
            <a:r>
              <a:rPr lang="en-GB" sz="1100" dirty="0"/>
              <a:t>ETUI, Brussels</a:t>
            </a:r>
            <a:endParaRPr lang="fr-BE" sz="1100" i="1" dirty="0"/>
          </a:p>
          <a:p>
            <a:pPr marL="0" indent="0">
              <a:buNone/>
            </a:pPr>
            <a:r>
              <a:rPr lang="fr-BE" sz="1100" dirty="0"/>
              <a:t>EWPCC </a:t>
            </a:r>
            <a:r>
              <a:rPr lang="fr-BE" sz="1100" dirty="0" err="1"/>
              <a:t>Database</a:t>
            </a:r>
            <a:r>
              <a:rPr lang="fr-BE" sz="1100" dirty="0"/>
              <a:t> on SE </a:t>
            </a:r>
            <a:r>
              <a:rPr lang="fr-BE" sz="1100" dirty="0" err="1"/>
              <a:t>board-level</a:t>
            </a:r>
            <a:r>
              <a:rPr lang="fr-BE" sz="1100" dirty="0"/>
              <a:t> </a:t>
            </a:r>
            <a:r>
              <a:rPr lang="fr-BE" sz="1100" dirty="0" err="1"/>
              <a:t>employee</a:t>
            </a:r>
            <a:r>
              <a:rPr lang="fr-BE" sz="1100" dirty="0"/>
              <a:t> </a:t>
            </a:r>
            <a:r>
              <a:rPr lang="fr-BE" sz="1100" dirty="0" err="1"/>
              <a:t>representatives</a:t>
            </a:r>
            <a:r>
              <a:rPr lang="fr-BE" sz="1100" dirty="0"/>
              <a:t>, </a:t>
            </a:r>
            <a:r>
              <a:rPr lang="fr-BE" sz="1100" dirty="0" err="1"/>
              <a:t>accessed</a:t>
            </a:r>
            <a:r>
              <a:rPr lang="fr-BE" sz="1100" dirty="0"/>
              <a:t> </a:t>
            </a:r>
            <a:r>
              <a:rPr lang="fr-BE" sz="1100" dirty="0" err="1"/>
              <a:t>December</a:t>
            </a:r>
            <a:r>
              <a:rPr lang="fr-BE" sz="1100" dirty="0"/>
              <a:t> 2018</a:t>
            </a:r>
            <a:endParaRPr lang="en-US" sz="1100" dirty="0">
              <a:cs typeface="Calibri"/>
            </a:endParaRPr>
          </a:p>
          <a:p>
            <a:pPr marL="0" indent="0">
              <a:buNone/>
            </a:pPr>
            <a:r>
              <a:rPr lang="en-US" sz="1400" dirty="0">
                <a:solidFill>
                  <a:srgbClr val="0070C0"/>
                </a:solidFill>
                <a:cs typeface="Calibri"/>
              </a:rPr>
              <a:t>More information and explanation about the data and graphs can be found in </a:t>
            </a:r>
            <a:r>
              <a:rPr lang="en-US" sz="1400" b="1" dirty="0">
                <a:solidFill>
                  <a:srgbClr val="0070C0"/>
                </a:solidFill>
                <a:cs typeface="Calibri"/>
              </a:rPr>
              <a:t>Benchmarking Working Europe 2019.</a:t>
            </a:r>
            <a:endParaRPr lang="en-US" sz="1400" dirty="0">
              <a:solidFill>
                <a:srgbClr val="0070C0"/>
              </a:solidFill>
              <a:cs typeface="Calibri"/>
            </a:endParaRPr>
          </a:p>
          <a:p>
            <a:endParaRPr lang="en-US" sz="1100" dirty="0">
              <a:cs typeface="Calibri"/>
            </a:endParaRPr>
          </a:p>
        </p:txBody>
      </p:sp>
    </p:spTree>
    <p:extLst>
      <p:ext uri="{BB962C8B-B14F-4D97-AF65-F5344CB8AC3E}">
        <p14:creationId xmlns:p14="http://schemas.microsoft.com/office/powerpoint/2010/main" val="2554924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54F5C1F6-CE74-48D7-8E49-A284766FF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662057"/>
          </a:xfrm>
          <a:prstGeom prst="rect">
            <a:avLst/>
          </a:prstGeom>
        </p:spPr>
      </p:pic>
      <p:sp>
        <p:nvSpPr>
          <p:cNvPr id="9" name="TextBox 8">
            <a:extLst>
              <a:ext uri="{FF2B5EF4-FFF2-40B4-BE49-F238E27FC236}">
                <a16:creationId xmlns:a16="http://schemas.microsoft.com/office/drawing/2014/main" id="{9202DBCA-A020-476F-BBD1-EDF732B14490}"/>
              </a:ext>
            </a:extLst>
          </p:cNvPr>
          <p:cNvSpPr txBox="1"/>
          <p:nvPr/>
        </p:nvSpPr>
        <p:spPr>
          <a:xfrm>
            <a:off x="0" y="6354280"/>
            <a:ext cx="3087768" cy="307777"/>
          </a:xfrm>
          <a:prstGeom prst="rect">
            <a:avLst/>
          </a:prstGeom>
          <a:noFill/>
        </p:spPr>
        <p:txBody>
          <a:bodyPr wrap="none" rtlCol="0">
            <a:spAutoFit/>
          </a:bodyPr>
          <a:lstStyle/>
          <a:p>
            <a:r>
              <a:rPr lang="en-GB" sz="1400" dirty="0"/>
              <a:t>Source: authors’ own compilation, 2019</a:t>
            </a:r>
          </a:p>
        </p:txBody>
      </p:sp>
    </p:spTree>
    <p:extLst>
      <p:ext uri="{BB962C8B-B14F-4D97-AF65-F5344CB8AC3E}">
        <p14:creationId xmlns:p14="http://schemas.microsoft.com/office/powerpoint/2010/main" val="1458373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205644-4D9A-4345-88C6-73B930CE6A35}"/>
              </a:ext>
            </a:extLst>
          </p:cNvPr>
          <p:cNvSpPr>
            <a:spLocks noGrp="1"/>
          </p:cNvSpPr>
          <p:nvPr>
            <p:ph type="title"/>
          </p:nvPr>
        </p:nvSpPr>
        <p:spPr>
          <a:xfrm>
            <a:off x="509286" y="646545"/>
            <a:ext cx="10646394" cy="1090815"/>
          </a:xfrm>
        </p:spPr>
        <p:txBody>
          <a:bodyPr/>
          <a:lstStyle/>
          <a:p>
            <a:r>
              <a:rPr lang="en-GB" dirty="0"/>
              <a:t>“</a:t>
            </a:r>
            <a:r>
              <a:rPr lang="pl-PL" dirty="0"/>
              <a:t>Great minds</a:t>
            </a:r>
            <a:r>
              <a:rPr lang="en-GB" dirty="0"/>
              <a:t>”</a:t>
            </a:r>
            <a:r>
              <a:rPr lang="pl-PL" dirty="0"/>
              <a:t> on </a:t>
            </a:r>
            <a:r>
              <a:rPr lang="en-GB" dirty="0"/>
              <a:t>de</a:t>
            </a:r>
            <a:r>
              <a:rPr lang="pl-PL" dirty="0"/>
              <a:t>mocra</a:t>
            </a:r>
            <a:r>
              <a:rPr lang="en-GB" dirty="0"/>
              <a:t>cy at</a:t>
            </a:r>
            <a:r>
              <a:rPr lang="pl-PL" dirty="0"/>
              <a:t> </a:t>
            </a:r>
            <a:r>
              <a:rPr lang="en-GB" dirty="0"/>
              <a:t>w</a:t>
            </a:r>
            <a:r>
              <a:rPr lang="pl-PL" dirty="0"/>
              <a:t>ork</a:t>
            </a:r>
            <a:endParaRPr lang="en-GB" dirty="0"/>
          </a:p>
        </p:txBody>
      </p:sp>
      <p:sp>
        <p:nvSpPr>
          <p:cNvPr id="6" name="Content Placeholder 5">
            <a:extLst>
              <a:ext uri="{FF2B5EF4-FFF2-40B4-BE49-F238E27FC236}">
                <a16:creationId xmlns:a16="http://schemas.microsoft.com/office/drawing/2014/main" id="{61B7D3BD-AE2D-478A-9E13-802016D9CDEF}"/>
              </a:ext>
            </a:extLst>
          </p:cNvPr>
          <p:cNvSpPr>
            <a:spLocks noGrp="1"/>
          </p:cNvSpPr>
          <p:nvPr>
            <p:ph idx="1"/>
          </p:nvPr>
        </p:nvSpPr>
        <p:spPr>
          <a:xfrm>
            <a:off x="428263" y="1845734"/>
            <a:ext cx="11227443" cy="4023360"/>
          </a:xfrm>
        </p:spPr>
        <p:txBody>
          <a:bodyPr/>
          <a:lstStyle/>
          <a:p>
            <a:pPr>
              <a:buFont typeface="Arial" panose="020B0604020202020204" pitchFamily="34" charset="0"/>
              <a:buChar char="•"/>
            </a:pPr>
            <a:r>
              <a:rPr lang="en-GB" sz="1800" dirty="0"/>
              <a:t> </a:t>
            </a:r>
            <a:r>
              <a:rPr lang="en-GB" sz="1800" b="1" i="1" dirty="0"/>
              <a:t>“</a:t>
            </a:r>
            <a:r>
              <a:rPr lang="en-GB" sz="1800" i="1" dirty="0"/>
              <a:t>The very conception of democracy will have to be widened, so as to include economic as well as political relations”. </a:t>
            </a:r>
            <a:r>
              <a:rPr lang="en-GB" sz="1800" dirty="0"/>
              <a:t>(Sidney and Beatrice Webb, (1902) [1897], </a:t>
            </a:r>
            <a:r>
              <a:rPr lang="en-GB" sz="1800" i="1" dirty="0"/>
              <a:t>Industrial</a:t>
            </a:r>
            <a:r>
              <a:rPr lang="en-GB" sz="1800" dirty="0"/>
              <a:t> </a:t>
            </a:r>
            <a:r>
              <a:rPr lang="en-GB" sz="1800" i="1" dirty="0"/>
              <a:t>Democracy</a:t>
            </a:r>
            <a:r>
              <a:rPr lang="en-GB" sz="1800" dirty="0"/>
              <a:t>. London: Longmans, p.840)</a:t>
            </a:r>
          </a:p>
          <a:p>
            <a:pPr>
              <a:buFont typeface="Arial" panose="020B0604020202020204" pitchFamily="34" charset="0"/>
              <a:buChar char="•"/>
            </a:pPr>
            <a:r>
              <a:rPr lang="en-GB" sz="1800" i="1" dirty="0"/>
              <a:t> “Personally, I'm in </a:t>
            </a:r>
            <a:r>
              <a:rPr lang="en-GB" sz="1800" i="1" dirty="0" err="1"/>
              <a:t>favor</a:t>
            </a:r>
            <a:r>
              <a:rPr lang="en-GB" sz="1800" i="1" dirty="0"/>
              <a:t> of democracy, which means that the central institutions of society have to be under popular control. (...) Just as I'm opposed to political fascism, I'm opposed to economic fascism. I think that until the major institutions of society are under the popular control of participants and communities, it's pointless to talk about democracy.”</a:t>
            </a:r>
            <a:r>
              <a:rPr lang="en-GB" sz="1800" dirty="0"/>
              <a:t> (Noam Chomsky (2004) Language and Politics, p. 138)</a:t>
            </a:r>
          </a:p>
          <a:p>
            <a:pPr>
              <a:buFont typeface="Arial" panose="020B0604020202020204" pitchFamily="34" charset="0"/>
              <a:buChar char="•"/>
            </a:pPr>
            <a:r>
              <a:rPr lang="en-GB" sz="1800" dirty="0"/>
              <a:t> “(…) I would propose a system which is democratic. Meaning that, it's long been understood -- in fact it's been a </a:t>
            </a:r>
            <a:r>
              <a:rPr lang="en-GB" sz="1800" dirty="0" err="1"/>
              <a:t>cliche</a:t>
            </a:r>
            <a:r>
              <a:rPr lang="en-GB" sz="1800" dirty="0"/>
              <a:t>, it has nothing to do with the left in fact, it's right through the American working class movement, you know, social thinkers, everybody, forever -- that you don't have democracy unless people are in control of the major decisions. And the major decisions, as has been long understood, are investment decisions, fundamentally investment decisions, what you do with the money, what happens in the country, what's produced, how is it produced, what are working conditions like, where does it go, how is it distributed, where is it sold. I mean, that whole range of decisions, that's not everything in the world, but unless that range of decisions is under democratic control, [what] you have is one or another form of tyranny.” (Noam Chomsky, interview in </a:t>
            </a:r>
            <a:r>
              <a:rPr lang="en-GB" sz="1800" i="1" dirty="0"/>
              <a:t>Learn to Educate</a:t>
            </a:r>
            <a:r>
              <a:rPr lang="en-GB" sz="1800" dirty="0"/>
              <a:t>)</a:t>
            </a:r>
          </a:p>
        </p:txBody>
      </p:sp>
    </p:spTree>
    <p:extLst>
      <p:ext uri="{BB962C8B-B14F-4D97-AF65-F5344CB8AC3E}">
        <p14:creationId xmlns:p14="http://schemas.microsoft.com/office/powerpoint/2010/main" val="146085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C0A73-B7A3-475D-ABF4-60359C93C66A}"/>
              </a:ext>
            </a:extLst>
          </p:cNvPr>
          <p:cNvSpPr>
            <a:spLocks noGrp="1"/>
          </p:cNvSpPr>
          <p:nvPr>
            <p:ph type="title"/>
          </p:nvPr>
        </p:nvSpPr>
        <p:spPr>
          <a:xfrm>
            <a:off x="497711" y="646545"/>
            <a:ext cx="10657969" cy="1090815"/>
          </a:xfrm>
        </p:spPr>
        <p:txBody>
          <a:bodyPr/>
          <a:lstStyle/>
          <a:p>
            <a:r>
              <a:rPr lang="en-GB" dirty="0"/>
              <a:t>“</a:t>
            </a:r>
            <a:r>
              <a:rPr lang="pl-PL" dirty="0"/>
              <a:t>Great minds</a:t>
            </a:r>
            <a:r>
              <a:rPr lang="en-GB" dirty="0"/>
              <a:t>”</a:t>
            </a:r>
            <a:r>
              <a:rPr lang="pl-PL" dirty="0"/>
              <a:t> on </a:t>
            </a:r>
            <a:r>
              <a:rPr lang="en-GB" dirty="0"/>
              <a:t>de</a:t>
            </a:r>
            <a:r>
              <a:rPr lang="pl-PL" dirty="0"/>
              <a:t>mocra</a:t>
            </a:r>
            <a:r>
              <a:rPr lang="en-GB" dirty="0"/>
              <a:t>cy at</a:t>
            </a:r>
            <a:r>
              <a:rPr lang="pl-PL" dirty="0"/>
              <a:t> </a:t>
            </a:r>
            <a:r>
              <a:rPr lang="en-GB" dirty="0"/>
              <a:t>w</a:t>
            </a:r>
            <a:r>
              <a:rPr lang="pl-PL" dirty="0"/>
              <a:t>ork (2)</a:t>
            </a:r>
            <a:endParaRPr lang="en-GB" dirty="0"/>
          </a:p>
        </p:txBody>
      </p:sp>
      <p:sp>
        <p:nvSpPr>
          <p:cNvPr id="3" name="Content Placeholder 2">
            <a:extLst>
              <a:ext uri="{FF2B5EF4-FFF2-40B4-BE49-F238E27FC236}">
                <a16:creationId xmlns:a16="http://schemas.microsoft.com/office/drawing/2014/main" id="{45D52423-1CFB-4160-835F-82EEB6EEC1EA}"/>
              </a:ext>
            </a:extLst>
          </p:cNvPr>
          <p:cNvSpPr>
            <a:spLocks noGrp="1"/>
          </p:cNvSpPr>
          <p:nvPr>
            <p:ph idx="1"/>
          </p:nvPr>
        </p:nvSpPr>
        <p:spPr>
          <a:xfrm>
            <a:off x="497711" y="1845734"/>
            <a:ext cx="10657969" cy="4023360"/>
          </a:xfrm>
        </p:spPr>
        <p:txBody>
          <a:bodyPr/>
          <a:lstStyle/>
          <a:p>
            <a:pPr>
              <a:buFont typeface="Arial" panose="020B0604020202020204" pitchFamily="34" charset="0"/>
              <a:buChar char="•"/>
            </a:pPr>
            <a:r>
              <a:rPr lang="pl-PL" dirty="0"/>
              <a:t> </a:t>
            </a:r>
            <a:r>
              <a:rPr lang="en-US" i="1" dirty="0"/>
              <a:t>“Democracy does not exist unless it exists in the workplace.”</a:t>
            </a:r>
            <a:r>
              <a:rPr lang="pl-PL" dirty="0"/>
              <a:t>, </a:t>
            </a:r>
            <a:r>
              <a:rPr lang="en-US" dirty="0"/>
              <a:t>Richard D. Wolff</a:t>
            </a:r>
            <a:r>
              <a:rPr lang="pl-PL" dirty="0"/>
              <a:t>, Twitter</a:t>
            </a:r>
            <a:r>
              <a:rPr lang="en-US" dirty="0"/>
              <a:t> </a:t>
            </a:r>
            <a:r>
              <a:rPr lang="en-GB" u="sng" dirty="0">
                <a:hlinkClick r:id="rId3"/>
              </a:rPr>
              <a:t>https://twitter.com/profwolff/status/929030710614265856</a:t>
            </a:r>
            <a:endParaRPr lang="en-GB" dirty="0"/>
          </a:p>
          <a:p>
            <a:pPr>
              <a:buFont typeface="Arial" panose="020B0604020202020204" pitchFamily="34" charset="0"/>
              <a:buChar char="•"/>
            </a:pPr>
            <a:r>
              <a:rPr lang="en-US" dirty="0"/>
              <a:t> </a:t>
            </a:r>
            <a:r>
              <a:rPr lang="en-US" i="1" dirty="0"/>
              <a:t>“There is no reason why the principles of democracy should stop at the time we clock on for work.”</a:t>
            </a:r>
            <a:r>
              <a:rPr lang="pl-PL" dirty="0"/>
              <a:t>, </a:t>
            </a:r>
            <a:r>
              <a:rPr lang="en-US" dirty="0"/>
              <a:t>John McDonnell</a:t>
            </a:r>
            <a:r>
              <a:rPr lang="pl-PL" dirty="0"/>
              <a:t>, New Socialist</a:t>
            </a:r>
            <a:r>
              <a:rPr lang="en-US" dirty="0"/>
              <a:t> </a:t>
            </a:r>
            <a:endParaRPr lang="pl-PL" dirty="0"/>
          </a:p>
          <a:p>
            <a:pPr>
              <a:buFont typeface="Arial" panose="020B0604020202020204" pitchFamily="34" charset="0"/>
              <a:buChar char="•"/>
            </a:pPr>
            <a:r>
              <a:rPr lang="en-GB" i="1" dirty="0"/>
              <a:t> “The mass of people in our economic system are required to live with the consequences of the decisions made by the corporate leaderships. Decisions for which they are excluded. Legally and in practice.” </a:t>
            </a:r>
            <a:r>
              <a:rPr lang="en-GB" dirty="0"/>
              <a:t>(Richard D. Wolff </a:t>
            </a:r>
            <a:r>
              <a:rPr lang="en-GB" i="1" dirty="0"/>
              <a:t>"Democracy at Work: A Cure for Capitalism“, </a:t>
            </a:r>
            <a:r>
              <a:rPr lang="en-GB" dirty="0"/>
              <a:t>Talks at Google)</a:t>
            </a:r>
            <a:endParaRPr lang="pl-PL" dirty="0"/>
          </a:p>
          <a:p>
            <a:pPr>
              <a:buFont typeface="Arial" panose="020B0604020202020204" pitchFamily="34" charset="0"/>
              <a:buChar char="•"/>
            </a:pPr>
            <a:endParaRPr lang="pl-PL" dirty="0"/>
          </a:p>
          <a:p>
            <a:endParaRPr lang="en-GB" dirty="0"/>
          </a:p>
        </p:txBody>
      </p:sp>
    </p:spTree>
    <p:extLst>
      <p:ext uri="{BB962C8B-B14F-4D97-AF65-F5344CB8AC3E}">
        <p14:creationId xmlns:p14="http://schemas.microsoft.com/office/powerpoint/2010/main" val="1616227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51FA29-ECC9-4361-8FAF-85D4A305AB5C}"/>
              </a:ext>
            </a:extLst>
          </p:cNvPr>
          <p:cNvPicPr>
            <a:picLocks noChangeAspect="1"/>
          </p:cNvPicPr>
          <p:nvPr/>
        </p:nvPicPr>
        <p:blipFill rotWithShape="1">
          <a:blip r:embed="rId3"/>
          <a:srcRect l="3656" r="4263"/>
          <a:stretch/>
        </p:blipFill>
        <p:spPr>
          <a:xfrm>
            <a:off x="956614" y="564167"/>
            <a:ext cx="10278771" cy="5171856"/>
          </a:xfrm>
          <a:prstGeom prst="rect">
            <a:avLst/>
          </a:prstGeom>
        </p:spPr>
      </p:pic>
      <p:sp>
        <p:nvSpPr>
          <p:cNvPr id="2" name="TextBox 1">
            <a:extLst>
              <a:ext uri="{FF2B5EF4-FFF2-40B4-BE49-F238E27FC236}">
                <a16:creationId xmlns:a16="http://schemas.microsoft.com/office/drawing/2014/main" id="{DE3A3DE6-FEAE-45BA-A9E8-013DF1AAC630}"/>
              </a:ext>
            </a:extLst>
          </p:cNvPr>
          <p:cNvSpPr txBox="1"/>
          <p:nvPr/>
        </p:nvSpPr>
        <p:spPr>
          <a:xfrm>
            <a:off x="457200" y="6158753"/>
            <a:ext cx="7211461" cy="307777"/>
          </a:xfrm>
          <a:prstGeom prst="rect">
            <a:avLst/>
          </a:prstGeom>
          <a:noFill/>
        </p:spPr>
        <p:txBody>
          <a:bodyPr wrap="none" rtlCol="0">
            <a:spAutoFit/>
          </a:bodyPr>
          <a:lstStyle/>
          <a:p>
            <a:r>
              <a:rPr lang="en-GB" sz="1400" dirty="0"/>
              <a:t>Source: Scherrer P. (2018) </a:t>
            </a:r>
            <a:r>
              <a:rPr lang="en-GB" sz="1400" i="1" dirty="0"/>
              <a:t>More democracy at work? Do we need that? </a:t>
            </a:r>
            <a:r>
              <a:rPr lang="en-GB" sz="1400" dirty="0"/>
              <a:t>in: www.socialeurope.eu </a:t>
            </a:r>
          </a:p>
        </p:txBody>
      </p:sp>
    </p:spTree>
    <p:extLst>
      <p:ext uri="{BB962C8B-B14F-4D97-AF65-F5344CB8AC3E}">
        <p14:creationId xmlns:p14="http://schemas.microsoft.com/office/powerpoint/2010/main" val="1176252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D7DDE-E755-462E-B18D-6D253B4BC730}"/>
              </a:ext>
            </a:extLst>
          </p:cNvPr>
          <p:cNvSpPr>
            <a:spLocks noGrp="1"/>
          </p:cNvSpPr>
          <p:nvPr>
            <p:ph type="title"/>
          </p:nvPr>
        </p:nvSpPr>
        <p:spPr>
          <a:xfrm>
            <a:off x="567159" y="646545"/>
            <a:ext cx="10588521" cy="1090815"/>
          </a:xfrm>
        </p:spPr>
        <p:txBody>
          <a:bodyPr/>
          <a:lstStyle/>
          <a:p>
            <a:r>
              <a:rPr lang="en-GB" dirty="0"/>
              <a:t>Practitioners on democracy at work</a:t>
            </a:r>
          </a:p>
        </p:txBody>
      </p:sp>
      <p:sp>
        <p:nvSpPr>
          <p:cNvPr id="3" name="Content Placeholder 2">
            <a:extLst>
              <a:ext uri="{FF2B5EF4-FFF2-40B4-BE49-F238E27FC236}">
                <a16:creationId xmlns:a16="http://schemas.microsoft.com/office/drawing/2014/main" id="{6E0C0FE1-2F7B-40ED-A5C6-9A133053F8CA}"/>
              </a:ext>
            </a:extLst>
          </p:cNvPr>
          <p:cNvSpPr>
            <a:spLocks noGrp="1"/>
          </p:cNvSpPr>
          <p:nvPr>
            <p:ph idx="1"/>
          </p:nvPr>
        </p:nvSpPr>
        <p:spPr>
          <a:xfrm>
            <a:off x="439837" y="1845734"/>
            <a:ext cx="11157995" cy="4023360"/>
          </a:xfrm>
        </p:spPr>
        <p:txBody>
          <a:bodyPr/>
          <a:lstStyle/>
          <a:p>
            <a:pPr>
              <a:buFont typeface="Arial" panose="020B0604020202020204" pitchFamily="34" charset="0"/>
              <a:buChar char="•"/>
            </a:pPr>
            <a:r>
              <a:rPr lang="en-GB" dirty="0"/>
              <a:t>“More than ever, we need our rights to be involved at the early stages of those restructuring plans enforced and strengthened, as this is the only way to socially responsible anticipation and management of change”, </a:t>
            </a:r>
          </a:p>
          <a:p>
            <a:r>
              <a:rPr lang="en-GB" dirty="0"/>
              <a:t>“We have supported and coordinated trade union and worker representatives in more than 600 multinational companies, including via European Works Councils, for more than 30 years. Against this practical experience, we can assert that it is no longer time for nice guidelines, handbooks or other soft measures. If European policy-makers are really serious about ensuring that our rights to a voice in company decisions are fully effective and enforced, then there is only one avenue to pursue: legally-binding initiatives to strengthen democracy at the workplace. This means substantial changes in the EWC Directive, substantial improvement in the Company Law Package, and finally, the adoption of a horizontal framework for workers’ right to information, consultation and participation to apply to all multinational companies making use of EU company law instruments”. </a:t>
            </a:r>
          </a:p>
          <a:p>
            <a:r>
              <a:rPr lang="en-GB" sz="1600" dirty="0"/>
              <a:t>Luc Triangle, </a:t>
            </a:r>
            <a:r>
              <a:rPr lang="en-GB" sz="1600" dirty="0" err="1"/>
              <a:t>industriAll</a:t>
            </a:r>
            <a:r>
              <a:rPr lang="en-GB" sz="1600" dirty="0"/>
              <a:t> European Trade Union General Secretary.</a:t>
            </a:r>
          </a:p>
        </p:txBody>
      </p:sp>
    </p:spTree>
    <p:extLst>
      <p:ext uri="{BB962C8B-B14F-4D97-AF65-F5344CB8AC3E}">
        <p14:creationId xmlns:p14="http://schemas.microsoft.com/office/powerpoint/2010/main" val="414761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153D5-7582-42B0-9678-33E9F3B8A59D}"/>
              </a:ext>
            </a:extLst>
          </p:cNvPr>
          <p:cNvSpPr>
            <a:spLocks noGrp="1"/>
          </p:cNvSpPr>
          <p:nvPr>
            <p:ph type="title"/>
          </p:nvPr>
        </p:nvSpPr>
        <p:spPr/>
        <p:txBody>
          <a:bodyPr/>
          <a:lstStyle/>
          <a:p>
            <a:r>
              <a:rPr lang="nl-BE"/>
              <a:t>Content</a:t>
            </a:r>
            <a:endParaRPr lang="en-GB"/>
          </a:p>
        </p:txBody>
      </p:sp>
      <p:sp>
        <p:nvSpPr>
          <p:cNvPr id="3" name="Content Placeholder 2">
            <a:extLst>
              <a:ext uri="{FF2B5EF4-FFF2-40B4-BE49-F238E27FC236}">
                <a16:creationId xmlns:a16="http://schemas.microsoft.com/office/drawing/2014/main" id="{4A1A2BB8-7DA0-4360-8586-EBD2BCC9AE81}"/>
              </a:ext>
            </a:extLst>
          </p:cNvPr>
          <p:cNvSpPr>
            <a:spLocks noGrp="1"/>
          </p:cNvSpPr>
          <p:nvPr>
            <p:ph idx="1"/>
          </p:nvPr>
        </p:nvSpPr>
        <p:spPr/>
        <p:txBody>
          <a:bodyPr/>
          <a:lstStyle/>
          <a:p>
            <a:pPr marL="457200" indent="-457200">
              <a:buFont typeface="+mj-lt"/>
              <a:buAutoNum type="arabicPeriod"/>
            </a:pPr>
            <a:r>
              <a:rPr lang="nl-BE" err="1"/>
              <a:t>Why</a:t>
            </a:r>
            <a:r>
              <a:rPr lang="nl-BE"/>
              <a:t> do we </a:t>
            </a:r>
            <a:r>
              <a:rPr lang="nl-BE" err="1"/>
              <a:t>need</a:t>
            </a:r>
            <a:r>
              <a:rPr lang="nl-BE"/>
              <a:t> </a:t>
            </a:r>
            <a:r>
              <a:rPr lang="nl-BE" err="1"/>
              <a:t>democracy</a:t>
            </a:r>
            <a:r>
              <a:rPr lang="nl-BE"/>
              <a:t> @ </a:t>
            </a:r>
            <a:r>
              <a:rPr lang="nl-BE" err="1"/>
              <a:t>work</a:t>
            </a:r>
            <a:r>
              <a:rPr lang="nl-BE"/>
              <a:t>?</a:t>
            </a:r>
          </a:p>
          <a:p>
            <a:pPr marL="457200" indent="-457200">
              <a:buFont typeface="+mj-lt"/>
              <a:buAutoNum type="arabicPeriod"/>
            </a:pPr>
            <a:r>
              <a:rPr lang="nl-BE" err="1"/>
              <a:t>What</a:t>
            </a:r>
            <a:r>
              <a:rPr lang="nl-BE"/>
              <a:t> </a:t>
            </a:r>
            <a:r>
              <a:rPr lang="nl-BE" err="1"/>
              <a:t>should</a:t>
            </a:r>
            <a:r>
              <a:rPr lang="nl-BE"/>
              <a:t> we </a:t>
            </a:r>
            <a:r>
              <a:rPr lang="nl-BE" err="1"/>
              <a:t>understand</a:t>
            </a:r>
            <a:r>
              <a:rPr lang="nl-BE"/>
              <a:t> </a:t>
            </a:r>
            <a:r>
              <a:rPr lang="nl-BE" err="1"/>
              <a:t>by</a:t>
            </a:r>
            <a:r>
              <a:rPr lang="nl-BE"/>
              <a:t> </a:t>
            </a:r>
            <a:r>
              <a:rPr lang="nl-BE" err="1"/>
              <a:t>democracy</a:t>
            </a:r>
            <a:r>
              <a:rPr lang="nl-BE"/>
              <a:t> @ </a:t>
            </a:r>
            <a:r>
              <a:rPr lang="nl-BE" err="1"/>
              <a:t>work</a:t>
            </a:r>
            <a:r>
              <a:rPr lang="nl-BE"/>
              <a:t>?</a:t>
            </a:r>
          </a:p>
          <a:p>
            <a:pPr marL="457200" indent="-457200">
              <a:buFont typeface="+mj-lt"/>
              <a:buAutoNum type="arabicPeriod"/>
            </a:pPr>
            <a:r>
              <a:rPr lang="nl-BE" err="1"/>
              <a:t>Transnational</a:t>
            </a:r>
            <a:r>
              <a:rPr lang="nl-BE"/>
              <a:t> </a:t>
            </a:r>
            <a:r>
              <a:rPr lang="nl-BE" err="1"/>
              <a:t>democracy</a:t>
            </a:r>
            <a:r>
              <a:rPr lang="nl-BE"/>
              <a:t> @ </a:t>
            </a:r>
            <a:r>
              <a:rPr lang="nl-BE" err="1"/>
              <a:t>work</a:t>
            </a:r>
            <a:endParaRPr lang="nl-BE"/>
          </a:p>
          <a:p>
            <a:pPr marL="457200" indent="-457200">
              <a:buFont typeface="+mj-lt"/>
              <a:buAutoNum type="arabicPeriod"/>
            </a:pPr>
            <a:r>
              <a:rPr lang="nl-BE" err="1"/>
              <a:t>What</a:t>
            </a:r>
            <a:r>
              <a:rPr lang="nl-BE"/>
              <a:t> are </a:t>
            </a:r>
            <a:r>
              <a:rPr lang="nl-BE" err="1"/>
              <a:t>the</a:t>
            </a:r>
            <a:r>
              <a:rPr lang="nl-BE"/>
              <a:t> ETUC </a:t>
            </a:r>
            <a:r>
              <a:rPr lang="nl-BE" err="1"/>
              <a:t>demands</a:t>
            </a:r>
            <a:r>
              <a:rPr lang="nl-BE"/>
              <a:t>?</a:t>
            </a:r>
          </a:p>
          <a:p>
            <a:pPr marL="457200" indent="-457200">
              <a:buFont typeface="+mj-lt"/>
              <a:buAutoNum type="arabicPeriod"/>
            </a:pPr>
            <a:endParaRPr lang="nl-BE"/>
          </a:p>
          <a:p>
            <a:pPr marL="457200" indent="-457200">
              <a:buFont typeface="+mj-lt"/>
              <a:buAutoNum type="arabicPeriod"/>
            </a:pPr>
            <a:endParaRPr lang="en-GB"/>
          </a:p>
        </p:txBody>
      </p:sp>
    </p:spTree>
    <p:extLst>
      <p:ext uri="{BB962C8B-B14F-4D97-AF65-F5344CB8AC3E}">
        <p14:creationId xmlns:p14="http://schemas.microsoft.com/office/powerpoint/2010/main" val="3221697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2CA3E-57C1-4013-AE34-D0560706B79F}"/>
              </a:ext>
            </a:extLst>
          </p:cNvPr>
          <p:cNvSpPr>
            <a:spLocks noGrp="1"/>
          </p:cNvSpPr>
          <p:nvPr>
            <p:ph type="title"/>
          </p:nvPr>
        </p:nvSpPr>
        <p:spPr/>
        <p:txBody>
          <a:bodyPr/>
          <a:lstStyle/>
          <a:p>
            <a:r>
              <a:rPr lang="nl-BE"/>
              <a:t>D@W </a:t>
            </a:r>
            <a:r>
              <a:rPr lang="nl-BE" err="1"/>
              <a:t>strenghtens</a:t>
            </a:r>
            <a:r>
              <a:rPr lang="nl-BE"/>
              <a:t> </a:t>
            </a:r>
            <a:r>
              <a:rPr lang="nl-BE" err="1"/>
              <a:t>political</a:t>
            </a:r>
            <a:r>
              <a:rPr lang="nl-BE"/>
              <a:t> </a:t>
            </a:r>
            <a:r>
              <a:rPr lang="nl-BE" err="1"/>
              <a:t>democracy</a:t>
            </a:r>
            <a:endParaRPr lang="en-GB"/>
          </a:p>
        </p:txBody>
      </p:sp>
      <p:graphicFrame>
        <p:nvGraphicFramePr>
          <p:cNvPr id="7" name="Content Placeholder 6">
            <a:extLst>
              <a:ext uri="{FF2B5EF4-FFF2-40B4-BE49-F238E27FC236}">
                <a16:creationId xmlns:a16="http://schemas.microsoft.com/office/drawing/2014/main" id="{5D23C209-3EA9-42D8-9C30-30AA807B67E3}"/>
              </a:ext>
            </a:extLst>
          </p:cNvPr>
          <p:cNvGraphicFramePr>
            <a:graphicFrameLocks noGrp="1"/>
          </p:cNvGraphicFramePr>
          <p:nvPr>
            <p:ph idx="1"/>
            <p:extLst>
              <p:ext uri="{D42A27DB-BD31-4B8C-83A1-F6EECF244321}">
                <p14:modId xmlns:p14="http://schemas.microsoft.com/office/powerpoint/2010/main" val="3919537262"/>
              </p:ext>
            </p:extLst>
          </p:nvPr>
        </p:nvGraphicFramePr>
        <p:xfrm>
          <a:off x="5076824" y="1970088"/>
          <a:ext cx="6257925"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F424BD6-F16E-4738-84E7-B2FE3F880C39}"/>
              </a:ext>
            </a:extLst>
          </p:cNvPr>
          <p:cNvSpPr txBox="1"/>
          <p:nvPr/>
        </p:nvSpPr>
        <p:spPr>
          <a:xfrm>
            <a:off x="1195754" y="2192215"/>
            <a:ext cx="4103077" cy="2585323"/>
          </a:xfrm>
          <a:prstGeom prst="rect">
            <a:avLst/>
          </a:prstGeom>
          <a:noFill/>
        </p:spPr>
        <p:txBody>
          <a:bodyPr wrap="square" rtlCol="0">
            <a:spAutoFit/>
          </a:bodyPr>
          <a:lstStyle/>
          <a:p>
            <a:pPr marL="285750" indent="-285750">
              <a:buFont typeface="Arial" panose="020B0604020202020204" pitchFamily="34" charset="0"/>
              <a:buChar char="•"/>
            </a:pPr>
            <a:r>
              <a:rPr lang="nl-BE" err="1"/>
              <a:t>Democracy</a:t>
            </a:r>
            <a:r>
              <a:rPr lang="nl-BE"/>
              <a:t> at </a:t>
            </a:r>
            <a:r>
              <a:rPr lang="nl-BE" err="1"/>
              <a:t>work</a:t>
            </a:r>
            <a:r>
              <a:rPr lang="nl-BE"/>
              <a:t> and </a:t>
            </a:r>
            <a:r>
              <a:rPr lang="nl-BE" err="1"/>
              <a:t>political</a:t>
            </a:r>
            <a:r>
              <a:rPr lang="nl-BE"/>
              <a:t> </a:t>
            </a:r>
            <a:r>
              <a:rPr lang="nl-BE" err="1"/>
              <a:t>democracy</a:t>
            </a:r>
            <a:r>
              <a:rPr lang="nl-BE"/>
              <a:t> are </a:t>
            </a:r>
            <a:r>
              <a:rPr lang="nl-BE" err="1"/>
              <a:t>mutually</a:t>
            </a:r>
            <a:r>
              <a:rPr lang="nl-BE"/>
              <a:t> </a:t>
            </a:r>
            <a:r>
              <a:rPr lang="nl-BE" err="1"/>
              <a:t>reinforcing</a:t>
            </a:r>
            <a:endParaRPr lang="nl-BE"/>
          </a:p>
          <a:p>
            <a:endParaRPr lang="nl-BE"/>
          </a:p>
          <a:p>
            <a:pPr marL="285750" indent="-285750">
              <a:buFont typeface="Arial" panose="020B0604020202020204" pitchFamily="34" charset="0"/>
              <a:buChar char="•"/>
            </a:pPr>
            <a:r>
              <a:rPr lang="nl-BE"/>
              <a:t>People </a:t>
            </a:r>
            <a:r>
              <a:rPr lang="nl-BE" err="1"/>
              <a:t>who</a:t>
            </a:r>
            <a:r>
              <a:rPr lang="nl-BE"/>
              <a:t> are </a:t>
            </a:r>
            <a:r>
              <a:rPr lang="nl-BE" err="1"/>
              <a:t>invloved</a:t>
            </a:r>
            <a:r>
              <a:rPr lang="nl-BE"/>
              <a:t> in company </a:t>
            </a:r>
            <a:r>
              <a:rPr lang="nl-BE" err="1"/>
              <a:t>decisions</a:t>
            </a:r>
            <a:r>
              <a:rPr lang="nl-BE"/>
              <a:t> making </a:t>
            </a:r>
            <a:r>
              <a:rPr lang="nl-BE" err="1"/>
              <a:t>vote</a:t>
            </a:r>
            <a:r>
              <a:rPr lang="nl-BE"/>
              <a:t> more, are more </a:t>
            </a:r>
            <a:r>
              <a:rPr lang="nl-BE" err="1"/>
              <a:t>interested</a:t>
            </a:r>
            <a:r>
              <a:rPr lang="nl-BE"/>
              <a:t> in politics and </a:t>
            </a:r>
            <a:r>
              <a:rPr lang="nl-BE" err="1"/>
              <a:t>see</a:t>
            </a:r>
            <a:r>
              <a:rPr lang="nl-BE"/>
              <a:t> </a:t>
            </a:r>
            <a:r>
              <a:rPr lang="nl-BE" err="1"/>
              <a:t>themselves</a:t>
            </a:r>
            <a:r>
              <a:rPr lang="nl-BE"/>
              <a:t> as more </a:t>
            </a:r>
            <a:r>
              <a:rPr lang="nl-BE" err="1"/>
              <a:t>able</a:t>
            </a:r>
            <a:r>
              <a:rPr lang="nl-BE"/>
              <a:t> </a:t>
            </a:r>
            <a:r>
              <a:rPr lang="nl-BE" err="1"/>
              <a:t>political</a:t>
            </a:r>
            <a:r>
              <a:rPr lang="nl-BE"/>
              <a:t> </a:t>
            </a:r>
            <a:r>
              <a:rPr lang="nl-BE" err="1"/>
              <a:t>citizens</a:t>
            </a:r>
            <a:r>
              <a:rPr lang="nl-BE"/>
              <a:t>.</a:t>
            </a:r>
          </a:p>
          <a:p>
            <a:endParaRPr lang="en-GB"/>
          </a:p>
        </p:txBody>
      </p:sp>
    </p:spTree>
    <p:extLst>
      <p:ext uri="{BB962C8B-B14F-4D97-AF65-F5344CB8AC3E}">
        <p14:creationId xmlns:p14="http://schemas.microsoft.com/office/powerpoint/2010/main" val="2907009869"/>
      </p:ext>
    </p:extLst>
  </p:cSld>
  <p:clrMapOvr>
    <a:masterClrMapping/>
  </p:clrMapOvr>
</p:sld>
</file>

<file path=ppt/theme/theme1.xml><?xml version="1.0" encoding="utf-8"?>
<a:theme xmlns:a="http://schemas.openxmlformats.org/drawingml/2006/main" name="Retrospect">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TUI_Onscreen 7">
    <a:dk1>
      <a:srgbClr val="000000"/>
    </a:dk1>
    <a:lt1>
      <a:srgbClr val="FFFFFF"/>
    </a:lt1>
    <a:dk2>
      <a:srgbClr val="FFFFFF"/>
    </a:dk2>
    <a:lt2>
      <a:srgbClr val="808080"/>
    </a:lt2>
    <a:accent1>
      <a:srgbClr val="BED600"/>
    </a:accent1>
    <a:accent2>
      <a:srgbClr val="009FDA"/>
    </a:accent2>
    <a:accent3>
      <a:srgbClr val="FFFFFF"/>
    </a:accent3>
    <a:accent4>
      <a:srgbClr val="000000"/>
    </a:accent4>
    <a:accent5>
      <a:srgbClr val="DBE8AA"/>
    </a:accent5>
    <a:accent6>
      <a:srgbClr val="0090C5"/>
    </a:accent6>
    <a:hlink>
      <a:srgbClr val="83847A"/>
    </a:hlink>
    <a:folHlink>
      <a:srgbClr val="83847A"/>
    </a:folHlink>
  </a:clrScheme>
  <a:fontScheme name="ETUI_Onsc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C7343C"/>
    </a:dk2>
    <a:lt2>
      <a:srgbClr val="B6E2BA"/>
    </a:lt2>
    <a:accent1>
      <a:srgbClr val="50A68C"/>
    </a:accent1>
    <a:accent2>
      <a:srgbClr val="292929"/>
    </a:accent2>
    <a:accent3>
      <a:srgbClr val="4D4D4D"/>
    </a:accent3>
    <a:accent4>
      <a:srgbClr val="777777"/>
    </a:accent4>
    <a:accent5>
      <a:srgbClr val="969696"/>
    </a:accent5>
    <a:accent6>
      <a:srgbClr val="C0C0C0"/>
    </a:accent6>
    <a:hlink>
      <a:srgbClr val="EAEAEA"/>
    </a:hlink>
    <a:folHlink>
      <a:srgbClr val="B6E2BA"/>
    </a:folHlink>
  </a:clrScheme>
  <a:fontScheme name="ETUI_Onsc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C7343C"/>
    </a:dk2>
    <a:lt2>
      <a:srgbClr val="B6E2BA"/>
    </a:lt2>
    <a:accent1>
      <a:srgbClr val="50A68C"/>
    </a:accent1>
    <a:accent2>
      <a:srgbClr val="292929"/>
    </a:accent2>
    <a:accent3>
      <a:srgbClr val="4D4D4D"/>
    </a:accent3>
    <a:accent4>
      <a:srgbClr val="777777"/>
    </a:accent4>
    <a:accent5>
      <a:srgbClr val="969696"/>
    </a:accent5>
    <a:accent6>
      <a:srgbClr val="C0C0C0"/>
    </a:accent6>
    <a:hlink>
      <a:srgbClr val="EAEAEA"/>
    </a:hlink>
    <a:folHlink>
      <a:srgbClr val="B6E2BA"/>
    </a:folHlink>
  </a:clrScheme>
  <a:fontScheme name="ETUI_Onsc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bac0eef4-67a8-400f-9544-a40f4603ec58">YUTFK2WZ2UD2-342802927-344</_dlc_DocId>
    <_dlc_DocIdUrl xmlns="bac0eef4-67a8-400f-9544-a40f4603ec58">
      <Url>https://etuc.sharepoint.com/etui/unit1/_layouts/15/DocIdRedir.aspx?ID=YUTFK2WZ2UD2-342802927-344</Url>
      <Description>YUTFK2WZ2UD2-342802927-344</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F886C12C91E0F459BF6837F6B46D4D7" ma:contentTypeVersion="530" ma:contentTypeDescription="Create a new document." ma:contentTypeScope="" ma:versionID="ccdef0ac7875555a48949330e8420cb8">
  <xsd:schema xmlns:xsd="http://www.w3.org/2001/XMLSchema" xmlns:xs="http://www.w3.org/2001/XMLSchema" xmlns:p="http://schemas.microsoft.com/office/2006/metadata/properties" xmlns:ns2="bac0eef4-67a8-400f-9544-a40f4603ec58" xmlns:ns3="1823924d-7741-433d-adff-745e70ef4135" targetNamespace="http://schemas.microsoft.com/office/2006/metadata/properties" ma:root="true" ma:fieldsID="51afc54d029d743efd75d07ddf0a4545" ns2:_="" ns3:_="">
    <xsd:import namespace="bac0eef4-67a8-400f-9544-a40f4603ec58"/>
    <xsd:import namespace="1823924d-7741-433d-adff-745e70ef413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0eef4-67a8-400f-9544-a40f4603ec5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23924d-7741-433d-adff-745e70ef413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EF16C2-E403-4A12-BB2E-EDE764EEA130}">
  <ds:schemaRefs>
    <ds:schemaRef ds:uri="http://schemas.microsoft.com/office/2006/metadata/properties"/>
    <ds:schemaRef ds:uri="http://purl.org/dc/terms/"/>
    <ds:schemaRef ds:uri="http://purl.org/dc/elements/1.1/"/>
    <ds:schemaRef ds:uri="http://schemas.microsoft.com/office/2006/documentManagement/types"/>
    <ds:schemaRef ds:uri="http://www.w3.org/XML/1998/namespace"/>
    <ds:schemaRef ds:uri="http://schemas.microsoft.com/office/infopath/2007/PartnerControls"/>
    <ds:schemaRef ds:uri="bac0eef4-67a8-400f-9544-a40f4603ec58"/>
    <ds:schemaRef ds:uri="http://schemas.openxmlformats.org/package/2006/metadata/core-properties"/>
    <ds:schemaRef ds:uri="1823924d-7741-433d-adff-745e70ef4135"/>
    <ds:schemaRef ds:uri="http://purl.org/dc/dcmitype/"/>
  </ds:schemaRefs>
</ds:datastoreItem>
</file>

<file path=customXml/itemProps2.xml><?xml version="1.0" encoding="utf-8"?>
<ds:datastoreItem xmlns:ds="http://schemas.openxmlformats.org/officeDocument/2006/customXml" ds:itemID="{F7331481-FD96-4A3B-BE17-BB23726CE5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c0eef4-67a8-400f-9544-a40f4603ec58"/>
    <ds:schemaRef ds:uri="1823924d-7741-433d-adff-745e70ef41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74D25D-AFF6-402A-94DF-26137D2851C2}">
  <ds:schemaRefs>
    <ds:schemaRef ds:uri="http://schemas.microsoft.com/sharepoint/events"/>
  </ds:schemaRefs>
</ds:datastoreItem>
</file>

<file path=customXml/itemProps4.xml><?xml version="1.0" encoding="utf-8"?>
<ds:datastoreItem xmlns:ds="http://schemas.openxmlformats.org/officeDocument/2006/customXml" ds:itemID="{CD49C6A3-77D8-4351-8830-837ADAB20D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2830</TotalTime>
  <Words>2438</Words>
  <Application>Microsoft Office PowerPoint</Application>
  <PresentationFormat>Widescreen</PresentationFormat>
  <Paragraphs>245</Paragraphs>
  <Slides>25</Slides>
  <Notes>17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Foundry Journal Book</vt:lpstr>
      <vt:lpstr>Symbol</vt:lpstr>
      <vt:lpstr>Retrospect</vt:lpstr>
      <vt:lpstr>Democracy at Work</vt:lpstr>
      <vt:lpstr>Notes for presenters</vt:lpstr>
      <vt:lpstr>PowerPoint Presentation</vt:lpstr>
      <vt:lpstr>“Great minds” on democracy at work</vt:lpstr>
      <vt:lpstr>“Great minds” on democracy at work (2)</vt:lpstr>
      <vt:lpstr>PowerPoint Presentation</vt:lpstr>
      <vt:lpstr>Practitioners on democracy at work</vt:lpstr>
      <vt:lpstr>Content</vt:lpstr>
      <vt:lpstr>D@W strenghtens political democracy</vt:lpstr>
      <vt:lpstr>Why? D@W means better jobs</vt:lpstr>
      <vt:lpstr>Why? D@W equals high productivity and employment</vt:lpstr>
      <vt:lpstr>Why? D@W keeps inequality at bay</vt:lpstr>
      <vt:lpstr>Why? D@W is good for your health</vt:lpstr>
      <vt:lpstr>Why? D@W for more sustainable companies</vt:lpstr>
      <vt:lpstr>But really, why D@W?</vt:lpstr>
      <vt:lpstr>What should be understood by D@W?</vt:lpstr>
      <vt:lpstr>The Diamond of Democracy at Work</vt:lpstr>
      <vt:lpstr>PowerPoint Presentation</vt:lpstr>
      <vt:lpstr>Why?  D@W as  a critical  part of  company  sustainability</vt:lpstr>
      <vt:lpstr>Women in representative positions: 1/4</vt:lpstr>
      <vt:lpstr>The limited palette of workers’ rights</vt:lpstr>
      <vt:lpstr>Workers’ rights in restructuring</vt:lpstr>
      <vt:lpstr>Transnational Democracy @ Work</vt:lpstr>
      <vt:lpstr>ETUC demands</vt:lpstr>
      <vt:lpstr>References and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Democracy at Work</dc:title>
  <dc:creator>JAGODZINSKI, Romuald</dc:creator>
  <cp:lastModifiedBy>JAGODZINSKI, Romuald</cp:lastModifiedBy>
  <cp:revision>220</cp:revision>
  <cp:lastPrinted>2019-02-28T11:12:32Z</cp:lastPrinted>
  <dcterms:created xsi:type="dcterms:W3CDTF">2019-02-25T13:34:27Z</dcterms:created>
  <dcterms:modified xsi:type="dcterms:W3CDTF">2019-03-01T10:21:11Z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0x010100DF886C12C91E0F459BF6837F6B46D4D7</vt:lpwstr>
  </property>
</Properties>
</file>