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2" r:id="rId1"/>
  </p:sldMasterIdLst>
  <p:notesMasterIdLst>
    <p:notesMasterId r:id="rId15"/>
  </p:notesMasterIdLst>
  <p:sldIdLst>
    <p:sldId id="267" r:id="rId2"/>
    <p:sldId id="291" r:id="rId3"/>
    <p:sldId id="671" r:id="rId4"/>
    <p:sldId id="674" r:id="rId5"/>
    <p:sldId id="675" r:id="rId6"/>
    <p:sldId id="676" r:id="rId7"/>
    <p:sldId id="677" r:id="rId8"/>
    <p:sldId id="678" r:id="rId9"/>
    <p:sldId id="662" r:id="rId10"/>
    <p:sldId id="679" r:id="rId11"/>
    <p:sldId id="680" r:id="rId12"/>
    <p:sldId id="669" r:id="rId13"/>
    <p:sldId id="28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D10E0A5-38F0-AB4F-9759-2B4E0AE5EF1E}">
          <p14:sldIdLst>
            <p14:sldId id="267"/>
            <p14:sldId id="291"/>
            <p14:sldId id="671"/>
            <p14:sldId id="674"/>
            <p14:sldId id="675"/>
            <p14:sldId id="676"/>
            <p14:sldId id="677"/>
            <p14:sldId id="678"/>
            <p14:sldId id="662"/>
            <p14:sldId id="679"/>
            <p14:sldId id="680"/>
            <p14:sldId id="669"/>
            <p14:sldId id="282"/>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UWAERT, Stefan" initials="CS" lastIdx="2" clrIdx="0">
    <p:extLst>
      <p:ext uri="{19B8F6BF-5375-455C-9EA6-DF929625EA0E}">
        <p15:presenceInfo xmlns:p15="http://schemas.microsoft.com/office/powerpoint/2012/main" userId="S::SCLAUWAE@etuc.org::cb8256a8-cb00-4e5e-baff-af91da14f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5B458D-2677-42A8-B0F3-C80F579C4ABC}" v="3" dt="2020-12-10T15:02:55.9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3792" autoAdjust="0"/>
  </p:normalViewPr>
  <p:slideViewPr>
    <p:cSldViewPr snapToGrid="0" snapToObjects="1">
      <p:cViewPr>
        <p:scale>
          <a:sx n="66" d="100"/>
          <a:sy n="66" d="100"/>
        </p:scale>
        <p:origin x="44" y="-10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p:scale>
          <a:sx n="78" d="100"/>
          <a:sy n="78" d="100"/>
        </p:scale>
        <p:origin x="2108" y="-15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 CLAUWAERT" userId="cb8256a8-cb00-4e5e-baff-af91da14f732" providerId="ADAL" clId="{305B458D-2677-42A8-B0F3-C80F579C4ABC}"/>
    <pc:docChg chg="undo custSel addSld delSld modSld modSection">
      <pc:chgData name="Stefan CLAUWAERT" userId="cb8256a8-cb00-4e5e-baff-af91da14f732" providerId="ADAL" clId="{305B458D-2677-42A8-B0F3-C80F579C4ABC}" dt="2020-12-10T15:30:02.281" v="8295" actId="20577"/>
      <pc:docMkLst>
        <pc:docMk/>
      </pc:docMkLst>
      <pc:sldChg chg="modSp mod">
        <pc:chgData name="Stefan CLAUWAERT" userId="cb8256a8-cb00-4e5e-baff-af91da14f732" providerId="ADAL" clId="{305B458D-2677-42A8-B0F3-C80F579C4ABC}" dt="2020-12-10T09:16:48.176" v="326" actId="255"/>
        <pc:sldMkLst>
          <pc:docMk/>
          <pc:sldMk cId="1655546992" sldId="267"/>
        </pc:sldMkLst>
        <pc:spChg chg="mod">
          <ac:chgData name="Stefan CLAUWAERT" userId="cb8256a8-cb00-4e5e-baff-af91da14f732" providerId="ADAL" clId="{305B458D-2677-42A8-B0F3-C80F579C4ABC}" dt="2020-12-10T09:15:44.473" v="199" actId="20577"/>
          <ac:spMkLst>
            <pc:docMk/>
            <pc:sldMk cId="1655546992" sldId="267"/>
            <ac:spMk id="2" creationId="{00000000-0000-0000-0000-000000000000}"/>
          </ac:spMkLst>
        </pc:spChg>
        <pc:spChg chg="mod">
          <ac:chgData name="Stefan CLAUWAERT" userId="cb8256a8-cb00-4e5e-baff-af91da14f732" providerId="ADAL" clId="{305B458D-2677-42A8-B0F3-C80F579C4ABC}" dt="2020-12-10T08:51:49.021" v="71" actId="20577"/>
          <ac:spMkLst>
            <pc:docMk/>
            <pc:sldMk cId="1655546992" sldId="267"/>
            <ac:spMk id="3" creationId="{FED2B0F3-5AC2-4100-9C04-79285492A2E4}"/>
          </ac:spMkLst>
        </pc:spChg>
        <pc:spChg chg="mod">
          <ac:chgData name="Stefan CLAUWAERT" userId="cb8256a8-cb00-4e5e-baff-af91da14f732" providerId="ADAL" clId="{305B458D-2677-42A8-B0F3-C80F579C4ABC}" dt="2020-12-10T09:16:48.176" v="326" actId="255"/>
          <ac:spMkLst>
            <pc:docMk/>
            <pc:sldMk cId="1655546992" sldId="267"/>
            <ac:spMk id="4" creationId="{00000000-0000-0000-0000-000000000000}"/>
          </ac:spMkLst>
        </pc:spChg>
      </pc:sldChg>
      <pc:sldChg chg="modSp mod">
        <pc:chgData name="Stefan CLAUWAERT" userId="cb8256a8-cb00-4e5e-baff-af91da14f732" providerId="ADAL" clId="{305B458D-2677-42A8-B0F3-C80F579C4ABC}" dt="2020-12-10T15:22:20.404" v="8136" actId="20577"/>
        <pc:sldMkLst>
          <pc:docMk/>
          <pc:sldMk cId="352898270" sldId="291"/>
        </pc:sldMkLst>
        <pc:spChg chg="mod">
          <ac:chgData name="Stefan CLAUWAERT" userId="cb8256a8-cb00-4e5e-baff-af91da14f732" providerId="ADAL" clId="{305B458D-2677-42A8-B0F3-C80F579C4ABC}" dt="2020-12-10T09:50:44.784" v="2035" actId="6549"/>
          <ac:spMkLst>
            <pc:docMk/>
            <pc:sldMk cId="352898270" sldId="291"/>
            <ac:spMk id="4" creationId="{CF5F33D3-5287-4AC9-BAF3-7CDCD3D35F4F}"/>
          </ac:spMkLst>
        </pc:spChg>
        <pc:spChg chg="mod">
          <ac:chgData name="Stefan CLAUWAERT" userId="cb8256a8-cb00-4e5e-baff-af91da14f732" providerId="ADAL" clId="{305B458D-2677-42A8-B0F3-C80F579C4ABC}" dt="2020-12-10T09:18:33.560" v="330" actId="6549"/>
          <ac:spMkLst>
            <pc:docMk/>
            <pc:sldMk cId="352898270" sldId="291"/>
            <ac:spMk id="5" creationId="{02429F6A-CEC4-40BF-B92B-F88D1FD908D9}"/>
          </ac:spMkLst>
        </pc:spChg>
        <pc:spChg chg="mod">
          <ac:chgData name="Stefan CLAUWAERT" userId="cb8256a8-cb00-4e5e-baff-af91da14f732" providerId="ADAL" clId="{305B458D-2677-42A8-B0F3-C80F579C4ABC}" dt="2020-12-10T15:22:20.404" v="8136" actId="20577"/>
          <ac:spMkLst>
            <pc:docMk/>
            <pc:sldMk cId="352898270" sldId="291"/>
            <ac:spMk id="8" creationId="{887E5E0A-0FE6-4E39-9034-2218B103763C}"/>
          </ac:spMkLst>
        </pc:spChg>
      </pc:sldChg>
      <pc:sldChg chg="del">
        <pc:chgData name="Stefan CLAUWAERT" userId="cb8256a8-cb00-4e5e-baff-af91da14f732" providerId="ADAL" clId="{305B458D-2677-42A8-B0F3-C80F579C4ABC}" dt="2020-12-10T09:17:38.527" v="327" actId="47"/>
        <pc:sldMkLst>
          <pc:docMk/>
          <pc:sldMk cId="1974314157" sldId="658"/>
        </pc:sldMkLst>
      </pc:sldChg>
      <pc:sldChg chg="del">
        <pc:chgData name="Stefan CLAUWAERT" userId="cb8256a8-cb00-4e5e-baff-af91da14f732" providerId="ADAL" clId="{305B458D-2677-42A8-B0F3-C80F579C4ABC}" dt="2020-12-10T09:17:39.410" v="328" actId="47"/>
        <pc:sldMkLst>
          <pc:docMk/>
          <pc:sldMk cId="1006728540" sldId="659"/>
        </pc:sldMkLst>
      </pc:sldChg>
      <pc:sldChg chg="del">
        <pc:chgData name="Stefan CLAUWAERT" userId="cb8256a8-cb00-4e5e-baff-af91da14f732" providerId="ADAL" clId="{305B458D-2677-42A8-B0F3-C80F579C4ABC}" dt="2020-12-10T09:17:41.300" v="329" actId="47"/>
        <pc:sldMkLst>
          <pc:docMk/>
          <pc:sldMk cId="3920796806" sldId="660"/>
        </pc:sldMkLst>
      </pc:sldChg>
      <pc:sldChg chg="del">
        <pc:chgData name="Stefan CLAUWAERT" userId="cb8256a8-cb00-4e5e-baff-af91da14f732" providerId="ADAL" clId="{305B458D-2677-42A8-B0F3-C80F579C4ABC}" dt="2020-12-10T13:42:49.199" v="3961" actId="2696"/>
        <pc:sldMkLst>
          <pc:docMk/>
          <pc:sldMk cId="818058874" sldId="661"/>
        </pc:sldMkLst>
      </pc:sldChg>
      <pc:sldChg chg="modSp mod modNotes">
        <pc:chgData name="Stefan CLAUWAERT" userId="cb8256a8-cb00-4e5e-baff-af91da14f732" providerId="ADAL" clId="{305B458D-2677-42A8-B0F3-C80F579C4ABC}" dt="2020-12-10T15:25:19.207" v="8179" actId="33524"/>
        <pc:sldMkLst>
          <pc:docMk/>
          <pc:sldMk cId="3341171646" sldId="662"/>
        </pc:sldMkLst>
        <pc:spChg chg="mod">
          <ac:chgData name="Stefan CLAUWAERT" userId="cb8256a8-cb00-4e5e-baff-af91da14f732" providerId="ADAL" clId="{305B458D-2677-42A8-B0F3-C80F579C4ABC}" dt="2020-12-10T15:25:19.207" v="8179" actId="33524"/>
          <ac:spMkLst>
            <pc:docMk/>
            <pc:sldMk cId="3341171646" sldId="662"/>
            <ac:spMk id="2" creationId="{237B963B-2794-44FB-9197-47C7AB503AFF}"/>
          </ac:spMkLst>
        </pc:spChg>
        <pc:spChg chg="mod">
          <ac:chgData name="Stefan CLAUWAERT" userId="cb8256a8-cb00-4e5e-baff-af91da14f732" providerId="ADAL" clId="{305B458D-2677-42A8-B0F3-C80F579C4ABC}" dt="2020-12-10T15:25:08.409" v="8178" actId="6549"/>
          <ac:spMkLst>
            <pc:docMk/>
            <pc:sldMk cId="3341171646" sldId="662"/>
            <ac:spMk id="4" creationId="{539B78EF-B318-46BB-A679-47BB173D1968}"/>
          </ac:spMkLst>
        </pc:spChg>
      </pc:sldChg>
      <pc:sldChg chg="del">
        <pc:chgData name="Stefan CLAUWAERT" userId="cb8256a8-cb00-4e5e-baff-af91da14f732" providerId="ADAL" clId="{305B458D-2677-42A8-B0F3-C80F579C4ABC}" dt="2020-12-10T15:15:17.241" v="8118" actId="47"/>
        <pc:sldMkLst>
          <pc:docMk/>
          <pc:sldMk cId="1950421367" sldId="663"/>
        </pc:sldMkLst>
      </pc:sldChg>
      <pc:sldChg chg="del">
        <pc:chgData name="Stefan CLAUWAERT" userId="cb8256a8-cb00-4e5e-baff-af91da14f732" providerId="ADAL" clId="{305B458D-2677-42A8-B0F3-C80F579C4ABC}" dt="2020-12-10T15:15:27.400" v="8119" actId="47"/>
        <pc:sldMkLst>
          <pc:docMk/>
          <pc:sldMk cId="3762031674" sldId="664"/>
        </pc:sldMkLst>
      </pc:sldChg>
      <pc:sldChg chg="del">
        <pc:chgData name="Stefan CLAUWAERT" userId="cb8256a8-cb00-4e5e-baff-af91da14f732" providerId="ADAL" clId="{305B458D-2677-42A8-B0F3-C80F579C4ABC}" dt="2020-12-10T13:42:45.093" v="3960" actId="2696"/>
        <pc:sldMkLst>
          <pc:docMk/>
          <pc:sldMk cId="2257197338" sldId="668"/>
        </pc:sldMkLst>
      </pc:sldChg>
      <pc:sldChg chg="modSp mod">
        <pc:chgData name="Stefan CLAUWAERT" userId="cb8256a8-cb00-4e5e-baff-af91da14f732" providerId="ADAL" clId="{305B458D-2677-42A8-B0F3-C80F579C4ABC}" dt="2020-12-10T15:14:41.428" v="8117" actId="20577"/>
        <pc:sldMkLst>
          <pc:docMk/>
          <pc:sldMk cId="1709411844" sldId="669"/>
        </pc:sldMkLst>
        <pc:spChg chg="mod">
          <ac:chgData name="Stefan CLAUWAERT" userId="cb8256a8-cb00-4e5e-baff-af91da14f732" providerId="ADAL" clId="{305B458D-2677-42A8-B0F3-C80F579C4ABC}" dt="2020-12-10T15:12:05.992" v="8044" actId="5793"/>
          <ac:spMkLst>
            <pc:docMk/>
            <pc:sldMk cId="1709411844" sldId="669"/>
            <ac:spMk id="2" creationId="{237B963B-2794-44FB-9197-47C7AB503AFF}"/>
          </ac:spMkLst>
        </pc:spChg>
        <pc:spChg chg="mod">
          <ac:chgData name="Stefan CLAUWAERT" userId="cb8256a8-cb00-4e5e-baff-af91da14f732" providerId="ADAL" clId="{305B458D-2677-42A8-B0F3-C80F579C4ABC}" dt="2020-12-10T15:14:41.428" v="8117" actId="20577"/>
          <ac:spMkLst>
            <pc:docMk/>
            <pc:sldMk cId="1709411844" sldId="669"/>
            <ac:spMk id="4" creationId="{539B78EF-B318-46BB-A679-47BB173D1968}"/>
          </ac:spMkLst>
        </pc:spChg>
      </pc:sldChg>
      <pc:sldChg chg="del">
        <pc:chgData name="Stefan CLAUWAERT" userId="cb8256a8-cb00-4e5e-baff-af91da14f732" providerId="ADAL" clId="{305B458D-2677-42A8-B0F3-C80F579C4ABC}" dt="2020-12-10T15:17:07.028" v="8120" actId="47"/>
        <pc:sldMkLst>
          <pc:docMk/>
          <pc:sldMk cId="3135899674" sldId="670"/>
        </pc:sldMkLst>
      </pc:sldChg>
      <pc:sldChg chg="modSp add mod">
        <pc:chgData name="Stefan CLAUWAERT" userId="cb8256a8-cb00-4e5e-baff-af91da14f732" providerId="ADAL" clId="{305B458D-2677-42A8-B0F3-C80F579C4ABC}" dt="2020-12-10T15:23:24.712" v="8156" actId="113"/>
        <pc:sldMkLst>
          <pc:docMk/>
          <pc:sldMk cId="2256233423" sldId="671"/>
        </pc:sldMkLst>
        <pc:spChg chg="mod">
          <ac:chgData name="Stefan CLAUWAERT" userId="cb8256a8-cb00-4e5e-baff-af91da14f732" providerId="ADAL" clId="{305B458D-2677-42A8-B0F3-C80F579C4ABC}" dt="2020-12-10T10:31:48.018" v="2812" actId="27636"/>
          <ac:spMkLst>
            <pc:docMk/>
            <pc:sldMk cId="2256233423" sldId="671"/>
            <ac:spMk id="4" creationId="{CF5F33D3-5287-4AC9-BAF3-7CDCD3D35F4F}"/>
          </ac:spMkLst>
        </pc:spChg>
        <pc:spChg chg="mod">
          <ac:chgData name="Stefan CLAUWAERT" userId="cb8256a8-cb00-4e5e-baff-af91da14f732" providerId="ADAL" clId="{305B458D-2677-42A8-B0F3-C80F579C4ABC}" dt="2020-12-10T15:23:24.712" v="8156" actId="113"/>
          <ac:spMkLst>
            <pc:docMk/>
            <pc:sldMk cId="2256233423" sldId="671"/>
            <ac:spMk id="8" creationId="{887E5E0A-0FE6-4E39-9034-2218B103763C}"/>
          </ac:spMkLst>
        </pc:spChg>
      </pc:sldChg>
      <pc:sldChg chg="addSp modSp add del mod">
        <pc:chgData name="Stefan CLAUWAERT" userId="cb8256a8-cb00-4e5e-baff-af91da14f732" providerId="ADAL" clId="{305B458D-2677-42A8-B0F3-C80F579C4ABC}" dt="2020-12-10T11:00:39.962" v="3266" actId="47"/>
        <pc:sldMkLst>
          <pc:docMk/>
          <pc:sldMk cId="397926006" sldId="672"/>
        </pc:sldMkLst>
        <pc:spChg chg="mod">
          <ac:chgData name="Stefan CLAUWAERT" userId="cb8256a8-cb00-4e5e-baff-af91da14f732" providerId="ADAL" clId="{305B458D-2677-42A8-B0F3-C80F579C4ABC}" dt="2020-12-10T10:33:01.988" v="2951" actId="14100"/>
          <ac:spMkLst>
            <pc:docMk/>
            <pc:sldMk cId="397926006" sldId="672"/>
            <ac:spMk id="4" creationId="{CF5F33D3-5287-4AC9-BAF3-7CDCD3D35F4F}"/>
          </ac:spMkLst>
        </pc:spChg>
        <pc:spChg chg="add mod">
          <ac:chgData name="Stefan CLAUWAERT" userId="cb8256a8-cb00-4e5e-baff-af91da14f732" providerId="ADAL" clId="{305B458D-2677-42A8-B0F3-C80F579C4ABC}" dt="2020-12-10T10:42:27.386" v="3059" actId="6549"/>
          <ac:spMkLst>
            <pc:docMk/>
            <pc:sldMk cId="397926006" sldId="672"/>
            <ac:spMk id="6" creationId="{F42725EB-D199-4A0B-B601-02CC758FF63F}"/>
          </ac:spMkLst>
        </pc:spChg>
        <pc:spChg chg="mod">
          <ac:chgData name="Stefan CLAUWAERT" userId="cb8256a8-cb00-4e5e-baff-af91da14f732" providerId="ADAL" clId="{305B458D-2677-42A8-B0F3-C80F579C4ABC}" dt="2020-12-10T10:33:10.634" v="2952" actId="6549"/>
          <ac:spMkLst>
            <pc:docMk/>
            <pc:sldMk cId="397926006" sldId="672"/>
            <ac:spMk id="8" creationId="{887E5E0A-0FE6-4E39-9034-2218B103763C}"/>
          </ac:spMkLst>
        </pc:spChg>
      </pc:sldChg>
      <pc:sldChg chg="addSp modSp add del mod">
        <pc:chgData name="Stefan CLAUWAERT" userId="cb8256a8-cb00-4e5e-baff-af91da14f732" providerId="ADAL" clId="{305B458D-2677-42A8-B0F3-C80F579C4ABC}" dt="2020-12-10T11:00:38.182" v="3265" actId="47"/>
        <pc:sldMkLst>
          <pc:docMk/>
          <pc:sldMk cId="1830200212" sldId="673"/>
        </pc:sldMkLst>
        <pc:spChg chg="mod">
          <ac:chgData name="Stefan CLAUWAERT" userId="cb8256a8-cb00-4e5e-baff-af91da14f732" providerId="ADAL" clId="{305B458D-2677-42A8-B0F3-C80F579C4ABC}" dt="2020-12-10T10:48:24.959" v="3219" actId="688"/>
          <ac:spMkLst>
            <pc:docMk/>
            <pc:sldMk cId="1830200212" sldId="673"/>
            <ac:spMk id="4" creationId="{CF5F33D3-5287-4AC9-BAF3-7CDCD3D35F4F}"/>
          </ac:spMkLst>
        </pc:spChg>
        <pc:spChg chg="mod">
          <ac:chgData name="Stefan CLAUWAERT" userId="cb8256a8-cb00-4e5e-baff-af91da14f732" providerId="ADAL" clId="{305B458D-2677-42A8-B0F3-C80F579C4ABC}" dt="2020-12-10T10:44:31.303" v="3070" actId="1076"/>
          <ac:spMkLst>
            <pc:docMk/>
            <pc:sldMk cId="1830200212" sldId="673"/>
            <ac:spMk id="5" creationId="{02429F6A-CEC4-40BF-B92B-F88D1FD908D9}"/>
          </ac:spMkLst>
        </pc:spChg>
        <pc:spChg chg="add mod">
          <ac:chgData name="Stefan CLAUWAERT" userId="cb8256a8-cb00-4e5e-baff-af91da14f732" providerId="ADAL" clId="{305B458D-2677-42A8-B0F3-C80F579C4ABC}" dt="2020-12-10T10:59:01.538" v="3251"/>
          <ac:spMkLst>
            <pc:docMk/>
            <pc:sldMk cId="1830200212" sldId="673"/>
            <ac:spMk id="6" creationId="{C7A6FE3B-3C58-4D24-8E1D-506431ABFC26}"/>
          </ac:spMkLst>
        </pc:spChg>
        <pc:spChg chg="mod">
          <ac:chgData name="Stefan CLAUWAERT" userId="cb8256a8-cb00-4e5e-baff-af91da14f732" providerId="ADAL" clId="{305B458D-2677-42A8-B0F3-C80F579C4ABC}" dt="2020-12-10T10:48:40.189" v="3221" actId="14100"/>
          <ac:spMkLst>
            <pc:docMk/>
            <pc:sldMk cId="1830200212" sldId="673"/>
            <ac:spMk id="8" creationId="{887E5E0A-0FE6-4E39-9034-2218B103763C}"/>
          </ac:spMkLst>
        </pc:spChg>
      </pc:sldChg>
      <pc:sldChg chg="addSp modSp add del mod">
        <pc:chgData name="Stefan CLAUWAERT" userId="cb8256a8-cb00-4e5e-baff-af91da14f732" providerId="ADAL" clId="{305B458D-2677-42A8-B0F3-C80F579C4ABC}" dt="2020-12-10T10:44:03.356" v="3067" actId="47"/>
        <pc:sldMkLst>
          <pc:docMk/>
          <pc:sldMk cId="2505745440" sldId="673"/>
        </pc:sldMkLst>
        <pc:spChg chg="add mod">
          <ac:chgData name="Stefan CLAUWAERT" userId="cb8256a8-cb00-4e5e-baff-af91da14f732" providerId="ADAL" clId="{305B458D-2677-42A8-B0F3-C80F579C4ABC}" dt="2020-12-10T10:43:36.545" v="3066" actId="6549"/>
          <ac:spMkLst>
            <pc:docMk/>
            <pc:sldMk cId="2505745440" sldId="673"/>
            <ac:spMk id="6" creationId="{EE848007-149C-4A47-A4F2-B1BC186E25C8}"/>
          </ac:spMkLst>
        </pc:spChg>
        <pc:spChg chg="mod">
          <ac:chgData name="Stefan CLAUWAERT" userId="cb8256a8-cb00-4e5e-baff-af91da14f732" providerId="ADAL" clId="{305B458D-2677-42A8-B0F3-C80F579C4ABC}" dt="2020-12-10T10:42:59.885" v="3061" actId="6549"/>
          <ac:spMkLst>
            <pc:docMk/>
            <pc:sldMk cId="2505745440" sldId="673"/>
            <ac:spMk id="8" creationId="{887E5E0A-0FE6-4E39-9034-2218B103763C}"/>
          </ac:spMkLst>
        </pc:spChg>
      </pc:sldChg>
      <pc:sldChg chg="addSp modSp add mod">
        <pc:chgData name="Stefan CLAUWAERT" userId="cb8256a8-cb00-4e5e-baff-af91da14f732" providerId="ADAL" clId="{305B458D-2677-42A8-B0F3-C80F579C4ABC}" dt="2020-12-10T15:24:13.507" v="8169" actId="123"/>
        <pc:sldMkLst>
          <pc:docMk/>
          <pc:sldMk cId="2336165863" sldId="674"/>
        </pc:sldMkLst>
        <pc:spChg chg="mod">
          <ac:chgData name="Stefan CLAUWAERT" userId="cb8256a8-cb00-4e5e-baff-af91da14f732" providerId="ADAL" clId="{305B458D-2677-42A8-B0F3-C80F579C4ABC}" dt="2020-12-10T10:59:39.139" v="3254"/>
          <ac:spMkLst>
            <pc:docMk/>
            <pc:sldMk cId="2336165863" sldId="674"/>
            <ac:spMk id="4" creationId="{CF5F33D3-5287-4AC9-BAF3-7CDCD3D35F4F}"/>
          </ac:spMkLst>
        </pc:spChg>
        <pc:spChg chg="add mod">
          <ac:chgData name="Stefan CLAUWAERT" userId="cb8256a8-cb00-4e5e-baff-af91da14f732" providerId="ADAL" clId="{305B458D-2677-42A8-B0F3-C80F579C4ABC}" dt="2020-12-10T15:24:13.507" v="8169" actId="123"/>
          <ac:spMkLst>
            <pc:docMk/>
            <pc:sldMk cId="2336165863" sldId="674"/>
            <ac:spMk id="6" creationId="{FD403768-7224-4BDB-B616-F382A31E2F0A}"/>
          </ac:spMkLst>
        </pc:spChg>
        <pc:spChg chg="mod">
          <ac:chgData name="Stefan CLAUWAERT" userId="cb8256a8-cb00-4e5e-baff-af91da14f732" providerId="ADAL" clId="{305B458D-2677-42A8-B0F3-C80F579C4ABC}" dt="2020-12-10T10:59:54.288" v="3255" actId="6549"/>
          <ac:spMkLst>
            <pc:docMk/>
            <pc:sldMk cId="2336165863" sldId="674"/>
            <ac:spMk id="8" creationId="{887E5E0A-0FE6-4E39-9034-2218B103763C}"/>
          </ac:spMkLst>
        </pc:spChg>
      </pc:sldChg>
      <pc:sldChg chg="modSp add mod">
        <pc:chgData name="Stefan CLAUWAERT" userId="cb8256a8-cb00-4e5e-baff-af91da14f732" providerId="ADAL" clId="{305B458D-2677-42A8-B0F3-C80F579C4ABC}" dt="2020-12-10T15:24:04.711" v="8168" actId="123"/>
        <pc:sldMkLst>
          <pc:docMk/>
          <pc:sldMk cId="566240531" sldId="675"/>
        </pc:sldMkLst>
        <pc:spChg chg="mod">
          <ac:chgData name="Stefan CLAUWAERT" userId="cb8256a8-cb00-4e5e-baff-af91da14f732" providerId="ADAL" clId="{305B458D-2677-42A8-B0F3-C80F579C4ABC}" dt="2020-12-10T15:24:04.711" v="8168" actId="123"/>
          <ac:spMkLst>
            <pc:docMk/>
            <pc:sldMk cId="566240531" sldId="675"/>
            <ac:spMk id="6" creationId="{FD403768-7224-4BDB-B616-F382A31E2F0A}"/>
          </ac:spMkLst>
        </pc:spChg>
      </pc:sldChg>
      <pc:sldChg chg="modSp add mod">
        <pc:chgData name="Stefan CLAUWAERT" userId="cb8256a8-cb00-4e5e-baff-af91da14f732" providerId="ADAL" clId="{305B458D-2677-42A8-B0F3-C80F579C4ABC}" dt="2020-12-10T15:30:02.281" v="8295" actId="20577"/>
        <pc:sldMkLst>
          <pc:docMk/>
          <pc:sldMk cId="1448962216" sldId="676"/>
        </pc:sldMkLst>
        <pc:spChg chg="mod">
          <ac:chgData name="Stefan CLAUWAERT" userId="cb8256a8-cb00-4e5e-baff-af91da14f732" providerId="ADAL" clId="{305B458D-2677-42A8-B0F3-C80F579C4ABC}" dt="2020-12-10T15:30:02.281" v="8295" actId="20577"/>
          <ac:spMkLst>
            <pc:docMk/>
            <pc:sldMk cId="1448962216" sldId="676"/>
            <ac:spMk id="6" creationId="{FD403768-7224-4BDB-B616-F382A31E2F0A}"/>
          </ac:spMkLst>
        </pc:spChg>
      </pc:sldChg>
      <pc:sldChg chg="modSp add mod">
        <pc:chgData name="Stefan CLAUWAERT" userId="cb8256a8-cb00-4e5e-baff-af91da14f732" providerId="ADAL" clId="{305B458D-2677-42A8-B0F3-C80F579C4ABC}" dt="2020-12-10T15:24:53.092" v="8171" actId="20577"/>
        <pc:sldMkLst>
          <pc:docMk/>
          <pc:sldMk cId="3834279856" sldId="677"/>
        </pc:sldMkLst>
        <pc:spChg chg="mod">
          <ac:chgData name="Stefan CLAUWAERT" userId="cb8256a8-cb00-4e5e-baff-af91da14f732" providerId="ADAL" clId="{305B458D-2677-42A8-B0F3-C80F579C4ABC}" dt="2020-12-10T15:24:53.092" v="8171" actId="20577"/>
          <ac:spMkLst>
            <pc:docMk/>
            <pc:sldMk cId="3834279856" sldId="677"/>
            <ac:spMk id="6" creationId="{FD403768-7224-4BDB-B616-F382A31E2F0A}"/>
          </ac:spMkLst>
        </pc:spChg>
      </pc:sldChg>
      <pc:sldChg chg="modSp add mod">
        <pc:chgData name="Stefan CLAUWAERT" userId="cb8256a8-cb00-4e5e-baff-af91da14f732" providerId="ADAL" clId="{305B458D-2677-42A8-B0F3-C80F579C4ABC}" dt="2020-12-10T14:56:55.152" v="6994" actId="115"/>
        <pc:sldMkLst>
          <pc:docMk/>
          <pc:sldMk cId="2476911931" sldId="678"/>
        </pc:sldMkLst>
        <pc:spChg chg="mod">
          <ac:chgData name="Stefan CLAUWAERT" userId="cb8256a8-cb00-4e5e-baff-af91da14f732" providerId="ADAL" clId="{305B458D-2677-42A8-B0F3-C80F579C4ABC}" dt="2020-12-10T14:56:55.152" v="6994" actId="115"/>
          <ac:spMkLst>
            <pc:docMk/>
            <pc:sldMk cId="2476911931" sldId="678"/>
            <ac:spMk id="6" creationId="{FD403768-7224-4BDB-B616-F382A31E2F0A}"/>
          </ac:spMkLst>
        </pc:spChg>
      </pc:sldChg>
      <pc:sldChg chg="modSp add mod">
        <pc:chgData name="Stefan CLAUWAERT" userId="cb8256a8-cb00-4e5e-baff-af91da14f732" providerId="ADAL" clId="{305B458D-2677-42A8-B0F3-C80F579C4ABC}" dt="2020-12-10T15:26:57.608" v="8189" actId="113"/>
        <pc:sldMkLst>
          <pc:docMk/>
          <pc:sldMk cId="113900203" sldId="679"/>
        </pc:sldMkLst>
        <pc:spChg chg="mod">
          <ac:chgData name="Stefan CLAUWAERT" userId="cb8256a8-cb00-4e5e-baff-af91da14f732" providerId="ADAL" clId="{305B458D-2677-42A8-B0F3-C80F579C4ABC}" dt="2020-12-10T15:25:24.192" v="8180" actId="20577"/>
          <ac:spMkLst>
            <pc:docMk/>
            <pc:sldMk cId="113900203" sldId="679"/>
            <ac:spMk id="2" creationId="{237B963B-2794-44FB-9197-47C7AB503AFF}"/>
          </ac:spMkLst>
        </pc:spChg>
        <pc:spChg chg="mod">
          <ac:chgData name="Stefan CLAUWAERT" userId="cb8256a8-cb00-4e5e-baff-af91da14f732" providerId="ADAL" clId="{305B458D-2677-42A8-B0F3-C80F579C4ABC}" dt="2020-12-10T15:26:57.608" v="8189" actId="113"/>
          <ac:spMkLst>
            <pc:docMk/>
            <pc:sldMk cId="113900203" sldId="679"/>
            <ac:spMk id="4" creationId="{539B78EF-B318-46BB-A679-47BB173D1968}"/>
          </ac:spMkLst>
        </pc:spChg>
      </pc:sldChg>
      <pc:sldChg chg="modSp add mod modNotesTx">
        <pc:chgData name="Stefan CLAUWAERT" userId="cb8256a8-cb00-4e5e-baff-af91da14f732" providerId="ADAL" clId="{305B458D-2677-42A8-B0F3-C80F579C4ABC}" dt="2020-12-10T15:25:29.273" v="8181" actId="20577"/>
        <pc:sldMkLst>
          <pc:docMk/>
          <pc:sldMk cId="3644116822" sldId="680"/>
        </pc:sldMkLst>
        <pc:spChg chg="mod">
          <ac:chgData name="Stefan CLAUWAERT" userId="cb8256a8-cb00-4e5e-baff-af91da14f732" providerId="ADAL" clId="{305B458D-2677-42A8-B0F3-C80F579C4ABC}" dt="2020-12-10T15:25:29.273" v="8181" actId="20577"/>
          <ac:spMkLst>
            <pc:docMk/>
            <pc:sldMk cId="3644116822" sldId="680"/>
            <ac:spMk id="2" creationId="{237B963B-2794-44FB-9197-47C7AB503AFF}"/>
          </ac:spMkLst>
        </pc:spChg>
        <pc:spChg chg="mod">
          <ac:chgData name="Stefan CLAUWAERT" userId="cb8256a8-cb00-4e5e-baff-af91da14f732" providerId="ADAL" clId="{305B458D-2677-42A8-B0F3-C80F579C4ABC}" dt="2020-12-10T15:11:35.462" v="7987" actId="20577"/>
          <ac:spMkLst>
            <pc:docMk/>
            <pc:sldMk cId="3644116822" sldId="680"/>
            <ac:spMk id="4" creationId="{539B78EF-B318-46BB-A679-47BB173D196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51D686-C466-46D9-A777-ABAC02B00DCC}" type="datetimeFigureOut">
              <a:rPr lang="en-BE" smtClean="0"/>
              <a:t>10/12/2020</a:t>
            </a:fld>
            <a:endParaRPr lang="en-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4F9BA-395A-4C18-AEA8-4067C55F5405}" type="slidenum">
              <a:rPr lang="en-BE" smtClean="0"/>
              <a:t>‹#›</a:t>
            </a:fld>
            <a:endParaRPr lang="en-BE"/>
          </a:p>
        </p:txBody>
      </p:sp>
    </p:spTree>
    <p:extLst>
      <p:ext uri="{BB962C8B-B14F-4D97-AF65-F5344CB8AC3E}">
        <p14:creationId xmlns:p14="http://schemas.microsoft.com/office/powerpoint/2010/main" val="2467908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a:p>
        </p:txBody>
      </p:sp>
      <p:sp>
        <p:nvSpPr>
          <p:cNvPr id="4" name="Slide Number Placeholder 3"/>
          <p:cNvSpPr>
            <a:spLocks noGrp="1"/>
          </p:cNvSpPr>
          <p:nvPr>
            <p:ph type="sldNum" sz="quarter" idx="5"/>
          </p:nvPr>
        </p:nvSpPr>
        <p:spPr/>
        <p:txBody>
          <a:bodyPr/>
          <a:lstStyle/>
          <a:p>
            <a:fld id="{3264F9BA-395A-4C18-AEA8-4067C55F5405}" type="slidenum">
              <a:rPr lang="en-BE" smtClean="0"/>
              <a:t>8</a:t>
            </a:fld>
            <a:endParaRPr lang="en-BE"/>
          </a:p>
        </p:txBody>
      </p:sp>
    </p:spTree>
    <p:extLst>
      <p:ext uri="{BB962C8B-B14F-4D97-AF65-F5344CB8AC3E}">
        <p14:creationId xmlns:p14="http://schemas.microsoft.com/office/powerpoint/2010/main" val="1771168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NAPS</a:t>
            </a:r>
          </a:p>
          <a:p>
            <a:r>
              <a:rPr lang="en-US" dirty="0"/>
              <a:t>o	Measures and resources to promote the building and strengthening of the capacity of the social partners to engage in collective bargaining on wage setting at sector or cross-industry level; </a:t>
            </a:r>
          </a:p>
          <a:p>
            <a:r>
              <a:rPr lang="en-US" dirty="0"/>
              <a:t>o	Measures to guarantee that all categories of workers (including non-standard workers) in both the private and public sectors enjoy the right to collective bargaining; </a:t>
            </a:r>
          </a:p>
          <a:p>
            <a:r>
              <a:rPr lang="en-US" dirty="0"/>
              <a:t>o	Measures to promote collective bargaining at sectoral or cross-sectoral level; </a:t>
            </a:r>
          </a:p>
          <a:p>
            <a:r>
              <a:rPr lang="en-US" dirty="0"/>
              <a:t>o	Providing for or strengthening extension mechanisms for collective agreements concluded at sectoral or cross-sectoral levels; </a:t>
            </a:r>
          </a:p>
          <a:p>
            <a:r>
              <a:rPr lang="en-US" dirty="0"/>
              <a:t>o	Preventing acts of anti-union discrimination such as excessive procedural requirements, establishing organizations in view of undermining collective bargaining;</a:t>
            </a:r>
          </a:p>
          <a:p>
            <a:r>
              <a:rPr lang="en-US" dirty="0"/>
              <a:t>o	Preventing acts of anti-union victimization, such as employers’ reprisal against workers who organize for fair wages; </a:t>
            </a:r>
          </a:p>
          <a:p>
            <a:r>
              <a:rPr lang="en-US" dirty="0"/>
              <a:t>o	Preventing the non-respect of relevant sectoral collective agreements along the sub-contracting chains</a:t>
            </a:r>
          </a:p>
          <a:p>
            <a:endParaRPr lang="en-US" dirty="0"/>
          </a:p>
          <a:p>
            <a:r>
              <a:rPr lang="en-US" dirty="0"/>
              <a:t>AS WELL AS</a:t>
            </a:r>
          </a:p>
          <a:p>
            <a:r>
              <a:rPr lang="en-US" dirty="0"/>
              <a:t>•	A review of regulatory frameworks and practice thereby fully taking into consideration and based on the international and European human rights case law (see above), in particular in relation to established situations of (long-standing) violations/non-conformity</a:t>
            </a:r>
          </a:p>
          <a:p>
            <a:r>
              <a:rPr lang="en-US" dirty="0"/>
              <a:t>•	Establish new measures that can ensure the promotion of collective bargaining and end anti-union busting such as:</a:t>
            </a:r>
          </a:p>
          <a:p>
            <a:r>
              <a:rPr lang="en-US" dirty="0"/>
              <a:t>o	Ensuring proper protection of trade union representatives sufficiently long enough before, during and after their mandate against any discrimination and adverse treatment (including dismissal), </a:t>
            </a:r>
          </a:p>
          <a:p>
            <a:r>
              <a:rPr lang="en-US" dirty="0"/>
              <a:t>o	Ensuring effective procedures (of redress) and dissuasive sanctions in case governments but in particular employers deploy actions to interfere in the functioning and administration of trade unions,</a:t>
            </a:r>
          </a:p>
          <a:p>
            <a:r>
              <a:rPr lang="en-US" dirty="0"/>
              <a:t>o	Avoiding legislative measures and practices that would allow other </a:t>
            </a:r>
            <a:r>
              <a:rPr lang="en-US" dirty="0" err="1"/>
              <a:t>organisations</a:t>
            </a:r>
            <a:r>
              <a:rPr lang="en-US" dirty="0"/>
              <a:t> and associations to take over trade union prerogatives in particular in relation to the right to collective bargaining,</a:t>
            </a:r>
          </a:p>
          <a:p>
            <a:r>
              <a:rPr lang="en-US" dirty="0"/>
              <a:t>o	Strengthening the role of trade unions in legislative and policy setting (e.g. EE where parliament established a TU support group to ensure such better involvement),</a:t>
            </a:r>
          </a:p>
          <a:p>
            <a:r>
              <a:rPr lang="en-US" dirty="0"/>
              <a:t>o	Envisaging better use of available international, EU and national funding projects (like ESF) to promote collective bargaining and enhance the capacity building of social partners, trade unions in particular (</a:t>
            </a:r>
            <a:r>
              <a:rPr lang="en-US" dirty="0" err="1"/>
              <a:t>cfr</a:t>
            </a:r>
            <a:r>
              <a:rPr lang="en-US" dirty="0"/>
              <a:t>. examples of LT and LV)</a:t>
            </a:r>
          </a:p>
          <a:p>
            <a:r>
              <a:rPr lang="en-US" dirty="0"/>
              <a:t>o	Providing for procedures whereby all stakeholders, but in particular trade unions, can call upon bringing in international and European human rights expertise to ensure that existing and/or new legislation will be compliant with international and European standards (</a:t>
            </a:r>
            <a:r>
              <a:rPr lang="en-US" dirty="0" err="1"/>
              <a:t>cfr</a:t>
            </a:r>
            <a:r>
              <a:rPr lang="en-US" dirty="0"/>
              <a:t>. possibilities for technical assistance in the framework of ILO and European Social Charter).</a:t>
            </a:r>
          </a:p>
          <a:p>
            <a:endParaRPr lang="en-US" dirty="0"/>
          </a:p>
          <a:p>
            <a:endParaRPr lang="en-US" dirty="0"/>
          </a:p>
          <a:p>
            <a:endParaRPr lang="en-US" dirty="0"/>
          </a:p>
          <a:p>
            <a:endParaRPr lang="en-US" dirty="0"/>
          </a:p>
          <a:p>
            <a:endParaRPr lang="en-US" dirty="0"/>
          </a:p>
          <a:p>
            <a:endParaRPr lang="en-BE" dirty="0"/>
          </a:p>
        </p:txBody>
      </p:sp>
      <p:sp>
        <p:nvSpPr>
          <p:cNvPr id="4" name="Slide Number Placeholder 3"/>
          <p:cNvSpPr>
            <a:spLocks noGrp="1"/>
          </p:cNvSpPr>
          <p:nvPr>
            <p:ph type="sldNum" sz="quarter" idx="5"/>
          </p:nvPr>
        </p:nvSpPr>
        <p:spPr/>
        <p:txBody>
          <a:bodyPr/>
          <a:lstStyle/>
          <a:p>
            <a:fld id="{3264F9BA-395A-4C18-AEA8-4067C55F5405}" type="slidenum">
              <a:rPr lang="en-BE" smtClean="0"/>
              <a:t>9</a:t>
            </a:fld>
            <a:endParaRPr lang="en-BE"/>
          </a:p>
        </p:txBody>
      </p:sp>
    </p:spTree>
    <p:extLst>
      <p:ext uri="{BB962C8B-B14F-4D97-AF65-F5344CB8AC3E}">
        <p14:creationId xmlns:p14="http://schemas.microsoft.com/office/powerpoint/2010/main" val="1716928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a:p>
        </p:txBody>
      </p:sp>
      <p:sp>
        <p:nvSpPr>
          <p:cNvPr id="4" name="Slide Number Placeholder 3"/>
          <p:cNvSpPr>
            <a:spLocks noGrp="1"/>
          </p:cNvSpPr>
          <p:nvPr>
            <p:ph type="sldNum" sz="quarter" idx="5"/>
          </p:nvPr>
        </p:nvSpPr>
        <p:spPr/>
        <p:txBody>
          <a:bodyPr/>
          <a:lstStyle/>
          <a:p>
            <a:fld id="{3264F9BA-395A-4C18-AEA8-4067C55F5405}" type="slidenum">
              <a:rPr lang="en-BE" smtClean="0"/>
              <a:t>10</a:t>
            </a:fld>
            <a:endParaRPr lang="en-BE"/>
          </a:p>
        </p:txBody>
      </p:sp>
    </p:spTree>
    <p:extLst>
      <p:ext uri="{BB962C8B-B14F-4D97-AF65-F5344CB8AC3E}">
        <p14:creationId xmlns:p14="http://schemas.microsoft.com/office/powerpoint/2010/main" val="2064589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Article 16 is nothing new as such links exist in the primary law provisions but also explicitly in certain EU secondary pieces of law. </a:t>
            </a:r>
            <a:endParaRPr lang="en-BE" dirty="0"/>
          </a:p>
        </p:txBody>
      </p:sp>
      <p:sp>
        <p:nvSpPr>
          <p:cNvPr id="4" name="Slide Number Placeholder 3"/>
          <p:cNvSpPr>
            <a:spLocks noGrp="1"/>
          </p:cNvSpPr>
          <p:nvPr>
            <p:ph type="sldNum" sz="quarter" idx="5"/>
          </p:nvPr>
        </p:nvSpPr>
        <p:spPr/>
        <p:txBody>
          <a:bodyPr/>
          <a:lstStyle/>
          <a:p>
            <a:fld id="{3264F9BA-395A-4C18-AEA8-4067C55F5405}" type="slidenum">
              <a:rPr lang="en-BE" smtClean="0"/>
              <a:t>11</a:t>
            </a:fld>
            <a:endParaRPr lang="en-BE"/>
          </a:p>
        </p:txBody>
      </p:sp>
    </p:spTree>
    <p:extLst>
      <p:ext uri="{BB962C8B-B14F-4D97-AF65-F5344CB8AC3E}">
        <p14:creationId xmlns:p14="http://schemas.microsoft.com/office/powerpoint/2010/main" val="2252599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a:p>
        </p:txBody>
      </p:sp>
      <p:sp>
        <p:nvSpPr>
          <p:cNvPr id="4" name="Slide Number Placeholder 3"/>
          <p:cNvSpPr>
            <a:spLocks noGrp="1"/>
          </p:cNvSpPr>
          <p:nvPr>
            <p:ph type="sldNum" sz="quarter" idx="5"/>
          </p:nvPr>
        </p:nvSpPr>
        <p:spPr/>
        <p:txBody>
          <a:bodyPr/>
          <a:lstStyle/>
          <a:p>
            <a:fld id="{3264F9BA-395A-4C18-AEA8-4067C55F5405}" type="slidenum">
              <a:rPr lang="en-BE" smtClean="0"/>
              <a:t>12</a:t>
            </a:fld>
            <a:endParaRPr lang="en-BE"/>
          </a:p>
        </p:txBody>
      </p:sp>
    </p:spTree>
    <p:extLst>
      <p:ext uri="{BB962C8B-B14F-4D97-AF65-F5344CB8AC3E}">
        <p14:creationId xmlns:p14="http://schemas.microsoft.com/office/powerpoint/2010/main" val="1523935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En-têt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963083" y="893242"/>
            <a:ext cx="10363200" cy="1022350"/>
          </a:xfrm>
          <a:prstGeom prst="rect">
            <a:avLst/>
          </a:prstGeom>
        </p:spPr>
        <p:txBody>
          <a:bodyPr anchor="t">
            <a:normAutofit/>
          </a:bodyPr>
          <a:lstStyle>
            <a:lvl1pPr algn="l">
              <a:defRPr sz="3200" b="1" cap="all" baseline="0">
                <a:solidFill>
                  <a:srgbClr val="C4262E"/>
                </a:solidFill>
              </a:defRPr>
            </a:lvl1pPr>
          </a:lstStyle>
          <a:p>
            <a:r>
              <a:rPr lang="fr-FR" dirty="0"/>
              <a:t>Titre</a:t>
            </a:r>
          </a:p>
        </p:txBody>
      </p:sp>
      <p:sp>
        <p:nvSpPr>
          <p:cNvPr id="3" name="Espace réservé du texte 2"/>
          <p:cNvSpPr>
            <a:spLocks noGrp="1"/>
          </p:cNvSpPr>
          <p:nvPr>
            <p:ph type="body" idx="1" hasCustomPrompt="1"/>
          </p:nvPr>
        </p:nvSpPr>
        <p:spPr>
          <a:xfrm>
            <a:off x="963083" y="190509"/>
            <a:ext cx="10363200" cy="702733"/>
          </a:xfrm>
        </p:spPr>
        <p:txBody>
          <a:bodyPr anchor="b">
            <a:normAutofit/>
          </a:bodyPr>
          <a:lstStyle>
            <a:lvl1pPr marL="0" indent="0">
              <a:buNone/>
              <a:defRPr sz="2400">
                <a:solidFill>
                  <a:srgbClr val="031E2F">
                    <a:alpha val="50000"/>
                  </a:srgb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Le Syndicat européen</a:t>
            </a:r>
          </a:p>
        </p:txBody>
      </p:sp>
      <p:sp>
        <p:nvSpPr>
          <p:cNvPr id="4" name="Espace réservé de la date 3"/>
          <p:cNvSpPr>
            <a:spLocks noGrp="1"/>
          </p:cNvSpPr>
          <p:nvPr>
            <p:ph type="dt" sz="half" idx="10"/>
          </p:nvPr>
        </p:nvSpPr>
        <p:spPr/>
        <p:txBody>
          <a:bodyPr/>
          <a:lstStyle/>
          <a:p>
            <a:fld id="{E3E852CB-952B-F94D-9673-62485199542C}" type="datetimeFigureOut">
              <a:rPr lang="fr-FR" smtClean="0"/>
              <a:t>10/12/2020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7FCD986-7F52-9F46-BE8E-8B27D1C70EE9}" type="slidenum">
              <a:rPr lang="fr-FR" smtClean="0"/>
              <a:t>‹#›</a:t>
            </a:fld>
            <a:endParaRPr lang="fr-FR"/>
          </a:p>
        </p:txBody>
      </p:sp>
      <p:sp>
        <p:nvSpPr>
          <p:cNvPr id="8" name="Espace réservé du texte 2"/>
          <p:cNvSpPr>
            <a:spLocks noGrp="1"/>
          </p:cNvSpPr>
          <p:nvPr>
            <p:ph type="body" idx="13" hasCustomPrompt="1"/>
          </p:nvPr>
        </p:nvSpPr>
        <p:spPr>
          <a:xfrm>
            <a:off x="1947333" y="2360084"/>
            <a:ext cx="9378951" cy="2603499"/>
          </a:xfrm>
        </p:spPr>
        <p:txBody>
          <a:bodyPr anchor="t" anchorCtr="0"/>
          <a:lstStyle>
            <a:lvl1pPr marL="0" indent="0">
              <a:buNone/>
              <a:defRPr sz="2000">
                <a:solidFill>
                  <a:srgbClr val="031E2F">
                    <a:alpha val="70000"/>
                  </a:srgb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Texte</a:t>
            </a:r>
          </a:p>
        </p:txBody>
      </p:sp>
      <p:pic>
        <p:nvPicPr>
          <p:cNvPr id="9" name="Espace réservé du contenu 3" descr="LOGO ETUC_CES.pdf"/>
          <p:cNvPicPr>
            <a:picLocks noChangeAspect="1"/>
          </p:cNvPicPr>
          <p:nvPr/>
        </p:nvPicPr>
        <p:blipFill>
          <a:blip r:embed="rId2">
            <a:extLst>
              <a:ext uri="{28A0092B-C50C-407E-A947-70E740481C1C}">
                <a14:useLocalDpi xmlns:a14="http://schemas.microsoft.com/office/drawing/2010/main" val="0"/>
              </a:ext>
            </a:extLst>
          </a:blip>
          <a:srcRect t="3358" b="3358"/>
          <a:stretch>
            <a:fillRect/>
          </a:stretch>
        </p:blipFill>
        <p:spPr>
          <a:xfrm>
            <a:off x="348855" y="5458088"/>
            <a:ext cx="2068072" cy="853020"/>
          </a:xfrm>
          <a:prstGeom prst="rect">
            <a:avLst/>
          </a:prstGeom>
        </p:spPr>
      </p:pic>
      <p:pic>
        <p:nvPicPr>
          <p:cNvPr id="10" name="Espace réservé du contenu 3" descr="LOGO ETUC_CES.pdf"/>
          <p:cNvPicPr>
            <a:picLocks noChangeAspect="1"/>
          </p:cNvPicPr>
          <p:nvPr userDrawn="1"/>
        </p:nvPicPr>
        <p:blipFill>
          <a:blip r:embed="rId2">
            <a:extLst>
              <a:ext uri="{28A0092B-C50C-407E-A947-70E740481C1C}">
                <a14:useLocalDpi xmlns:a14="http://schemas.microsoft.com/office/drawing/2010/main" val="0"/>
              </a:ext>
            </a:extLst>
          </a:blip>
          <a:srcRect t="3358" b="3358"/>
          <a:stretch>
            <a:fillRect/>
          </a:stretch>
        </p:blipFill>
        <p:spPr>
          <a:xfrm>
            <a:off x="348855" y="5458088"/>
            <a:ext cx="2068072" cy="853020"/>
          </a:xfrm>
          <a:prstGeom prst="rect">
            <a:avLst/>
          </a:prstGeom>
        </p:spPr>
      </p:pic>
    </p:spTree>
    <p:extLst>
      <p:ext uri="{BB962C8B-B14F-4D97-AF65-F5344CB8AC3E}">
        <p14:creationId xmlns:p14="http://schemas.microsoft.com/office/powerpoint/2010/main" val="27670743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Disposition personnalisée">
    <p:spTree>
      <p:nvGrpSpPr>
        <p:cNvPr id="1" name=""/>
        <p:cNvGrpSpPr/>
        <p:nvPr/>
      </p:nvGrpSpPr>
      <p:grpSpPr>
        <a:xfrm>
          <a:off x="0" y="0"/>
          <a:ext cx="0" cy="0"/>
          <a:chOff x="0" y="0"/>
          <a:chExt cx="0" cy="0"/>
        </a:xfrm>
      </p:grpSpPr>
      <p:sp>
        <p:nvSpPr>
          <p:cNvPr id="12" name="Titre 1"/>
          <p:cNvSpPr>
            <a:spLocks noGrp="1"/>
          </p:cNvSpPr>
          <p:nvPr>
            <p:ph type="title" hasCustomPrompt="1"/>
          </p:nvPr>
        </p:nvSpPr>
        <p:spPr>
          <a:xfrm>
            <a:off x="963083" y="893243"/>
            <a:ext cx="10363200" cy="1022350"/>
          </a:xfrm>
          <a:prstGeom prst="rect">
            <a:avLst/>
          </a:prstGeom>
        </p:spPr>
        <p:txBody>
          <a:bodyPr anchor="t">
            <a:normAutofit/>
          </a:bodyPr>
          <a:lstStyle>
            <a:lvl1pPr algn="l">
              <a:defRPr sz="3200" b="1" cap="all" baseline="0">
                <a:solidFill>
                  <a:srgbClr val="C4262E"/>
                </a:solidFill>
              </a:defRPr>
            </a:lvl1pPr>
          </a:lstStyle>
          <a:p>
            <a:r>
              <a:rPr lang="fr-FR" dirty="0"/>
              <a:t>Titre</a:t>
            </a:r>
          </a:p>
        </p:txBody>
      </p:sp>
      <p:sp>
        <p:nvSpPr>
          <p:cNvPr id="13" name="Espace réservé du texte 2"/>
          <p:cNvSpPr>
            <a:spLocks noGrp="1"/>
          </p:cNvSpPr>
          <p:nvPr>
            <p:ph type="body" idx="1" hasCustomPrompt="1"/>
          </p:nvPr>
        </p:nvSpPr>
        <p:spPr>
          <a:xfrm>
            <a:off x="963083" y="190510"/>
            <a:ext cx="10363200" cy="702733"/>
          </a:xfrm>
        </p:spPr>
        <p:txBody>
          <a:bodyPr anchor="b">
            <a:normAutofit/>
          </a:bodyPr>
          <a:lstStyle>
            <a:lvl1pPr marL="0" indent="0">
              <a:buNone/>
              <a:defRPr sz="2400">
                <a:solidFill>
                  <a:srgbClr val="031E2F">
                    <a:alpha val="50000"/>
                  </a:srgb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Le Syndicat européen</a:t>
            </a:r>
          </a:p>
        </p:txBody>
      </p:sp>
      <p:sp>
        <p:nvSpPr>
          <p:cNvPr id="14" name="Espace réservé de la date 3"/>
          <p:cNvSpPr>
            <a:spLocks noGrp="1"/>
          </p:cNvSpPr>
          <p:nvPr>
            <p:ph type="dt" sz="half" idx="10"/>
          </p:nvPr>
        </p:nvSpPr>
        <p:spPr>
          <a:xfrm>
            <a:off x="609600" y="6356351"/>
            <a:ext cx="2844800" cy="365125"/>
          </a:xfrm>
        </p:spPr>
        <p:txBody>
          <a:bodyPr/>
          <a:lstStyle/>
          <a:p>
            <a:fld id="{E3E852CB-952B-F94D-9673-62485199542C}" type="datetimeFigureOut">
              <a:rPr lang="fr-FR" smtClean="0"/>
              <a:t>10/12/2020</a:t>
            </a:fld>
            <a:endParaRPr lang="fr-FR"/>
          </a:p>
        </p:txBody>
      </p:sp>
      <p:sp>
        <p:nvSpPr>
          <p:cNvPr id="15" name="Espace réservé du pied de page 4"/>
          <p:cNvSpPr>
            <a:spLocks noGrp="1"/>
          </p:cNvSpPr>
          <p:nvPr>
            <p:ph type="ftr" sz="quarter" idx="11"/>
          </p:nvPr>
        </p:nvSpPr>
        <p:spPr>
          <a:xfrm>
            <a:off x="4165600" y="6356351"/>
            <a:ext cx="3860800" cy="365125"/>
          </a:xfrm>
        </p:spPr>
        <p:txBody>
          <a:bodyPr/>
          <a:lstStyle/>
          <a:p>
            <a:endParaRPr lang="fr-FR"/>
          </a:p>
        </p:txBody>
      </p:sp>
      <p:sp>
        <p:nvSpPr>
          <p:cNvPr id="16" name="Espace réservé du numéro de diapositive 5"/>
          <p:cNvSpPr>
            <a:spLocks noGrp="1"/>
          </p:cNvSpPr>
          <p:nvPr>
            <p:ph type="sldNum" sz="quarter" idx="12"/>
          </p:nvPr>
        </p:nvSpPr>
        <p:spPr>
          <a:xfrm>
            <a:off x="8737600" y="6356351"/>
            <a:ext cx="2844800" cy="365125"/>
          </a:xfrm>
        </p:spPr>
        <p:txBody>
          <a:bodyPr/>
          <a:lstStyle/>
          <a:p>
            <a:fld id="{57FCD986-7F52-9F46-BE8E-8B27D1C70EE9}" type="slidenum">
              <a:rPr lang="fr-FR" smtClean="0"/>
              <a:t>‹#›</a:t>
            </a:fld>
            <a:endParaRPr lang="fr-FR"/>
          </a:p>
        </p:txBody>
      </p:sp>
      <p:sp>
        <p:nvSpPr>
          <p:cNvPr id="17" name="Espace réservé du texte 2"/>
          <p:cNvSpPr>
            <a:spLocks noGrp="1"/>
          </p:cNvSpPr>
          <p:nvPr>
            <p:ph type="body" idx="13" hasCustomPrompt="1"/>
          </p:nvPr>
        </p:nvSpPr>
        <p:spPr>
          <a:xfrm>
            <a:off x="1947333" y="2360084"/>
            <a:ext cx="9378951" cy="2603499"/>
          </a:xfrm>
        </p:spPr>
        <p:txBody>
          <a:bodyPr anchor="t" anchorCtr="0"/>
          <a:lstStyle>
            <a:lvl1pPr marL="342900" indent="-342900">
              <a:spcBef>
                <a:spcPts val="1200"/>
              </a:spcBef>
              <a:buFont typeface="Wingdings" charset="2"/>
              <a:buChar char="v"/>
              <a:defRPr sz="2000">
                <a:solidFill>
                  <a:srgbClr val="031E2F">
                    <a:alpha val="70000"/>
                  </a:srgb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Bullet</a:t>
            </a:r>
          </a:p>
        </p:txBody>
      </p:sp>
      <p:pic>
        <p:nvPicPr>
          <p:cNvPr id="18" name="Espace réservé du contenu 3" descr="LOGO ETUC_CES.pdf"/>
          <p:cNvPicPr>
            <a:picLocks noChangeAspect="1"/>
          </p:cNvPicPr>
          <p:nvPr userDrawn="1"/>
        </p:nvPicPr>
        <p:blipFill>
          <a:blip r:embed="rId2">
            <a:extLst>
              <a:ext uri="{28A0092B-C50C-407E-A947-70E740481C1C}">
                <a14:useLocalDpi xmlns:a14="http://schemas.microsoft.com/office/drawing/2010/main" val="0"/>
              </a:ext>
            </a:extLst>
          </a:blip>
          <a:srcRect t="3358" b="3358"/>
          <a:stretch>
            <a:fillRect/>
          </a:stretch>
        </p:blipFill>
        <p:spPr>
          <a:xfrm>
            <a:off x="348855" y="5458088"/>
            <a:ext cx="2068072" cy="853020"/>
          </a:xfrm>
          <a:prstGeom prst="rect">
            <a:avLst/>
          </a:prstGeom>
        </p:spPr>
      </p:pic>
    </p:spTree>
    <p:extLst>
      <p:ext uri="{BB962C8B-B14F-4D97-AF65-F5344CB8AC3E}">
        <p14:creationId xmlns:p14="http://schemas.microsoft.com/office/powerpoint/2010/main" val="2261850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12/10/2020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12/10/2020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0" r:id="rId12"/>
    <p:sldLayoutId id="2147483661" r:id="rId13"/>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33600" y="2487073"/>
            <a:ext cx="7772400" cy="1883854"/>
          </a:xfrm>
        </p:spPr>
        <p:txBody>
          <a:bodyPr>
            <a:noAutofit/>
          </a:bodyPr>
          <a:lstStyle/>
          <a:p>
            <a:pPr algn="ctr"/>
            <a:r>
              <a:rPr lang="en-BE" sz="2800" dirty="0"/>
              <a:t>Promotion of collective Bargaining and fighting </a:t>
            </a:r>
            <a:br>
              <a:rPr lang="en-US" sz="2800" dirty="0"/>
            </a:br>
            <a:r>
              <a:rPr lang="en-BE" sz="2800" dirty="0" err="1"/>
              <a:t>anTI</a:t>
            </a:r>
            <a:r>
              <a:rPr lang="en-BE" sz="2800" dirty="0"/>
              <a:t>-Union busting </a:t>
            </a:r>
            <a:br>
              <a:rPr lang="en-US" sz="2800" dirty="0"/>
            </a:br>
            <a:r>
              <a:rPr lang="en-BE" sz="2800" dirty="0"/>
              <a:t>are 2 sides of same coin</a:t>
            </a:r>
          </a:p>
        </p:txBody>
      </p:sp>
      <p:sp>
        <p:nvSpPr>
          <p:cNvPr id="4" name="Espace réservé du texte 3"/>
          <p:cNvSpPr>
            <a:spLocks noGrp="1"/>
          </p:cNvSpPr>
          <p:nvPr>
            <p:ph type="body" idx="13"/>
          </p:nvPr>
        </p:nvSpPr>
        <p:spPr>
          <a:xfrm>
            <a:off x="3023119" y="5133749"/>
            <a:ext cx="8276252" cy="1361849"/>
          </a:xfrm>
        </p:spPr>
        <p:txBody>
          <a:bodyPr>
            <a:normAutofit lnSpcReduction="10000"/>
          </a:bodyPr>
          <a:lstStyle/>
          <a:p>
            <a:endParaRPr lang="fr-FR" dirty="0"/>
          </a:p>
          <a:p>
            <a:r>
              <a:rPr lang="en-GB" sz="2400" b="1" dirty="0">
                <a:solidFill>
                  <a:schemeClr val="tx1">
                    <a:alpha val="70000"/>
                  </a:schemeClr>
                </a:solidFill>
              </a:rPr>
              <a:t>Stefan </a:t>
            </a:r>
            <a:r>
              <a:rPr lang="en-GB" sz="2400" b="1" dirty="0" err="1">
                <a:solidFill>
                  <a:schemeClr val="tx1">
                    <a:alpha val="70000"/>
                  </a:schemeClr>
                </a:solidFill>
              </a:rPr>
              <a:t>Clauwaert</a:t>
            </a:r>
            <a:endParaRPr lang="en-GB" sz="2400" b="1" dirty="0">
              <a:solidFill>
                <a:schemeClr val="tx1">
                  <a:alpha val="70000"/>
                </a:schemeClr>
              </a:solidFill>
            </a:endParaRPr>
          </a:p>
          <a:p>
            <a:r>
              <a:rPr lang="en-GB" b="1" dirty="0">
                <a:solidFill>
                  <a:schemeClr val="tx1">
                    <a:alpha val="70000"/>
                  </a:schemeClr>
                </a:solidFill>
              </a:rPr>
              <a:t>ETUC Senior Legal and Human Rights Advisor</a:t>
            </a:r>
            <a:r>
              <a:rPr lang="en-GB" sz="2400" b="1" dirty="0">
                <a:solidFill>
                  <a:schemeClr val="tx1">
                    <a:alpha val="70000"/>
                  </a:schemeClr>
                </a:solidFill>
              </a:rPr>
              <a:t> </a:t>
            </a:r>
          </a:p>
        </p:txBody>
      </p:sp>
      <p:sp>
        <p:nvSpPr>
          <p:cNvPr id="3" name="TextBox 2">
            <a:extLst>
              <a:ext uri="{FF2B5EF4-FFF2-40B4-BE49-F238E27FC236}">
                <a16:creationId xmlns:a16="http://schemas.microsoft.com/office/drawing/2014/main" id="{FED2B0F3-5AC2-4100-9C04-79285492A2E4}"/>
              </a:ext>
            </a:extLst>
          </p:cNvPr>
          <p:cNvSpPr txBox="1"/>
          <p:nvPr/>
        </p:nvSpPr>
        <p:spPr>
          <a:xfrm>
            <a:off x="1313104" y="876107"/>
            <a:ext cx="9565791" cy="1323439"/>
          </a:xfrm>
          <a:prstGeom prst="rect">
            <a:avLst/>
          </a:prstGeom>
          <a:noFill/>
        </p:spPr>
        <p:txBody>
          <a:bodyPr wrap="square" rtlCol="0">
            <a:spAutoFit/>
          </a:bodyPr>
          <a:lstStyle/>
          <a:p>
            <a:pPr algn="ctr"/>
            <a:r>
              <a:rPr lang="en-GB" sz="2000" dirty="0"/>
              <a:t> ETUC Webinar</a:t>
            </a:r>
          </a:p>
          <a:p>
            <a:pPr algn="ctr"/>
            <a:r>
              <a:rPr lang="en-GB" sz="2000" dirty="0"/>
              <a:t> </a:t>
            </a:r>
            <a:r>
              <a:rPr lang="en-US" sz="2000" dirty="0">
                <a:effectLst/>
                <a:latin typeface="Calibri" panose="020F0502020204030204" pitchFamily="34" charset="0"/>
                <a:ea typeface="Calibri" panose="020F0502020204030204" pitchFamily="34" charset="0"/>
                <a:cs typeface="Times New Roman" panose="02020603050405020304" pitchFamily="18" charset="0"/>
              </a:rPr>
              <a:t>“Why the Directive on adequate minimum wages in the EU should fight union busting”</a:t>
            </a:r>
          </a:p>
          <a:p>
            <a:pPr algn="ctr"/>
            <a:r>
              <a:rPr lang="en-US" sz="2000" dirty="0">
                <a:latin typeface="Calibri" panose="020F0502020204030204" pitchFamily="34" charset="0"/>
                <a:cs typeface="Times New Roman" panose="02020603050405020304" pitchFamily="18" charset="0"/>
              </a:rPr>
              <a:t>11 December 2020</a:t>
            </a:r>
            <a:endParaRPr lang="en-GB" sz="2000" dirty="0"/>
          </a:p>
          <a:p>
            <a:pPr algn="ctr"/>
            <a:endParaRPr lang="en-GB" sz="2000" dirty="0"/>
          </a:p>
        </p:txBody>
      </p:sp>
      <p:sp>
        <p:nvSpPr>
          <p:cNvPr id="5" name="TextBox 4">
            <a:extLst>
              <a:ext uri="{FF2B5EF4-FFF2-40B4-BE49-F238E27FC236}">
                <a16:creationId xmlns:a16="http://schemas.microsoft.com/office/drawing/2014/main" id="{CDFE7F07-B3F3-ED41-9B75-79B3427FEE22}"/>
              </a:ext>
            </a:extLst>
          </p:cNvPr>
          <p:cNvSpPr txBox="1"/>
          <p:nvPr/>
        </p:nvSpPr>
        <p:spPr>
          <a:xfrm>
            <a:off x="2602524" y="5767754"/>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1655546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B963B-2794-44FB-9197-47C7AB503AFF}"/>
              </a:ext>
            </a:extLst>
          </p:cNvPr>
          <p:cNvSpPr>
            <a:spLocks noGrp="1"/>
          </p:cNvSpPr>
          <p:nvPr>
            <p:ph type="title"/>
          </p:nvPr>
        </p:nvSpPr>
        <p:spPr>
          <a:xfrm>
            <a:off x="847023" y="584855"/>
            <a:ext cx="9272357" cy="717444"/>
          </a:xfrm>
        </p:spPr>
        <p:txBody>
          <a:bodyPr>
            <a:normAutofit fontScale="90000"/>
          </a:bodyPr>
          <a:lstStyle/>
          <a:p>
            <a:pPr algn="ctr"/>
            <a:r>
              <a:rPr lang="en-GB" b="1" dirty="0">
                <a:solidFill>
                  <a:schemeClr val="accent1"/>
                </a:solidFill>
              </a:rPr>
              <a:t>The Directive as steppingstone…(CONT.)</a:t>
            </a:r>
            <a:endParaRPr lang="en-GB" dirty="0">
              <a:solidFill>
                <a:schemeClr val="accent1"/>
              </a:solidFill>
              <a:latin typeface="Gill Sans MT" panose="020B0502020104020203" pitchFamily="34" charset="0"/>
            </a:endParaRPr>
          </a:p>
        </p:txBody>
      </p:sp>
      <p:sp>
        <p:nvSpPr>
          <p:cNvPr id="4" name="Text Placeholder 3">
            <a:extLst>
              <a:ext uri="{FF2B5EF4-FFF2-40B4-BE49-F238E27FC236}">
                <a16:creationId xmlns:a16="http://schemas.microsoft.com/office/drawing/2014/main" id="{539B78EF-B318-46BB-A679-47BB173D1968}"/>
              </a:ext>
            </a:extLst>
          </p:cNvPr>
          <p:cNvSpPr>
            <a:spLocks noGrp="1"/>
          </p:cNvSpPr>
          <p:nvPr>
            <p:ph type="body" idx="13"/>
          </p:nvPr>
        </p:nvSpPr>
        <p:spPr>
          <a:xfrm>
            <a:off x="578498" y="1194318"/>
            <a:ext cx="11047445" cy="4645460"/>
          </a:xfrm>
        </p:spPr>
        <p:txBody>
          <a:bodyPr>
            <a:normAutofit lnSpcReduction="10000"/>
          </a:bodyPr>
          <a:lstStyle/>
          <a:p>
            <a:pPr algn="just"/>
            <a:r>
              <a:rPr lang="en-US" sz="2000" i="0" u="sng" dirty="0">
                <a:solidFill>
                  <a:schemeClr val="tx1">
                    <a:alpha val="70000"/>
                  </a:schemeClr>
                </a:solidFill>
                <a:effectLst/>
              </a:rPr>
              <a:t>Article 9</a:t>
            </a:r>
            <a:r>
              <a:rPr lang="en-US" sz="2000" i="0" dirty="0">
                <a:solidFill>
                  <a:schemeClr val="tx1">
                    <a:alpha val="70000"/>
                  </a:schemeClr>
                </a:solidFill>
                <a:effectLst/>
              </a:rPr>
              <a:t>: improve this article so that </a:t>
            </a:r>
            <a:r>
              <a:rPr lang="en-US" sz="2000" b="1" i="0" dirty="0">
                <a:solidFill>
                  <a:schemeClr val="tx1">
                    <a:alpha val="70000"/>
                  </a:schemeClr>
                </a:solidFill>
                <a:effectLst/>
              </a:rPr>
              <a:t>any undertaking that refuses to bargain is not permitted to access public procurement contracts or benefit from national public funds as well as European funds and grants, </a:t>
            </a:r>
            <a:r>
              <a:rPr lang="en-US" sz="2000" i="0" dirty="0">
                <a:solidFill>
                  <a:schemeClr val="tx1">
                    <a:alpha val="70000"/>
                  </a:schemeClr>
                </a:solidFill>
                <a:effectLst/>
              </a:rPr>
              <a:t>including Next Generation EU instruments, structural funds, Common Agriculture Policy (CAP) direct payments and subsidies,</a:t>
            </a:r>
          </a:p>
          <a:p>
            <a:pPr algn="just"/>
            <a:r>
              <a:rPr lang="en-US" sz="2000" i="0" u="sng" dirty="0">
                <a:solidFill>
                  <a:schemeClr val="tx1">
                    <a:alpha val="70000"/>
                  </a:schemeClr>
                </a:solidFill>
                <a:effectLst/>
              </a:rPr>
              <a:t>Article 10: </a:t>
            </a:r>
            <a:r>
              <a:rPr lang="en-US" sz="2000" i="0" dirty="0">
                <a:solidFill>
                  <a:schemeClr val="tx1">
                    <a:alpha val="70000"/>
                  </a:schemeClr>
                </a:solidFill>
                <a:effectLst/>
              </a:rPr>
              <a:t>the </a:t>
            </a:r>
            <a:r>
              <a:rPr lang="en-US" sz="2000" b="1" i="0" dirty="0">
                <a:solidFill>
                  <a:schemeClr val="tx1">
                    <a:alpha val="70000"/>
                  </a:schemeClr>
                </a:solidFill>
                <a:effectLst/>
              </a:rPr>
              <a:t>way the monitoring and collection of data is </a:t>
            </a:r>
            <a:r>
              <a:rPr lang="en-US" b="1" dirty="0">
                <a:solidFill>
                  <a:schemeClr val="tx1">
                    <a:alpha val="70000"/>
                  </a:schemeClr>
                </a:solidFill>
              </a:rPr>
              <a:t>construed now there is a </a:t>
            </a:r>
            <a:r>
              <a:rPr lang="en-US" sz="2000" b="1" i="0" dirty="0">
                <a:solidFill>
                  <a:schemeClr val="tx1">
                    <a:alpha val="70000"/>
                  </a:schemeClr>
                </a:solidFill>
                <a:effectLst/>
              </a:rPr>
              <a:t>danger of interference in autonomy of social partners and outcomes of collective bargaining </a:t>
            </a:r>
            <a:r>
              <a:rPr lang="en-US" sz="2000" i="0" dirty="0">
                <a:solidFill>
                  <a:schemeClr val="tx1">
                    <a:alpha val="70000"/>
                  </a:schemeClr>
                </a:solidFill>
                <a:effectLst/>
              </a:rPr>
              <a:t>(amount of data, no criteria on how to assess the data and for which purpose,…) AND there is a </a:t>
            </a:r>
            <a:r>
              <a:rPr lang="en-US" sz="2000" b="1" i="0" dirty="0">
                <a:solidFill>
                  <a:schemeClr val="tx1">
                    <a:alpha val="70000"/>
                  </a:schemeClr>
                </a:solidFill>
                <a:effectLst/>
              </a:rPr>
              <a:t>need to ensure full involvement of European and national social partners in all the EU monitoring mechanisms</a:t>
            </a:r>
            <a:r>
              <a:rPr lang="en-US" sz="2000" i="0" dirty="0">
                <a:solidFill>
                  <a:schemeClr val="tx1">
                    <a:alpha val="70000"/>
                  </a:schemeClr>
                </a:solidFill>
                <a:effectLst/>
              </a:rPr>
              <a:t>,</a:t>
            </a:r>
          </a:p>
          <a:p>
            <a:pPr algn="just"/>
            <a:r>
              <a:rPr lang="en-US" sz="2000" i="0" u="sng" dirty="0">
                <a:solidFill>
                  <a:schemeClr val="tx1">
                    <a:alpha val="70000"/>
                  </a:schemeClr>
                </a:solidFill>
                <a:effectLst/>
              </a:rPr>
              <a:t>Article 11</a:t>
            </a:r>
            <a:r>
              <a:rPr lang="en-US" sz="2000" i="0" dirty="0">
                <a:solidFill>
                  <a:schemeClr val="tx1">
                    <a:alpha val="70000"/>
                  </a:schemeClr>
                </a:solidFill>
                <a:effectLst/>
              </a:rPr>
              <a:t>:  ensure that the </a:t>
            </a:r>
            <a:r>
              <a:rPr lang="en-US" sz="2000" b="1" i="0" dirty="0">
                <a:solidFill>
                  <a:schemeClr val="tx1">
                    <a:alpha val="70000"/>
                  </a:schemeClr>
                </a:solidFill>
                <a:effectLst/>
              </a:rPr>
              <a:t>right to redress and protection against adverse treatment </a:t>
            </a:r>
            <a:r>
              <a:rPr lang="en-US" sz="2000" i="0" dirty="0">
                <a:solidFill>
                  <a:schemeClr val="tx1">
                    <a:alpha val="70000"/>
                  </a:schemeClr>
                </a:solidFill>
                <a:effectLst/>
              </a:rPr>
              <a:t>(including all anti-union busting acts) or consequences does not only </a:t>
            </a:r>
            <a:r>
              <a:rPr lang="en-US" sz="2000" b="1" i="0" dirty="0">
                <a:solidFill>
                  <a:schemeClr val="tx1">
                    <a:alpha val="70000"/>
                  </a:schemeClr>
                </a:solidFill>
                <a:effectLst/>
              </a:rPr>
              <a:t>apply</a:t>
            </a:r>
            <a:r>
              <a:rPr lang="en-US" sz="2000" i="0" dirty="0">
                <a:solidFill>
                  <a:schemeClr val="tx1">
                    <a:alpha val="70000"/>
                  </a:schemeClr>
                </a:solidFill>
                <a:effectLst/>
              </a:rPr>
              <a:t> for workers as such but </a:t>
            </a:r>
            <a:r>
              <a:rPr lang="en-US" sz="2000" b="1" i="0" dirty="0">
                <a:solidFill>
                  <a:schemeClr val="tx1">
                    <a:alpha val="70000"/>
                  </a:schemeClr>
                </a:solidFill>
                <a:effectLst/>
              </a:rPr>
              <a:t>also the workers who are workers’ representatives as well as to trade union representatives </a:t>
            </a:r>
            <a:r>
              <a:rPr lang="en-US" sz="2000" i="0" dirty="0">
                <a:solidFill>
                  <a:schemeClr val="tx1">
                    <a:alpha val="70000"/>
                  </a:schemeClr>
                </a:solidFill>
                <a:effectLst/>
              </a:rPr>
              <a:t>and that this protection is </a:t>
            </a:r>
            <a:r>
              <a:rPr lang="en-US" sz="2000" b="1" i="0" dirty="0">
                <a:solidFill>
                  <a:schemeClr val="tx1">
                    <a:alpha val="70000"/>
                  </a:schemeClr>
                </a:solidFill>
                <a:effectLst/>
              </a:rPr>
              <a:t>not related only to (S)MWs </a:t>
            </a:r>
            <a:r>
              <a:rPr lang="en-US" sz="2000" i="0" dirty="0">
                <a:solidFill>
                  <a:schemeClr val="tx1">
                    <a:alpha val="70000"/>
                  </a:schemeClr>
                </a:solidFill>
                <a:effectLst/>
              </a:rPr>
              <a:t>but all workers’ and trade union rights,</a:t>
            </a:r>
          </a:p>
          <a:p>
            <a:pPr marL="0" indent="0" algn="just">
              <a:buNone/>
            </a:pPr>
            <a:endParaRPr lang="en-GB" sz="2000" b="1" i="0" dirty="0">
              <a:solidFill>
                <a:schemeClr val="tx1">
                  <a:alpha val="70000"/>
                </a:schemeClr>
              </a:solidFill>
              <a:effectLst/>
            </a:endParaRPr>
          </a:p>
          <a:p>
            <a:pPr marL="0" indent="0" algn="just">
              <a:buNone/>
            </a:pPr>
            <a:endParaRPr lang="en-GB" sz="2000" b="1" i="0" dirty="0">
              <a:solidFill>
                <a:schemeClr val="tx1">
                  <a:alpha val="70000"/>
                </a:schemeClr>
              </a:solidFill>
              <a:effectLst/>
            </a:endParaRPr>
          </a:p>
          <a:p>
            <a:pPr algn="just"/>
            <a:endParaRPr lang="en-GB" sz="2000" b="1" i="0" dirty="0">
              <a:solidFill>
                <a:schemeClr val="tx1">
                  <a:alpha val="70000"/>
                </a:schemeClr>
              </a:solidFill>
              <a:effectLst/>
            </a:endParaRPr>
          </a:p>
          <a:p>
            <a:pPr algn="just"/>
            <a:endParaRPr lang="en-GB" sz="2000" b="1" i="0" dirty="0">
              <a:solidFill>
                <a:schemeClr val="tx1">
                  <a:alpha val="70000"/>
                </a:schemeClr>
              </a:solidFill>
              <a:effectLst/>
            </a:endParaRPr>
          </a:p>
          <a:p>
            <a:pPr algn="just"/>
            <a:endParaRPr lang="en-GB" sz="2000" i="0" dirty="0">
              <a:solidFill>
                <a:schemeClr val="tx1">
                  <a:alpha val="70000"/>
                </a:schemeClr>
              </a:solidFill>
              <a:effectLst/>
            </a:endParaRPr>
          </a:p>
          <a:p>
            <a:pPr algn="just"/>
            <a:endParaRPr lang="en-GB" sz="2000" i="0" dirty="0">
              <a:solidFill>
                <a:schemeClr val="tx1">
                  <a:alpha val="70000"/>
                </a:schemeClr>
              </a:solidFill>
              <a:effectLst/>
            </a:endParaRPr>
          </a:p>
          <a:p>
            <a:pPr algn="just"/>
            <a:endParaRPr lang="en-GB" sz="2000" i="0" dirty="0">
              <a:solidFill>
                <a:schemeClr val="tx1">
                  <a:alpha val="70000"/>
                </a:schemeClr>
              </a:solidFill>
              <a:effectLst/>
            </a:endParaRPr>
          </a:p>
          <a:p>
            <a:pPr marL="0" indent="0" algn="just">
              <a:buNone/>
            </a:pPr>
            <a:endParaRPr lang="en-GB" sz="2000" b="1" i="0" dirty="0">
              <a:solidFill>
                <a:schemeClr val="tx1">
                  <a:alpha val="70000"/>
                </a:schemeClr>
              </a:solidFill>
              <a:effectLst/>
            </a:endParaRPr>
          </a:p>
        </p:txBody>
      </p:sp>
    </p:spTree>
    <p:extLst>
      <p:ext uri="{BB962C8B-B14F-4D97-AF65-F5344CB8AC3E}">
        <p14:creationId xmlns:p14="http://schemas.microsoft.com/office/powerpoint/2010/main" val="113900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B963B-2794-44FB-9197-47C7AB503AFF}"/>
              </a:ext>
            </a:extLst>
          </p:cNvPr>
          <p:cNvSpPr>
            <a:spLocks noGrp="1"/>
          </p:cNvSpPr>
          <p:nvPr>
            <p:ph type="title"/>
          </p:nvPr>
        </p:nvSpPr>
        <p:spPr>
          <a:xfrm>
            <a:off x="847023" y="584855"/>
            <a:ext cx="9272357" cy="717444"/>
          </a:xfrm>
        </p:spPr>
        <p:txBody>
          <a:bodyPr>
            <a:normAutofit fontScale="90000"/>
          </a:bodyPr>
          <a:lstStyle/>
          <a:p>
            <a:pPr algn="ctr"/>
            <a:r>
              <a:rPr lang="en-GB" b="1" dirty="0">
                <a:solidFill>
                  <a:schemeClr val="accent1"/>
                </a:solidFill>
              </a:rPr>
              <a:t>The Directive as steppingstone…(CONT.)</a:t>
            </a:r>
            <a:endParaRPr lang="en-GB" dirty="0">
              <a:solidFill>
                <a:schemeClr val="accent1"/>
              </a:solidFill>
              <a:latin typeface="Gill Sans MT" panose="020B0502020104020203" pitchFamily="34" charset="0"/>
            </a:endParaRPr>
          </a:p>
        </p:txBody>
      </p:sp>
      <p:sp>
        <p:nvSpPr>
          <p:cNvPr id="4" name="Text Placeholder 3">
            <a:extLst>
              <a:ext uri="{FF2B5EF4-FFF2-40B4-BE49-F238E27FC236}">
                <a16:creationId xmlns:a16="http://schemas.microsoft.com/office/drawing/2014/main" id="{539B78EF-B318-46BB-A679-47BB173D1968}"/>
              </a:ext>
            </a:extLst>
          </p:cNvPr>
          <p:cNvSpPr>
            <a:spLocks noGrp="1"/>
          </p:cNvSpPr>
          <p:nvPr>
            <p:ph type="body" idx="13"/>
          </p:nvPr>
        </p:nvSpPr>
        <p:spPr>
          <a:xfrm>
            <a:off x="578498" y="1194318"/>
            <a:ext cx="11047445" cy="4645460"/>
          </a:xfrm>
        </p:spPr>
        <p:txBody>
          <a:bodyPr>
            <a:normAutofit/>
          </a:bodyPr>
          <a:lstStyle/>
          <a:p>
            <a:pPr algn="just"/>
            <a:r>
              <a:rPr lang="en-US" u="sng" dirty="0">
                <a:solidFill>
                  <a:schemeClr val="tx1">
                    <a:alpha val="70000"/>
                  </a:schemeClr>
                </a:solidFill>
              </a:rPr>
              <a:t>Additional safeguards: </a:t>
            </a:r>
            <a:r>
              <a:rPr lang="en-US" dirty="0">
                <a:solidFill>
                  <a:schemeClr val="tx1">
                    <a:alpha val="70000"/>
                  </a:schemeClr>
                </a:solidFill>
              </a:rPr>
              <a:t>next to </a:t>
            </a:r>
            <a:r>
              <a:rPr lang="en-US" b="1" dirty="0">
                <a:solidFill>
                  <a:schemeClr val="tx1">
                    <a:alpha val="70000"/>
                  </a:schemeClr>
                </a:solidFill>
              </a:rPr>
              <a:t>ensure a clear link between Article 16 on ‘non-regression and more favorable provisions’ with the abovementioned international and European human rights instruments </a:t>
            </a:r>
            <a:r>
              <a:rPr lang="en-US" dirty="0">
                <a:solidFill>
                  <a:schemeClr val="tx1">
                    <a:alpha val="70000"/>
                  </a:schemeClr>
                </a:solidFill>
              </a:rPr>
              <a:t>(in particular the ILO Conventions/Recommendations and </a:t>
            </a:r>
            <a:r>
              <a:rPr lang="en-US" dirty="0" err="1">
                <a:solidFill>
                  <a:schemeClr val="tx1">
                    <a:alpha val="70000"/>
                  </a:schemeClr>
                </a:solidFill>
              </a:rPr>
              <a:t>CoE</a:t>
            </a:r>
            <a:r>
              <a:rPr lang="en-US" dirty="0">
                <a:solidFill>
                  <a:schemeClr val="tx1">
                    <a:alpha val="70000"/>
                  </a:schemeClr>
                </a:solidFill>
              </a:rPr>
              <a:t> ESC), there is a </a:t>
            </a:r>
            <a:r>
              <a:rPr lang="en-US" b="1" dirty="0">
                <a:solidFill>
                  <a:schemeClr val="tx1">
                    <a:alpha val="70000"/>
                  </a:schemeClr>
                </a:solidFill>
              </a:rPr>
              <a:t>need to integrate a Social Progress clause </a:t>
            </a:r>
            <a:r>
              <a:rPr lang="en-US" dirty="0">
                <a:solidFill>
                  <a:schemeClr val="tx1">
                    <a:alpha val="70000"/>
                  </a:schemeClr>
                </a:solidFill>
              </a:rPr>
              <a:t>which clarifies that neither economic freedoms nor competition rules have priority over and/or can infringe upon trade union and workers’ rights (in particular the freedom of association, the right to organize, the right to bargain collectively and take collective actions and the right to fair remuneration) as they are recognized in the relevant ILO Conventions, the Council of Europe European Convention of Human Rights and European Social Charter, the Community Charter of Fundamental Social Rights of Workers and the EU Charter of Fundamental Rights. </a:t>
            </a:r>
            <a:endParaRPr lang="en-US" sz="2000" i="0" dirty="0">
              <a:solidFill>
                <a:schemeClr val="tx1">
                  <a:alpha val="70000"/>
                </a:schemeClr>
              </a:solidFill>
              <a:effectLst/>
            </a:endParaRPr>
          </a:p>
          <a:p>
            <a:pPr marL="0" indent="0" algn="just">
              <a:buNone/>
            </a:pPr>
            <a:endParaRPr lang="en-GB" sz="2000" b="1" i="0" dirty="0">
              <a:solidFill>
                <a:schemeClr val="tx1">
                  <a:alpha val="70000"/>
                </a:schemeClr>
              </a:solidFill>
              <a:effectLst/>
            </a:endParaRPr>
          </a:p>
          <a:p>
            <a:pPr marL="0" indent="0" algn="just">
              <a:buNone/>
            </a:pPr>
            <a:endParaRPr lang="en-GB" sz="2000" b="1" i="0" dirty="0">
              <a:solidFill>
                <a:schemeClr val="tx1">
                  <a:alpha val="70000"/>
                </a:schemeClr>
              </a:solidFill>
              <a:effectLst/>
            </a:endParaRPr>
          </a:p>
          <a:p>
            <a:pPr algn="just"/>
            <a:endParaRPr lang="en-GB" sz="2000" b="1" i="0" dirty="0">
              <a:solidFill>
                <a:schemeClr val="tx1">
                  <a:alpha val="70000"/>
                </a:schemeClr>
              </a:solidFill>
              <a:effectLst/>
            </a:endParaRPr>
          </a:p>
          <a:p>
            <a:pPr algn="just"/>
            <a:endParaRPr lang="en-GB" sz="2000" b="1" i="0" dirty="0">
              <a:solidFill>
                <a:schemeClr val="tx1">
                  <a:alpha val="70000"/>
                </a:schemeClr>
              </a:solidFill>
              <a:effectLst/>
            </a:endParaRPr>
          </a:p>
          <a:p>
            <a:pPr algn="just"/>
            <a:endParaRPr lang="en-GB" sz="2000" i="0" dirty="0">
              <a:solidFill>
                <a:schemeClr val="tx1">
                  <a:alpha val="70000"/>
                </a:schemeClr>
              </a:solidFill>
              <a:effectLst/>
            </a:endParaRPr>
          </a:p>
          <a:p>
            <a:pPr algn="just"/>
            <a:endParaRPr lang="en-GB" sz="2000" i="0" dirty="0">
              <a:solidFill>
                <a:schemeClr val="tx1">
                  <a:alpha val="70000"/>
                </a:schemeClr>
              </a:solidFill>
              <a:effectLst/>
            </a:endParaRPr>
          </a:p>
          <a:p>
            <a:pPr algn="just"/>
            <a:endParaRPr lang="en-GB" sz="2000" i="0" dirty="0">
              <a:solidFill>
                <a:schemeClr val="tx1">
                  <a:alpha val="70000"/>
                </a:schemeClr>
              </a:solidFill>
              <a:effectLst/>
            </a:endParaRPr>
          </a:p>
          <a:p>
            <a:pPr marL="0" indent="0" algn="just">
              <a:buNone/>
            </a:pPr>
            <a:endParaRPr lang="en-GB" sz="2000" b="1" i="0" dirty="0">
              <a:solidFill>
                <a:schemeClr val="tx1">
                  <a:alpha val="70000"/>
                </a:schemeClr>
              </a:solidFill>
              <a:effectLst/>
            </a:endParaRPr>
          </a:p>
        </p:txBody>
      </p:sp>
    </p:spTree>
    <p:extLst>
      <p:ext uri="{BB962C8B-B14F-4D97-AF65-F5344CB8AC3E}">
        <p14:creationId xmlns:p14="http://schemas.microsoft.com/office/powerpoint/2010/main" val="3644116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B963B-2794-44FB-9197-47C7AB503AFF}"/>
              </a:ext>
            </a:extLst>
          </p:cNvPr>
          <p:cNvSpPr>
            <a:spLocks noGrp="1"/>
          </p:cNvSpPr>
          <p:nvPr>
            <p:ph type="title"/>
          </p:nvPr>
        </p:nvSpPr>
        <p:spPr>
          <a:xfrm>
            <a:off x="1679510" y="584855"/>
            <a:ext cx="8439870" cy="717444"/>
          </a:xfrm>
        </p:spPr>
        <p:txBody>
          <a:bodyPr>
            <a:normAutofit/>
          </a:bodyPr>
          <a:lstStyle/>
          <a:p>
            <a:pPr algn="ctr"/>
            <a:r>
              <a:rPr lang="en-GB" b="1" dirty="0">
                <a:solidFill>
                  <a:schemeClr val="accent1"/>
                </a:solidFill>
              </a:rPr>
              <a:t>And outside the Directive…</a:t>
            </a:r>
            <a:endParaRPr lang="en-GB" dirty="0">
              <a:solidFill>
                <a:schemeClr val="accent1"/>
              </a:solidFill>
              <a:latin typeface="Gill Sans MT" panose="020B0502020104020203" pitchFamily="34" charset="0"/>
            </a:endParaRPr>
          </a:p>
        </p:txBody>
      </p:sp>
      <p:sp>
        <p:nvSpPr>
          <p:cNvPr id="4" name="Text Placeholder 3">
            <a:extLst>
              <a:ext uri="{FF2B5EF4-FFF2-40B4-BE49-F238E27FC236}">
                <a16:creationId xmlns:a16="http://schemas.microsoft.com/office/drawing/2014/main" id="{539B78EF-B318-46BB-A679-47BB173D1968}"/>
              </a:ext>
            </a:extLst>
          </p:cNvPr>
          <p:cNvSpPr>
            <a:spLocks noGrp="1"/>
          </p:cNvSpPr>
          <p:nvPr>
            <p:ph type="body" idx="13"/>
          </p:nvPr>
        </p:nvSpPr>
        <p:spPr>
          <a:xfrm>
            <a:off x="307909" y="1194318"/>
            <a:ext cx="11541969" cy="4645460"/>
          </a:xfrm>
        </p:spPr>
        <p:txBody>
          <a:bodyPr>
            <a:normAutofit/>
          </a:bodyPr>
          <a:lstStyle/>
          <a:p>
            <a:pPr marL="0" indent="0" algn="just">
              <a:buNone/>
            </a:pPr>
            <a:r>
              <a:rPr lang="en-US" b="1" i="0" dirty="0">
                <a:solidFill>
                  <a:schemeClr val="tx1">
                    <a:alpha val="70000"/>
                  </a:schemeClr>
                </a:solidFill>
                <a:effectLst/>
              </a:rPr>
              <a:t>It is to be recalled that ETUC is also still calling for:</a:t>
            </a:r>
          </a:p>
          <a:p>
            <a:pPr marL="0" indent="0" algn="just">
              <a:buNone/>
            </a:pPr>
            <a:r>
              <a:rPr lang="en-US" b="1" i="0" dirty="0">
                <a:solidFill>
                  <a:schemeClr val="tx1">
                    <a:alpha val="70000"/>
                  </a:schemeClr>
                </a:solidFill>
                <a:effectLst/>
              </a:rPr>
              <a:t>•	A revision of the Public Procurement Directive as well as other relevant Directives </a:t>
            </a:r>
            <a:r>
              <a:rPr lang="en-US" i="0" dirty="0">
                <a:solidFill>
                  <a:schemeClr val="tx1">
                    <a:alpha val="70000"/>
                  </a:schemeClr>
                </a:solidFill>
                <a:effectLst/>
              </a:rPr>
              <a:t>in order 	to ensure that only companies which respect workers’ rights to bargain collectively and apply a collective 	agreement can be awarded public contracts, grants, funds, CAP, etc. </a:t>
            </a:r>
          </a:p>
          <a:p>
            <a:pPr marL="0" indent="0" algn="just">
              <a:buNone/>
            </a:pPr>
            <a:r>
              <a:rPr lang="en-US" i="0" dirty="0">
                <a:solidFill>
                  <a:schemeClr val="tx1">
                    <a:alpha val="70000"/>
                  </a:schemeClr>
                </a:solidFill>
                <a:effectLst/>
              </a:rPr>
              <a:t>•	</a:t>
            </a:r>
            <a:r>
              <a:rPr lang="en-US" b="1" i="0" dirty="0">
                <a:solidFill>
                  <a:schemeClr val="tx1">
                    <a:alpha val="70000"/>
                  </a:schemeClr>
                </a:solidFill>
                <a:effectLst/>
              </a:rPr>
              <a:t>A clarification of the interpretation of (EU) competition law </a:t>
            </a:r>
            <a:r>
              <a:rPr lang="en-US" i="0" dirty="0">
                <a:solidFill>
                  <a:schemeClr val="tx1">
                    <a:alpha val="70000"/>
                  </a:schemeClr>
                </a:solidFill>
                <a:effectLst/>
              </a:rPr>
              <a:t>so that collective agreements 	covering non-standard workers, including self-employed should be considered to fall outside the scope of 	Article 101 TFEU.</a:t>
            </a:r>
            <a:endParaRPr lang="en-GB" i="0" dirty="0">
              <a:solidFill>
                <a:schemeClr val="tx1">
                  <a:alpha val="70000"/>
                </a:schemeClr>
              </a:solidFill>
              <a:effectLst/>
            </a:endParaRPr>
          </a:p>
          <a:p>
            <a:pPr algn="just"/>
            <a:endParaRPr lang="en-GB" sz="2000" b="1" i="0" dirty="0">
              <a:solidFill>
                <a:schemeClr val="tx1">
                  <a:alpha val="70000"/>
                </a:schemeClr>
              </a:solidFill>
              <a:effectLst/>
            </a:endParaRPr>
          </a:p>
          <a:p>
            <a:pPr algn="just"/>
            <a:endParaRPr lang="en-GB" sz="2000" i="0" dirty="0">
              <a:solidFill>
                <a:schemeClr val="tx1">
                  <a:alpha val="70000"/>
                </a:schemeClr>
              </a:solidFill>
              <a:effectLst/>
            </a:endParaRPr>
          </a:p>
          <a:p>
            <a:pPr algn="just"/>
            <a:endParaRPr lang="en-GB" sz="2000" i="0" dirty="0">
              <a:solidFill>
                <a:schemeClr val="tx1">
                  <a:alpha val="70000"/>
                </a:schemeClr>
              </a:solidFill>
              <a:effectLst/>
            </a:endParaRPr>
          </a:p>
          <a:p>
            <a:pPr algn="just"/>
            <a:endParaRPr lang="en-GB" sz="2000" i="0" dirty="0">
              <a:solidFill>
                <a:schemeClr val="tx1">
                  <a:alpha val="70000"/>
                </a:schemeClr>
              </a:solidFill>
              <a:effectLst/>
            </a:endParaRPr>
          </a:p>
          <a:p>
            <a:pPr marL="0" indent="0" algn="just">
              <a:buNone/>
            </a:pPr>
            <a:endParaRPr lang="en-GB" sz="2000" b="1" i="0" dirty="0">
              <a:solidFill>
                <a:schemeClr val="tx1">
                  <a:alpha val="70000"/>
                </a:schemeClr>
              </a:solidFill>
              <a:effectLst/>
            </a:endParaRPr>
          </a:p>
        </p:txBody>
      </p:sp>
    </p:spTree>
    <p:extLst>
      <p:ext uri="{BB962C8B-B14F-4D97-AF65-F5344CB8AC3E}">
        <p14:creationId xmlns:p14="http://schemas.microsoft.com/office/powerpoint/2010/main" val="170941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2293419"/>
            <a:ext cx="7772400" cy="611707"/>
          </a:xfrm>
        </p:spPr>
        <p:txBody>
          <a:bodyPr>
            <a:normAutofit/>
          </a:bodyPr>
          <a:lstStyle/>
          <a:p>
            <a:pPr algn="ctr"/>
            <a:r>
              <a:rPr lang="fr-BE" dirty="0" err="1"/>
              <a:t>Thank</a:t>
            </a:r>
            <a:r>
              <a:rPr lang="fr-BE" dirty="0"/>
              <a:t> </a:t>
            </a:r>
            <a:r>
              <a:rPr lang="fr-BE" dirty="0" err="1"/>
              <a:t>you</a:t>
            </a:r>
            <a:r>
              <a:rPr lang="fr-BE" dirty="0"/>
              <a:t>!</a:t>
            </a:r>
          </a:p>
        </p:txBody>
      </p:sp>
    </p:spTree>
    <p:extLst>
      <p:ext uri="{BB962C8B-B14F-4D97-AF65-F5344CB8AC3E}">
        <p14:creationId xmlns:p14="http://schemas.microsoft.com/office/powerpoint/2010/main" val="757753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2429F6A-CEC4-40BF-B92B-F88D1FD908D9}"/>
              </a:ext>
            </a:extLst>
          </p:cNvPr>
          <p:cNvSpPr txBox="1">
            <a:spLocks/>
          </p:cNvSpPr>
          <p:nvPr/>
        </p:nvSpPr>
        <p:spPr>
          <a:xfrm>
            <a:off x="814597" y="1872933"/>
            <a:ext cx="2965944" cy="40542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effectLst/>
              <a:uLnTx/>
              <a:uFillTx/>
              <a:latin typeface="Calibri Light" panose="020F0302020204030204"/>
              <a:ea typeface="+mj-ea"/>
              <a:cs typeface="+mj-cs"/>
            </a:endParaRPr>
          </a:p>
        </p:txBody>
      </p:sp>
      <p:sp>
        <p:nvSpPr>
          <p:cNvPr id="8" name="Content Placeholder 2">
            <a:extLst>
              <a:ext uri="{FF2B5EF4-FFF2-40B4-BE49-F238E27FC236}">
                <a16:creationId xmlns:a16="http://schemas.microsoft.com/office/drawing/2014/main" id="{887E5E0A-0FE6-4E39-9034-2218B103763C}"/>
              </a:ext>
            </a:extLst>
          </p:cNvPr>
          <p:cNvSpPr txBox="1">
            <a:spLocks/>
          </p:cNvSpPr>
          <p:nvPr/>
        </p:nvSpPr>
        <p:spPr>
          <a:xfrm>
            <a:off x="814598" y="606392"/>
            <a:ext cx="11103588" cy="5236143"/>
          </a:xfrm>
          <a:prstGeom prst="rect">
            <a:avLst/>
          </a:prstGeom>
        </p:spPr>
        <p:txBody>
          <a:bodyPr vert="horz" lIns="91440" tIns="45720" rIns="91440" bIns="45720" rtlCol="0" anchor="ctr">
            <a:no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400" kern="1200">
                <a:solidFill>
                  <a:srgbClr val="031E2F">
                    <a:alpha val="50000"/>
                  </a:srgbClr>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pPr algn="just"/>
            <a:r>
              <a:rPr lang="en-GB" sz="1600" b="1" dirty="0">
                <a:solidFill>
                  <a:schemeClr val="tx1"/>
                </a:solidFill>
                <a:ea typeface="Times New Roman" panose="02020603050405020304" pitchFamily="18" charset="0"/>
              </a:rPr>
              <a:t>Next to the particular demands in relation to (statutory) minimum wages </a:t>
            </a:r>
            <a:r>
              <a:rPr lang="en-GB" sz="1600" dirty="0">
                <a:solidFill>
                  <a:schemeClr val="tx1"/>
                </a:solidFill>
                <a:ea typeface="Times New Roman" panose="02020603050405020304" pitchFamily="18" charset="0"/>
              </a:rPr>
              <a:t>(threshold of decency, end unfair practices such as employer deductions from the statutory minimum wage, the payment of sub minimum rates or clauses that exclude categories of workers from protection, no obligation to introduced SMWs where they do not exist), the ETUC had two further major demands in relation to this Directive: </a:t>
            </a:r>
            <a:endParaRPr lang="en-GB" sz="1600" dirty="0">
              <a:solidFill>
                <a:schemeClr val="tx1"/>
              </a:solidFill>
              <a:ea typeface="Calibri" panose="020F0502020204030204" pitchFamily="34" charset="0"/>
            </a:endParaRPr>
          </a:p>
          <a:p>
            <a:pPr marL="342900" indent="-342900" algn="just">
              <a:buFont typeface="+mj-lt"/>
              <a:buAutoNum type="arabicPeriod"/>
            </a:pPr>
            <a:r>
              <a:rPr lang="en-GB" sz="1600" dirty="0">
                <a:solidFill>
                  <a:schemeClr val="tx1"/>
                </a:solidFill>
                <a:ea typeface="Times New Roman" panose="02020603050405020304" pitchFamily="18" charset="0"/>
              </a:rPr>
              <a:t>To </a:t>
            </a:r>
            <a:r>
              <a:rPr lang="en-GB" sz="1600" b="1" dirty="0">
                <a:solidFill>
                  <a:schemeClr val="tx1"/>
                </a:solidFill>
                <a:ea typeface="Times New Roman" panose="02020603050405020304" pitchFamily="18" charset="0"/>
              </a:rPr>
              <a:t>promote collective bargaining </a:t>
            </a:r>
            <a:r>
              <a:rPr lang="en-GB" sz="1600" dirty="0">
                <a:solidFill>
                  <a:schemeClr val="tx1"/>
                </a:solidFill>
                <a:ea typeface="Times New Roman" panose="02020603050405020304" pitchFamily="18" charset="0"/>
              </a:rPr>
              <a:t>by requiring MS, together with the social partners, to establish </a:t>
            </a:r>
            <a:r>
              <a:rPr lang="en-GB" sz="1600" b="1" dirty="0">
                <a:solidFill>
                  <a:schemeClr val="tx1"/>
                </a:solidFill>
                <a:ea typeface="Times New Roman" panose="02020603050405020304" pitchFamily="18" charset="0"/>
              </a:rPr>
              <a:t>national actions plans </a:t>
            </a:r>
            <a:r>
              <a:rPr lang="en-GB" sz="1600" dirty="0">
                <a:solidFill>
                  <a:schemeClr val="tx1"/>
                </a:solidFill>
                <a:ea typeface="Times New Roman" panose="02020603050405020304" pitchFamily="18" charset="0"/>
              </a:rPr>
              <a:t>in particular when collective bargaining coverage is below 70% in the MS concerned, and linked to this ETUC also called to have </a:t>
            </a:r>
            <a:r>
              <a:rPr lang="en-GB" sz="1600" b="1" dirty="0">
                <a:solidFill>
                  <a:schemeClr val="tx1"/>
                </a:solidFill>
                <a:ea typeface="Times New Roman" panose="02020603050405020304" pitchFamily="18" charset="0"/>
              </a:rPr>
              <a:t>additional safeguards </a:t>
            </a:r>
            <a:r>
              <a:rPr lang="en-GB" sz="1600" dirty="0">
                <a:solidFill>
                  <a:schemeClr val="tx1"/>
                </a:solidFill>
                <a:ea typeface="Times New Roman" panose="02020603050405020304" pitchFamily="18" charset="0"/>
              </a:rPr>
              <a:t>to ensure the respect for the autonomy of social partners and the role of social partners in the implementation process (as well as a non-regression clause, more favourable provision clause and Social Progress clause)</a:t>
            </a:r>
          </a:p>
          <a:p>
            <a:pPr marL="342900" indent="-342900" algn="just">
              <a:buFont typeface="+mj-lt"/>
              <a:buAutoNum type="arabicPeriod"/>
            </a:pPr>
            <a:r>
              <a:rPr lang="en-GB" sz="1600" b="1" dirty="0">
                <a:solidFill>
                  <a:schemeClr val="tx1"/>
                </a:solidFill>
                <a:ea typeface="Times New Roman" panose="02020603050405020304" pitchFamily="18" charset="0"/>
              </a:rPr>
              <a:t>end union busting practices</a:t>
            </a:r>
            <a:r>
              <a:rPr lang="en-GB" sz="1600" dirty="0">
                <a:solidFill>
                  <a:schemeClr val="tx1"/>
                </a:solidFill>
                <a:ea typeface="Times New Roman" panose="02020603050405020304" pitchFamily="18" charset="0"/>
              </a:rPr>
              <a:t>, and require member states to agree with Social Partners an action plan to promote collective bargaining, including a guarantee for trade unions to access the workplace backed up with recognition and representation rights and protection from victimisation;</a:t>
            </a:r>
            <a:endParaRPr lang="en-GB" sz="1600" dirty="0">
              <a:solidFill>
                <a:schemeClr val="tx1"/>
              </a:solidFill>
              <a:ea typeface="Calibri" panose="020F0502020204030204" pitchFamily="34" charset="0"/>
            </a:endParaRPr>
          </a:p>
          <a:p>
            <a:pPr algn="just"/>
            <a:r>
              <a:rPr lang="en-GB" sz="1600" dirty="0">
                <a:solidFill>
                  <a:schemeClr val="tx1"/>
                </a:solidFill>
                <a:ea typeface="Times New Roman" panose="02020603050405020304" pitchFamily="18" charset="0"/>
              </a:rPr>
              <a:t>Whereas the Directives meets some of the demands of ETUC in relation to promotion of collective bargaining (but which will need further strengthening/clarification, see further below), </a:t>
            </a:r>
            <a:r>
              <a:rPr lang="en-GB" sz="1600" b="1" dirty="0">
                <a:solidFill>
                  <a:schemeClr val="tx1"/>
                </a:solidFill>
                <a:ea typeface="Times New Roman" panose="02020603050405020304" pitchFamily="18" charset="0"/>
              </a:rPr>
              <a:t>it completely falls short on the issue of stopping anti-union busting actions </a:t>
            </a:r>
            <a:r>
              <a:rPr lang="en-GB" sz="1600" dirty="0">
                <a:solidFill>
                  <a:schemeClr val="tx1"/>
                </a:solidFill>
                <a:ea typeface="Times New Roman" panose="02020603050405020304" pitchFamily="18" charset="0"/>
              </a:rPr>
              <a:t>which are increasingly applied by governments and employers (with exception of </a:t>
            </a:r>
            <a:r>
              <a:rPr lang="en-US" sz="1600" dirty="0">
                <a:solidFill>
                  <a:schemeClr val="tx1"/>
                </a:solidFill>
                <a:ea typeface="Times New Roman" panose="02020603050405020304" pitchFamily="18" charset="0"/>
              </a:rPr>
              <a:t>Article 11 on right to redress and protection against adverse treatment or consequences but which is limited to workers only and relating to (S)MWs)</a:t>
            </a:r>
          </a:p>
          <a:p>
            <a:pPr algn="just"/>
            <a:r>
              <a:rPr lang="en-GB" sz="1600" dirty="0">
                <a:solidFill>
                  <a:schemeClr val="tx1"/>
                </a:solidFill>
                <a:ea typeface="Times New Roman" panose="02020603050405020304" pitchFamily="18" charset="0"/>
              </a:rPr>
              <a:t> </a:t>
            </a:r>
            <a:r>
              <a:rPr lang="en-GB" sz="1600" b="1" dirty="0">
                <a:solidFill>
                  <a:schemeClr val="tx1"/>
                </a:solidFill>
              </a:rPr>
              <a:t>Not acting on anti-union busting will have as a consequence that the Directive also falls short on its objective to promote collective bargaining</a:t>
            </a:r>
          </a:p>
        </p:txBody>
      </p:sp>
      <p:sp>
        <p:nvSpPr>
          <p:cNvPr id="4" name="Title 1">
            <a:extLst>
              <a:ext uri="{FF2B5EF4-FFF2-40B4-BE49-F238E27FC236}">
                <a16:creationId xmlns:a16="http://schemas.microsoft.com/office/drawing/2014/main" id="{CF5F33D3-5287-4AC9-BAF3-7CDCD3D35F4F}"/>
              </a:ext>
            </a:extLst>
          </p:cNvPr>
          <p:cNvSpPr>
            <a:spLocks noGrp="1"/>
          </p:cNvSpPr>
          <p:nvPr>
            <p:ph type="title"/>
          </p:nvPr>
        </p:nvSpPr>
        <p:spPr>
          <a:xfrm>
            <a:off x="74253" y="412774"/>
            <a:ext cx="11402007" cy="309121"/>
          </a:xfrm>
        </p:spPr>
        <p:txBody>
          <a:bodyPr>
            <a:normAutofit fontScale="90000"/>
          </a:bodyPr>
          <a:lstStyle/>
          <a:p>
            <a:pPr algn="ctr"/>
            <a:r>
              <a:rPr lang="en-GB" b="1" dirty="0" err="1">
                <a:solidFill>
                  <a:schemeClr val="accent1"/>
                </a:solidFill>
              </a:rPr>
              <a:t>Etuc</a:t>
            </a:r>
            <a:r>
              <a:rPr lang="en-GB" b="1" dirty="0">
                <a:solidFill>
                  <a:schemeClr val="accent1"/>
                </a:solidFill>
              </a:rPr>
              <a:t> objectives</a:t>
            </a:r>
            <a:endParaRPr lang="en-GB" dirty="0">
              <a:solidFill>
                <a:schemeClr val="accent1"/>
              </a:solidFill>
              <a:latin typeface="Gill Sans MT" panose="020B0502020104020203" pitchFamily="34" charset="0"/>
            </a:endParaRPr>
          </a:p>
        </p:txBody>
      </p:sp>
    </p:spTree>
    <p:extLst>
      <p:ext uri="{BB962C8B-B14F-4D97-AF65-F5344CB8AC3E}">
        <p14:creationId xmlns:p14="http://schemas.microsoft.com/office/powerpoint/2010/main" val="352898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2429F6A-CEC4-40BF-B92B-F88D1FD908D9}"/>
              </a:ext>
            </a:extLst>
          </p:cNvPr>
          <p:cNvSpPr txBox="1">
            <a:spLocks/>
          </p:cNvSpPr>
          <p:nvPr/>
        </p:nvSpPr>
        <p:spPr>
          <a:xfrm>
            <a:off x="814597" y="1872933"/>
            <a:ext cx="2965944" cy="40542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effectLst/>
              <a:uLnTx/>
              <a:uFillTx/>
              <a:latin typeface="Calibri Light" panose="020F0302020204030204"/>
              <a:ea typeface="+mj-ea"/>
              <a:cs typeface="+mj-cs"/>
            </a:endParaRPr>
          </a:p>
        </p:txBody>
      </p:sp>
      <p:sp>
        <p:nvSpPr>
          <p:cNvPr id="8" name="Content Placeholder 2">
            <a:extLst>
              <a:ext uri="{FF2B5EF4-FFF2-40B4-BE49-F238E27FC236}">
                <a16:creationId xmlns:a16="http://schemas.microsoft.com/office/drawing/2014/main" id="{887E5E0A-0FE6-4E39-9034-2218B103763C}"/>
              </a:ext>
            </a:extLst>
          </p:cNvPr>
          <p:cNvSpPr txBox="1">
            <a:spLocks/>
          </p:cNvSpPr>
          <p:nvPr/>
        </p:nvSpPr>
        <p:spPr>
          <a:xfrm>
            <a:off x="814598" y="-211756"/>
            <a:ext cx="11103588" cy="7069756"/>
          </a:xfrm>
          <a:prstGeom prst="rect">
            <a:avLst/>
          </a:prstGeom>
        </p:spPr>
        <p:txBody>
          <a:bodyPr vert="horz" lIns="91440" tIns="45720" rIns="91440" bIns="45720" rtlCol="0" anchor="ctr">
            <a:no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400" kern="1200">
                <a:solidFill>
                  <a:srgbClr val="031E2F">
                    <a:alpha val="50000"/>
                  </a:srgbClr>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pPr algn="just"/>
            <a:r>
              <a:rPr lang="en-GB" sz="2000" b="1" dirty="0">
                <a:solidFill>
                  <a:schemeClr val="tx1"/>
                </a:solidFill>
                <a:ea typeface="Times New Roman" panose="02020603050405020304" pitchFamily="18" charset="0"/>
              </a:rPr>
              <a:t>Indeed, anti-union busting actions by governments and employers are again through out whole Europe (East, West, North and South) on the increase, and reference can be made:</a:t>
            </a:r>
          </a:p>
          <a:p>
            <a:pPr marL="285750" indent="-285750" algn="just">
              <a:buFont typeface="Arial" panose="020B0604020202020204" pitchFamily="34" charset="0"/>
              <a:buChar char="•"/>
            </a:pPr>
            <a:r>
              <a:rPr lang="en-GB" sz="2000" dirty="0">
                <a:solidFill>
                  <a:schemeClr val="tx1"/>
                </a:solidFill>
                <a:ea typeface="Times New Roman" panose="02020603050405020304" pitchFamily="18" charset="0"/>
              </a:rPr>
              <a:t>to the </a:t>
            </a:r>
            <a:r>
              <a:rPr lang="en-GB" sz="2000" b="1" dirty="0">
                <a:solidFill>
                  <a:schemeClr val="tx1"/>
                </a:solidFill>
                <a:ea typeface="Times New Roman" panose="02020603050405020304" pitchFamily="18" charset="0"/>
              </a:rPr>
              <a:t>practices</a:t>
            </a:r>
            <a:r>
              <a:rPr lang="en-GB" sz="2000" dirty="0">
                <a:solidFill>
                  <a:schemeClr val="tx1"/>
                </a:solidFill>
                <a:ea typeface="Times New Roman" panose="02020603050405020304" pitchFamily="18" charset="0"/>
              </a:rPr>
              <a:t> by several companies like </a:t>
            </a:r>
            <a:r>
              <a:rPr lang="en-GB" sz="2000" b="1" dirty="0">
                <a:solidFill>
                  <a:schemeClr val="tx1"/>
                </a:solidFill>
                <a:ea typeface="Times New Roman" panose="02020603050405020304" pitchFamily="18" charset="0"/>
              </a:rPr>
              <a:t>Amazon, Google, Paddy Power, etc;</a:t>
            </a:r>
          </a:p>
          <a:p>
            <a:pPr marL="285750" indent="-285750" algn="just">
              <a:buFont typeface="Arial" panose="020B0604020202020204" pitchFamily="34" charset="0"/>
              <a:buChar char="•"/>
            </a:pPr>
            <a:r>
              <a:rPr lang="en-GB" sz="2000" b="1" dirty="0">
                <a:solidFill>
                  <a:schemeClr val="tx1"/>
                </a:solidFill>
                <a:ea typeface="Times New Roman" panose="02020603050405020304" pitchFamily="18" charset="0"/>
              </a:rPr>
              <a:t>the ITUC Global Rights Index: </a:t>
            </a:r>
            <a:r>
              <a:rPr lang="en-GB" sz="2000" dirty="0">
                <a:solidFill>
                  <a:schemeClr val="tx1"/>
                </a:solidFill>
                <a:ea typeface="Times New Roman" panose="02020603050405020304" pitchFamily="18" charset="0"/>
              </a:rPr>
              <a:t>in </a:t>
            </a:r>
            <a:r>
              <a:rPr lang="en-US" sz="2000" dirty="0">
                <a:solidFill>
                  <a:schemeClr val="tx1"/>
                </a:solidFill>
                <a:ea typeface="Times New Roman" panose="02020603050405020304" pitchFamily="18" charset="0"/>
              </a:rPr>
              <a:t>26% of countries in Europe workers/TU reps were detained and/or arrested (compared to 25% for 2018), in 38% of countries workers were excluded from the right to establish or join a trade union (40% the year before), 56% of countries violated the right to collective bargaining (50% year before) and not less than 72% of countries violated the right to strike (68% year before). </a:t>
            </a:r>
          </a:p>
          <a:p>
            <a:pPr algn="just"/>
            <a:r>
              <a:rPr lang="en-US" sz="2000" dirty="0">
                <a:solidFill>
                  <a:schemeClr val="tx1"/>
                </a:solidFill>
                <a:ea typeface="Times New Roman" panose="02020603050405020304" pitchFamily="18" charset="0"/>
              </a:rPr>
              <a:t>Furthermore, in several European countries, </a:t>
            </a:r>
            <a:r>
              <a:rPr lang="en-US" sz="2000" b="1" dirty="0">
                <a:solidFill>
                  <a:schemeClr val="tx1"/>
                </a:solidFill>
                <a:ea typeface="Times New Roman" panose="02020603050405020304" pitchFamily="18" charset="0"/>
              </a:rPr>
              <a:t>regulations are still in place that put serious obstacles to the right to free and voluntary collective bargaining and/or insufficiently protect trade unions and their representatives against victimization of other adverse treatment. </a:t>
            </a:r>
            <a:r>
              <a:rPr lang="en-US" sz="2000" dirty="0">
                <a:solidFill>
                  <a:schemeClr val="tx1"/>
                </a:solidFill>
                <a:ea typeface="Times New Roman" panose="02020603050405020304" pitchFamily="18" charset="0"/>
              </a:rPr>
              <a:t>(see the overview of the violations identified by the UN CECSR, ILO CFA and CEACR and Council of Europe ECSR over the period 2015-2020 in annex to background paper)</a:t>
            </a:r>
            <a:endParaRPr lang="en-GB" sz="2000" dirty="0">
              <a:solidFill>
                <a:schemeClr val="tx1"/>
              </a:solidFill>
              <a:ea typeface="Times New Roman" panose="02020603050405020304" pitchFamily="18" charset="0"/>
            </a:endParaRPr>
          </a:p>
        </p:txBody>
      </p:sp>
      <p:sp>
        <p:nvSpPr>
          <p:cNvPr id="4" name="Title 1">
            <a:extLst>
              <a:ext uri="{FF2B5EF4-FFF2-40B4-BE49-F238E27FC236}">
                <a16:creationId xmlns:a16="http://schemas.microsoft.com/office/drawing/2014/main" id="{CF5F33D3-5287-4AC9-BAF3-7CDCD3D35F4F}"/>
              </a:ext>
            </a:extLst>
          </p:cNvPr>
          <p:cNvSpPr>
            <a:spLocks noGrp="1"/>
          </p:cNvSpPr>
          <p:nvPr>
            <p:ph type="title"/>
          </p:nvPr>
        </p:nvSpPr>
        <p:spPr>
          <a:xfrm>
            <a:off x="74253" y="558264"/>
            <a:ext cx="11402007" cy="383883"/>
          </a:xfrm>
        </p:spPr>
        <p:txBody>
          <a:bodyPr>
            <a:normAutofit fontScale="90000"/>
          </a:bodyPr>
          <a:lstStyle/>
          <a:p>
            <a:pPr algn="ctr"/>
            <a:r>
              <a:rPr lang="en-GB" b="1" dirty="0">
                <a:solidFill>
                  <a:schemeClr val="accent1"/>
                </a:solidFill>
              </a:rPr>
              <a:t>Anti-union busting actions on the rise</a:t>
            </a:r>
            <a:endParaRPr lang="en-GB" dirty="0">
              <a:solidFill>
                <a:schemeClr val="accent1"/>
              </a:solidFill>
              <a:latin typeface="Gill Sans MT" panose="020B0502020104020203" pitchFamily="34" charset="0"/>
            </a:endParaRPr>
          </a:p>
        </p:txBody>
      </p:sp>
    </p:spTree>
    <p:extLst>
      <p:ext uri="{BB962C8B-B14F-4D97-AF65-F5344CB8AC3E}">
        <p14:creationId xmlns:p14="http://schemas.microsoft.com/office/powerpoint/2010/main" val="2256233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2429F6A-CEC4-40BF-B92B-F88D1FD908D9}"/>
              </a:ext>
            </a:extLst>
          </p:cNvPr>
          <p:cNvSpPr txBox="1">
            <a:spLocks/>
          </p:cNvSpPr>
          <p:nvPr/>
        </p:nvSpPr>
        <p:spPr>
          <a:xfrm>
            <a:off x="814597" y="1872933"/>
            <a:ext cx="2965944" cy="40542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effectLst/>
              <a:uLnTx/>
              <a:uFillTx/>
              <a:latin typeface="Calibri Light" panose="020F0302020204030204"/>
              <a:ea typeface="+mj-ea"/>
              <a:cs typeface="+mj-cs"/>
            </a:endParaRPr>
          </a:p>
        </p:txBody>
      </p:sp>
      <p:sp>
        <p:nvSpPr>
          <p:cNvPr id="8" name="Content Placeholder 2">
            <a:extLst>
              <a:ext uri="{FF2B5EF4-FFF2-40B4-BE49-F238E27FC236}">
                <a16:creationId xmlns:a16="http://schemas.microsoft.com/office/drawing/2014/main" id="{887E5E0A-0FE6-4E39-9034-2218B103763C}"/>
              </a:ext>
            </a:extLst>
          </p:cNvPr>
          <p:cNvSpPr txBox="1">
            <a:spLocks/>
          </p:cNvSpPr>
          <p:nvPr/>
        </p:nvSpPr>
        <p:spPr>
          <a:xfrm>
            <a:off x="814598" y="-211756"/>
            <a:ext cx="11103588" cy="7069756"/>
          </a:xfrm>
          <a:prstGeom prst="rect">
            <a:avLst/>
          </a:prstGeom>
        </p:spPr>
        <p:txBody>
          <a:bodyPr vert="horz" lIns="91440" tIns="45720" rIns="91440" bIns="45720" rtlCol="0" anchor="ctr">
            <a:no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400" kern="1200">
                <a:solidFill>
                  <a:srgbClr val="031E2F">
                    <a:alpha val="50000"/>
                  </a:srgbClr>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pPr algn="just"/>
            <a:endParaRPr lang="en-GB" sz="2000" dirty="0">
              <a:solidFill>
                <a:schemeClr val="tx1"/>
              </a:solidFill>
              <a:ea typeface="Times New Roman" panose="02020603050405020304" pitchFamily="18" charset="0"/>
            </a:endParaRPr>
          </a:p>
        </p:txBody>
      </p:sp>
      <p:sp>
        <p:nvSpPr>
          <p:cNvPr id="4" name="Title 1">
            <a:extLst>
              <a:ext uri="{FF2B5EF4-FFF2-40B4-BE49-F238E27FC236}">
                <a16:creationId xmlns:a16="http://schemas.microsoft.com/office/drawing/2014/main" id="{CF5F33D3-5287-4AC9-BAF3-7CDCD3D35F4F}"/>
              </a:ext>
            </a:extLst>
          </p:cNvPr>
          <p:cNvSpPr>
            <a:spLocks noGrp="1"/>
          </p:cNvSpPr>
          <p:nvPr>
            <p:ph type="title"/>
          </p:nvPr>
        </p:nvSpPr>
        <p:spPr>
          <a:xfrm>
            <a:off x="74253" y="558264"/>
            <a:ext cx="11402007" cy="383883"/>
          </a:xfrm>
        </p:spPr>
        <p:txBody>
          <a:bodyPr>
            <a:normAutofit fontScale="90000"/>
          </a:bodyPr>
          <a:lstStyle/>
          <a:p>
            <a:pPr algn="ctr"/>
            <a:r>
              <a:rPr kumimoji="0" lang="en-GB" sz="3200" b="1" i="0" u="none" strike="noStrike" kern="1200" cap="all" spc="0" normalizeH="0" baseline="0" noProof="0" dirty="0">
                <a:ln>
                  <a:noFill/>
                </a:ln>
                <a:solidFill>
                  <a:srgbClr val="BF1B23"/>
                </a:solidFill>
                <a:effectLst/>
                <a:uLnTx/>
                <a:uFillTx/>
                <a:latin typeface="Gill Sans MT" panose="020B0502020104020203"/>
                <a:ea typeface="+mj-ea"/>
                <a:cs typeface="+mj-cs"/>
              </a:rPr>
              <a:t>And this despite the crystal-clear legal context </a:t>
            </a:r>
            <a:endParaRPr lang="en-GB" dirty="0">
              <a:solidFill>
                <a:schemeClr val="accent1"/>
              </a:solidFill>
              <a:latin typeface="Gill Sans MT" panose="020B0502020104020203" pitchFamily="34" charset="0"/>
            </a:endParaRPr>
          </a:p>
        </p:txBody>
      </p:sp>
      <p:sp>
        <p:nvSpPr>
          <p:cNvPr id="6" name="TextBox 5">
            <a:extLst>
              <a:ext uri="{FF2B5EF4-FFF2-40B4-BE49-F238E27FC236}">
                <a16:creationId xmlns:a16="http://schemas.microsoft.com/office/drawing/2014/main" id="{FD403768-7224-4BDB-B616-F382A31E2F0A}"/>
              </a:ext>
            </a:extLst>
          </p:cNvPr>
          <p:cNvSpPr txBox="1"/>
          <p:nvPr/>
        </p:nvSpPr>
        <p:spPr>
          <a:xfrm>
            <a:off x="715740" y="232374"/>
            <a:ext cx="9631417" cy="5078313"/>
          </a:xfrm>
          <a:prstGeom prst="rect">
            <a:avLst/>
          </a:prstGeom>
          <a:noFill/>
        </p:spPr>
        <p:txBody>
          <a:bodyPr wrap="square">
            <a:spAutoFit/>
          </a:bodyPr>
          <a:lstStyle/>
          <a:p>
            <a:endParaRPr lang="en-US" dirty="0"/>
          </a:p>
          <a:p>
            <a:endParaRPr lang="en-US" dirty="0"/>
          </a:p>
          <a:p>
            <a:endParaRPr lang="en-US" dirty="0"/>
          </a:p>
          <a:p>
            <a:endParaRPr lang="en-US" dirty="0"/>
          </a:p>
          <a:p>
            <a:pPr algn="just"/>
            <a:r>
              <a:rPr lang="en-US" dirty="0"/>
              <a:t>The fundamental right to </a:t>
            </a:r>
            <a:r>
              <a:rPr lang="en-US" dirty="0" err="1"/>
              <a:t>unionise</a:t>
            </a:r>
            <a:r>
              <a:rPr lang="en-US" dirty="0"/>
              <a:t>, as a prerequisite for sound collective bargaining and social dialogue, the right to collective bargaining and the protection of trade unions and their representatives to exercise their prerogatives and rights are fully anchored and recognized under international and European human rights instruments (and their related case-law), and more in particular in:</a:t>
            </a:r>
          </a:p>
          <a:p>
            <a:endParaRPr lang="en-US" dirty="0"/>
          </a:p>
          <a:p>
            <a:r>
              <a:rPr lang="en-US" dirty="0"/>
              <a:t>- 	Article 8 of the UN International Covenant on Economic, Social and Cultural Rights (ICECSR)</a:t>
            </a:r>
          </a:p>
          <a:p>
            <a:r>
              <a:rPr lang="en-US" dirty="0"/>
              <a:t>-	Several ILO (fundamental) Conventions (No. 87, 98, 151, 154) and Recommendations</a:t>
            </a:r>
          </a:p>
          <a:p>
            <a:r>
              <a:rPr lang="en-US" dirty="0"/>
              <a:t>-	Articles 11 of the Council of Europe European Convention on Human Rights (ECHR)</a:t>
            </a:r>
          </a:p>
          <a:p>
            <a:r>
              <a:rPr lang="en-US" dirty="0"/>
              <a:t>-	Articles 5 and 6 of the Council of Europe European Social (ESC)</a:t>
            </a:r>
          </a:p>
          <a:p>
            <a:r>
              <a:rPr lang="en-US" dirty="0"/>
              <a:t>-	Articles 12 (Freedom of assembly and of association) and 28 (Right of Collective Bargaining 	and Action) of the Charter of Fundamental Rights of the European Union (CFREU)</a:t>
            </a:r>
          </a:p>
          <a:p>
            <a:r>
              <a:rPr lang="en-US" dirty="0"/>
              <a:t>-	Articles 11 and 12 (Freedom of Association and Collective Bargaining) of the Community 	Charter of the Fundamental Rights of Workers (CCFSRW)</a:t>
            </a:r>
          </a:p>
          <a:p>
            <a:r>
              <a:rPr lang="en-US" dirty="0"/>
              <a:t>-	Principle 8 of the European Pillar of Social Rights (EPSR)</a:t>
            </a:r>
          </a:p>
        </p:txBody>
      </p:sp>
    </p:spTree>
    <p:extLst>
      <p:ext uri="{BB962C8B-B14F-4D97-AF65-F5344CB8AC3E}">
        <p14:creationId xmlns:p14="http://schemas.microsoft.com/office/powerpoint/2010/main" val="2336165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2429F6A-CEC4-40BF-B92B-F88D1FD908D9}"/>
              </a:ext>
            </a:extLst>
          </p:cNvPr>
          <p:cNvSpPr txBox="1">
            <a:spLocks/>
          </p:cNvSpPr>
          <p:nvPr/>
        </p:nvSpPr>
        <p:spPr>
          <a:xfrm>
            <a:off x="814597" y="1872933"/>
            <a:ext cx="2965944" cy="40542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effectLst/>
              <a:uLnTx/>
              <a:uFillTx/>
              <a:latin typeface="Calibri Light" panose="020F0302020204030204"/>
              <a:ea typeface="+mj-ea"/>
              <a:cs typeface="+mj-cs"/>
            </a:endParaRPr>
          </a:p>
        </p:txBody>
      </p:sp>
      <p:sp>
        <p:nvSpPr>
          <p:cNvPr id="8" name="Content Placeholder 2">
            <a:extLst>
              <a:ext uri="{FF2B5EF4-FFF2-40B4-BE49-F238E27FC236}">
                <a16:creationId xmlns:a16="http://schemas.microsoft.com/office/drawing/2014/main" id="{887E5E0A-0FE6-4E39-9034-2218B103763C}"/>
              </a:ext>
            </a:extLst>
          </p:cNvPr>
          <p:cNvSpPr txBox="1">
            <a:spLocks/>
          </p:cNvSpPr>
          <p:nvPr/>
        </p:nvSpPr>
        <p:spPr>
          <a:xfrm>
            <a:off x="814598" y="-211756"/>
            <a:ext cx="11103588" cy="7069756"/>
          </a:xfrm>
          <a:prstGeom prst="rect">
            <a:avLst/>
          </a:prstGeom>
        </p:spPr>
        <p:txBody>
          <a:bodyPr vert="horz" lIns="91440" tIns="45720" rIns="91440" bIns="45720" rtlCol="0" anchor="ctr">
            <a:no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400" kern="1200">
                <a:solidFill>
                  <a:srgbClr val="031E2F">
                    <a:alpha val="50000"/>
                  </a:srgbClr>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pPr algn="just"/>
            <a:endParaRPr lang="en-GB" sz="2000" dirty="0">
              <a:solidFill>
                <a:schemeClr val="tx1"/>
              </a:solidFill>
              <a:ea typeface="Times New Roman" panose="02020603050405020304" pitchFamily="18" charset="0"/>
            </a:endParaRPr>
          </a:p>
        </p:txBody>
      </p:sp>
      <p:sp>
        <p:nvSpPr>
          <p:cNvPr id="4" name="Title 1">
            <a:extLst>
              <a:ext uri="{FF2B5EF4-FFF2-40B4-BE49-F238E27FC236}">
                <a16:creationId xmlns:a16="http://schemas.microsoft.com/office/drawing/2014/main" id="{CF5F33D3-5287-4AC9-BAF3-7CDCD3D35F4F}"/>
              </a:ext>
            </a:extLst>
          </p:cNvPr>
          <p:cNvSpPr>
            <a:spLocks noGrp="1"/>
          </p:cNvSpPr>
          <p:nvPr>
            <p:ph type="title"/>
          </p:nvPr>
        </p:nvSpPr>
        <p:spPr>
          <a:xfrm>
            <a:off x="74253" y="558264"/>
            <a:ext cx="11402007" cy="383883"/>
          </a:xfrm>
        </p:spPr>
        <p:txBody>
          <a:bodyPr>
            <a:normAutofit fontScale="90000"/>
          </a:bodyPr>
          <a:lstStyle/>
          <a:p>
            <a:pPr algn="ctr"/>
            <a:r>
              <a:rPr kumimoji="0" lang="en-GB" sz="3200" b="1" i="0" u="none" strike="noStrike" kern="1200" cap="all" spc="0" normalizeH="0" baseline="0" noProof="0" dirty="0">
                <a:ln>
                  <a:noFill/>
                </a:ln>
                <a:solidFill>
                  <a:srgbClr val="BF1B23"/>
                </a:solidFill>
                <a:effectLst/>
                <a:uLnTx/>
                <a:uFillTx/>
                <a:latin typeface="Gill Sans MT" panose="020B0502020104020203"/>
                <a:ea typeface="+mj-ea"/>
                <a:cs typeface="+mj-cs"/>
              </a:rPr>
              <a:t>And this despite the crystal-clear legal context </a:t>
            </a:r>
            <a:endParaRPr lang="en-GB" dirty="0">
              <a:solidFill>
                <a:schemeClr val="accent1"/>
              </a:solidFill>
              <a:latin typeface="Gill Sans MT" panose="020B0502020104020203" pitchFamily="34" charset="0"/>
            </a:endParaRPr>
          </a:p>
        </p:txBody>
      </p:sp>
      <p:sp>
        <p:nvSpPr>
          <p:cNvPr id="6" name="TextBox 5">
            <a:extLst>
              <a:ext uri="{FF2B5EF4-FFF2-40B4-BE49-F238E27FC236}">
                <a16:creationId xmlns:a16="http://schemas.microsoft.com/office/drawing/2014/main" id="{FD403768-7224-4BDB-B616-F382A31E2F0A}"/>
              </a:ext>
            </a:extLst>
          </p:cNvPr>
          <p:cNvSpPr txBox="1"/>
          <p:nvPr/>
        </p:nvSpPr>
        <p:spPr>
          <a:xfrm>
            <a:off x="715740" y="232374"/>
            <a:ext cx="9631417" cy="4555093"/>
          </a:xfrm>
          <a:prstGeom prst="rect">
            <a:avLst/>
          </a:prstGeom>
          <a:noFill/>
        </p:spPr>
        <p:txBody>
          <a:bodyPr wrap="square">
            <a:spAutoFit/>
          </a:bodyPr>
          <a:lstStyle/>
          <a:p>
            <a:endParaRPr lang="en-US" dirty="0"/>
          </a:p>
          <a:p>
            <a:endParaRPr lang="en-US" dirty="0"/>
          </a:p>
          <a:p>
            <a:endParaRPr lang="en-US" dirty="0"/>
          </a:p>
          <a:p>
            <a:endParaRPr lang="en-US" dirty="0"/>
          </a:p>
          <a:p>
            <a:endParaRPr lang="en-US" dirty="0"/>
          </a:p>
          <a:p>
            <a:pPr algn="just"/>
            <a:r>
              <a:rPr lang="en-US" sz="2000" dirty="0"/>
              <a:t>It is thereby also very important to highlight that the </a:t>
            </a:r>
            <a:r>
              <a:rPr lang="en-US" sz="2000" b="1" dirty="0"/>
              <a:t>above-mentioned EU norms and standards are built upon and intertwined with the mentioned </a:t>
            </a:r>
            <a:r>
              <a:rPr lang="en-US" sz="2000" dirty="0"/>
              <a:t>international and European </a:t>
            </a:r>
            <a:r>
              <a:rPr lang="en-US" sz="2000" b="1" dirty="0"/>
              <a:t>human rights standards of the UN, ILO and Council of Europe </a:t>
            </a:r>
            <a:r>
              <a:rPr lang="en-US" sz="2000" dirty="0"/>
              <a:t>and </a:t>
            </a:r>
            <a:r>
              <a:rPr lang="en-US" sz="2000" b="1" dirty="0"/>
              <a:t>thus have to interpreted and implemented with due consideration of the (longstanding) case law of the respective monitoring bodies to these human rights instruments and cannot negatively or adversely affect the rights recognized in those EU norms and standards.</a:t>
            </a:r>
          </a:p>
          <a:p>
            <a:endParaRPr lang="en-US" sz="2000" b="1" dirty="0"/>
          </a:p>
          <a:p>
            <a:r>
              <a:rPr lang="en-US" sz="2000" dirty="0"/>
              <a:t>E.g.  Article 151 TFEU (CCFRS, ESC), CFREU (ECHR, ESC), EPSR (ESC, relevant ILO Conventions and Recommendations) </a:t>
            </a:r>
          </a:p>
        </p:txBody>
      </p:sp>
    </p:spTree>
    <p:extLst>
      <p:ext uri="{BB962C8B-B14F-4D97-AF65-F5344CB8AC3E}">
        <p14:creationId xmlns:p14="http://schemas.microsoft.com/office/powerpoint/2010/main" val="566240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2429F6A-CEC4-40BF-B92B-F88D1FD908D9}"/>
              </a:ext>
            </a:extLst>
          </p:cNvPr>
          <p:cNvSpPr txBox="1">
            <a:spLocks/>
          </p:cNvSpPr>
          <p:nvPr/>
        </p:nvSpPr>
        <p:spPr>
          <a:xfrm>
            <a:off x="814597" y="1872933"/>
            <a:ext cx="2965944" cy="40542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effectLst/>
              <a:uLnTx/>
              <a:uFillTx/>
              <a:latin typeface="Calibri Light" panose="020F0302020204030204"/>
              <a:ea typeface="+mj-ea"/>
              <a:cs typeface="+mj-cs"/>
            </a:endParaRPr>
          </a:p>
        </p:txBody>
      </p:sp>
      <p:sp>
        <p:nvSpPr>
          <p:cNvPr id="8" name="Content Placeholder 2">
            <a:extLst>
              <a:ext uri="{FF2B5EF4-FFF2-40B4-BE49-F238E27FC236}">
                <a16:creationId xmlns:a16="http://schemas.microsoft.com/office/drawing/2014/main" id="{887E5E0A-0FE6-4E39-9034-2218B103763C}"/>
              </a:ext>
            </a:extLst>
          </p:cNvPr>
          <p:cNvSpPr txBox="1">
            <a:spLocks/>
          </p:cNvSpPr>
          <p:nvPr/>
        </p:nvSpPr>
        <p:spPr>
          <a:xfrm>
            <a:off x="814598" y="-211756"/>
            <a:ext cx="11103588" cy="7069756"/>
          </a:xfrm>
          <a:prstGeom prst="rect">
            <a:avLst/>
          </a:prstGeom>
        </p:spPr>
        <p:txBody>
          <a:bodyPr vert="horz" lIns="91440" tIns="45720" rIns="91440" bIns="45720" rtlCol="0" anchor="ctr">
            <a:no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400" kern="1200">
                <a:solidFill>
                  <a:srgbClr val="031E2F">
                    <a:alpha val="50000"/>
                  </a:srgbClr>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pPr algn="just"/>
            <a:endParaRPr lang="en-GB" sz="2000" dirty="0">
              <a:solidFill>
                <a:schemeClr val="tx1"/>
              </a:solidFill>
              <a:ea typeface="Times New Roman" panose="02020603050405020304" pitchFamily="18" charset="0"/>
            </a:endParaRPr>
          </a:p>
        </p:txBody>
      </p:sp>
      <p:sp>
        <p:nvSpPr>
          <p:cNvPr id="4" name="Title 1">
            <a:extLst>
              <a:ext uri="{FF2B5EF4-FFF2-40B4-BE49-F238E27FC236}">
                <a16:creationId xmlns:a16="http://schemas.microsoft.com/office/drawing/2014/main" id="{CF5F33D3-5287-4AC9-BAF3-7CDCD3D35F4F}"/>
              </a:ext>
            </a:extLst>
          </p:cNvPr>
          <p:cNvSpPr>
            <a:spLocks noGrp="1"/>
          </p:cNvSpPr>
          <p:nvPr>
            <p:ph type="title"/>
          </p:nvPr>
        </p:nvSpPr>
        <p:spPr>
          <a:xfrm>
            <a:off x="74253" y="558264"/>
            <a:ext cx="11402007" cy="383883"/>
          </a:xfrm>
        </p:spPr>
        <p:txBody>
          <a:bodyPr>
            <a:normAutofit fontScale="90000"/>
          </a:bodyPr>
          <a:lstStyle/>
          <a:p>
            <a:pPr algn="ctr"/>
            <a:r>
              <a:rPr kumimoji="0" lang="en-GB" sz="3200" b="1" i="0" u="none" strike="noStrike" kern="1200" cap="all" spc="0" normalizeH="0" baseline="0" noProof="0" dirty="0">
                <a:ln>
                  <a:noFill/>
                </a:ln>
                <a:solidFill>
                  <a:srgbClr val="BF1B23"/>
                </a:solidFill>
                <a:effectLst/>
                <a:uLnTx/>
                <a:uFillTx/>
                <a:latin typeface="Gill Sans MT" panose="020B0502020104020203"/>
                <a:ea typeface="+mj-ea"/>
                <a:cs typeface="+mj-cs"/>
              </a:rPr>
              <a:t>And this despite the crystal-clear legal context </a:t>
            </a:r>
            <a:endParaRPr lang="en-GB" dirty="0">
              <a:solidFill>
                <a:schemeClr val="accent1"/>
              </a:solidFill>
              <a:latin typeface="Gill Sans MT" panose="020B0502020104020203" pitchFamily="34" charset="0"/>
            </a:endParaRPr>
          </a:p>
        </p:txBody>
      </p:sp>
      <p:sp>
        <p:nvSpPr>
          <p:cNvPr id="6" name="TextBox 5">
            <a:extLst>
              <a:ext uri="{FF2B5EF4-FFF2-40B4-BE49-F238E27FC236}">
                <a16:creationId xmlns:a16="http://schemas.microsoft.com/office/drawing/2014/main" id="{FD403768-7224-4BDB-B616-F382A31E2F0A}"/>
              </a:ext>
            </a:extLst>
          </p:cNvPr>
          <p:cNvSpPr txBox="1"/>
          <p:nvPr/>
        </p:nvSpPr>
        <p:spPr>
          <a:xfrm>
            <a:off x="648363" y="155371"/>
            <a:ext cx="9631417" cy="4585871"/>
          </a:xfrm>
          <a:prstGeom prst="rect">
            <a:avLst/>
          </a:prstGeom>
          <a:noFill/>
        </p:spPr>
        <p:txBody>
          <a:bodyPr wrap="square">
            <a:spAutoFit/>
          </a:bodyPr>
          <a:lstStyle/>
          <a:p>
            <a:endParaRPr lang="en-US" dirty="0"/>
          </a:p>
          <a:p>
            <a:endParaRPr lang="en-US" dirty="0"/>
          </a:p>
          <a:p>
            <a:endParaRPr lang="en-US" dirty="0"/>
          </a:p>
          <a:p>
            <a:endParaRPr lang="en-US" dirty="0"/>
          </a:p>
          <a:p>
            <a:r>
              <a:rPr lang="en-US" sz="2000" dirty="0"/>
              <a:t>The longstanding case law of the related monitoring bodies (CESCR, CFA, CEACR, ECtHR and ECSR) can be summarized as followed:</a:t>
            </a:r>
          </a:p>
          <a:p>
            <a:endParaRPr lang="en-US" sz="2000" dirty="0"/>
          </a:p>
          <a:p>
            <a:pPr marL="457200" indent="-457200">
              <a:buAutoNum type="arabicPeriod"/>
            </a:pPr>
            <a:r>
              <a:rPr lang="en-US" sz="2000" dirty="0"/>
              <a:t>Collective bargaining is a </a:t>
            </a:r>
            <a:r>
              <a:rPr lang="en-US" sz="2000" b="1" dirty="0"/>
              <a:t>fundamental right </a:t>
            </a:r>
            <a:r>
              <a:rPr lang="en-US" sz="2000" dirty="0"/>
              <a:t>and essential element of freedom of association, which needs to be </a:t>
            </a:r>
            <a:r>
              <a:rPr lang="en-US" sz="2000" b="1" dirty="0"/>
              <a:t>promoted by positive actions/measures </a:t>
            </a:r>
            <a:r>
              <a:rPr lang="en-US" sz="2000" dirty="0"/>
              <a:t>and </a:t>
            </a:r>
            <a:r>
              <a:rPr lang="en-US" sz="2000" b="1" dirty="0"/>
              <a:t>governments and employers should refrain of any (acts of) interference that might prohibit, restrict or impede on this right</a:t>
            </a:r>
            <a:r>
              <a:rPr lang="en-US" sz="2000" dirty="0"/>
              <a:t>. Because ensuring a </a:t>
            </a:r>
            <a:r>
              <a:rPr lang="en-US" sz="2000" b="1" dirty="0"/>
              <a:t>full exercise of the right to bargain collectively</a:t>
            </a:r>
            <a:r>
              <a:rPr lang="en-US" sz="2000" dirty="0"/>
              <a:t> (and the right to collective action) represents also an </a:t>
            </a:r>
            <a:r>
              <a:rPr lang="en-US" sz="2000" b="1" dirty="0"/>
              <a:t>essential basis for the fulfilment of other fundamental rights, in particular the right to </a:t>
            </a:r>
            <a:r>
              <a:rPr lang="en-US" sz="2000" b="1"/>
              <a:t>fair remuneration.</a:t>
            </a:r>
            <a:endParaRPr lang="en-US" sz="2000" b="1" dirty="0"/>
          </a:p>
          <a:p>
            <a:endParaRPr lang="en-US" sz="2000" dirty="0"/>
          </a:p>
        </p:txBody>
      </p:sp>
    </p:spTree>
    <p:extLst>
      <p:ext uri="{BB962C8B-B14F-4D97-AF65-F5344CB8AC3E}">
        <p14:creationId xmlns:p14="http://schemas.microsoft.com/office/powerpoint/2010/main" val="1448962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2429F6A-CEC4-40BF-B92B-F88D1FD908D9}"/>
              </a:ext>
            </a:extLst>
          </p:cNvPr>
          <p:cNvSpPr txBox="1">
            <a:spLocks/>
          </p:cNvSpPr>
          <p:nvPr/>
        </p:nvSpPr>
        <p:spPr>
          <a:xfrm>
            <a:off x="814597" y="1872933"/>
            <a:ext cx="2965944" cy="40542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effectLst/>
              <a:uLnTx/>
              <a:uFillTx/>
              <a:latin typeface="Calibri Light" panose="020F0302020204030204"/>
              <a:ea typeface="+mj-ea"/>
              <a:cs typeface="+mj-cs"/>
            </a:endParaRPr>
          </a:p>
        </p:txBody>
      </p:sp>
      <p:sp>
        <p:nvSpPr>
          <p:cNvPr id="8" name="Content Placeholder 2">
            <a:extLst>
              <a:ext uri="{FF2B5EF4-FFF2-40B4-BE49-F238E27FC236}">
                <a16:creationId xmlns:a16="http://schemas.microsoft.com/office/drawing/2014/main" id="{887E5E0A-0FE6-4E39-9034-2218B103763C}"/>
              </a:ext>
            </a:extLst>
          </p:cNvPr>
          <p:cNvSpPr txBox="1">
            <a:spLocks/>
          </p:cNvSpPr>
          <p:nvPr/>
        </p:nvSpPr>
        <p:spPr>
          <a:xfrm>
            <a:off x="814598" y="-211756"/>
            <a:ext cx="11103588" cy="7069756"/>
          </a:xfrm>
          <a:prstGeom prst="rect">
            <a:avLst/>
          </a:prstGeom>
        </p:spPr>
        <p:txBody>
          <a:bodyPr vert="horz" lIns="91440" tIns="45720" rIns="91440" bIns="45720" rtlCol="0" anchor="ctr">
            <a:no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400" kern="1200">
                <a:solidFill>
                  <a:srgbClr val="031E2F">
                    <a:alpha val="50000"/>
                  </a:srgbClr>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pPr algn="just"/>
            <a:endParaRPr lang="en-GB" sz="2000" dirty="0">
              <a:solidFill>
                <a:schemeClr val="tx1"/>
              </a:solidFill>
              <a:ea typeface="Times New Roman" panose="02020603050405020304" pitchFamily="18" charset="0"/>
            </a:endParaRPr>
          </a:p>
        </p:txBody>
      </p:sp>
      <p:sp>
        <p:nvSpPr>
          <p:cNvPr id="4" name="Title 1">
            <a:extLst>
              <a:ext uri="{FF2B5EF4-FFF2-40B4-BE49-F238E27FC236}">
                <a16:creationId xmlns:a16="http://schemas.microsoft.com/office/drawing/2014/main" id="{CF5F33D3-5287-4AC9-BAF3-7CDCD3D35F4F}"/>
              </a:ext>
            </a:extLst>
          </p:cNvPr>
          <p:cNvSpPr>
            <a:spLocks noGrp="1"/>
          </p:cNvSpPr>
          <p:nvPr>
            <p:ph type="title"/>
          </p:nvPr>
        </p:nvSpPr>
        <p:spPr>
          <a:xfrm>
            <a:off x="74253" y="558264"/>
            <a:ext cx="11402007" cy="383883"/>
          </a:xfrm>
        </p:spPr>
        <p:txBody>
          <a:bodyPr>
            <a:normAutofit fontScale="90000"/>
          </a:bodyPr>
          <a:lstStyle/>
          <a:p>
            <a:pPr algn="ctr"/>
            <a:r>
              <a:rPr kumimoji="0" lang="en-GB" sz="3200" b="1" i="0" u="none" strike="noStrike" kern="1200" cap="all" spc="0" normalizeH="0" baseline="0" noProof="0" dirty="0">
                <a:ln>
                  <a:noFill/>
                </a:ln>
                <a:solidFill>
                  <a:srgbClr val="BF1B23"/>
                </a:solidFill>
                <a:effectLst/>
                <a:uLnTx/>
                <a:uFillTx/>
                <a:latin typeface="Gill Sans MT" panose="020B0502020104020203"/>
                <a:ea typeface="+mj-ea"/>
                <a:cs typeface="+mj-cs"/>
              </a:rPr>
              <a:t>And this despite the crystal-clear legal context </a:t>
            </a:r>
            <a:endParaRPr lang="en-GB" dirty="0">
              <a:solidFill>
                <a:schemeClr val="accent1"/>
              </a:solidFill>
              <a:latin typeface="Gill Sans MT" panose="020B0502020104020203" pitchFamily="34" charset="0"/>
            </a:endParaRPr>
          </a:p>
        </p:txBody>
      </p:sp>
      <p:sp>
        <p:nvSpPr>
          <p:cNvPr id="6" name="TextBox 5">
            <a:extLst>
              <a:ext uri="{FF2B5EF4-FFF2-40B4-BE49-F238E27FC236}">
                <a16:creationId xmlns:a16="http://schemas.microsoft.com/office/drawing/2014/main" id="{FD403768-7224-4BDB-B616-F382A31E2F0A}"/>
              </a:ext>
            </a:extLst>
          </p:cNvPr>
          <p:cNvSpPr txBox="1"/>
          <p:nvPr/>
        </p:nvSpPr>
        <p:spPr>
          <a:xfrm>
            <a:off x="648363" y="155371"/>
            <a:ext cx="9631417" cy="5201424"/>
          </a:xfrm>
          <a:prstGeom prst="rect">
            <a:avLst/>
          </a:prstGeom>
          <a:noFill/>
        </p:spPr>
        <p:txBody>
          <a:bodyPr wrap="square">
            <a:spAutoFit/>
          </a:bodyPr>
          <a:lstStyle/>
          <a:p>
            <a:endParaRPr lang="en-US" dirty="0"/>
          </a:p>
          <a:p>
            <a:endParaRPr lang="en-US" dirty="0"/>
          </a:p>
          <a:p>
            <a:endParaRPr lang="en-US" dirty="0"/>
          </a:p>
          <a:p>
            <a:endParaRPr lang="en-US" dirty="0"/>
          </a:p>
          <a:p>
            <a:endParaRPr lang="en-US" sz="2000" dirty="0"/>
          </a:p>
          <a:p>
            <a:r>
              <a:rPr lang="en-US" sz="2000" b="1" dirty="0"/>
              <a:t>2. 	Anti-union busting actions are prohibited </a:t>
            </a:r>
            <a:r>
              <a:rPr lang="en-US" sz="2000" dirty="0"/>
              <a:t>and violate international and European human rights law, thus </a:t>
            </a:r>
            <a:r>
              <a:rPr lang="en-US" sz="2000" b="1" dirty="0"/>
              <a:t>national (regulatory) frameworks have in particular to</a:t>
            </a:r>
            <a:r>
              <a:rPr lang="en-US" sz="2000" dirty="0"/>
              <a:t>:</a:t>
            </a:r>
          </a:p>
          <a:p>
            <a:pPr marL="800100" lvl="1" indent="-342900">
              <a:buFont typeface="Arial" panose="020B0604020202020204" pitchFamily="34" charset="0"/>
              <a:buChar char="•"/>
            </a:pPr>
            <a:r>
              <a:rPr lang="en-US" sz="2000" u="sng" dirty="0"/>
              <a:t>ensure rapid and effective protection against anti-union discrimination and victimization</a:t>
            </a:r>
            <a:r>
              <a:rPr lang="en-US" sz="2000" dirty="0"/>
              <a:t> (dismissal, harassment or any other adverse treatment as this is one of the </a:t>
            </a:r>
            <a:r>
              <a:rPr lang="en-US" sz="2000" u="sng" dirty="0"/>
              <a:t>most serious violations of freedom of association</a:t>
            </a:r>
            <a:r>
              <a:rPr lang="en-US" sz="2000" dirty="0"/>
              <a:t>, which necessitates</a:t>
            </a:r>
            <a:r>
              <a:rPr lang="en-US" sz="2000" u="sng" dirty="0"/>
              <a:t> rapid procedures, dissuasive sanctions (financial, criminal, closing-down violating companies,…) and well-resourced enforcement authorities.</a:t>
            </a:r>
            <a:r>
              <a:rPr lang="en-US" sz="2000" dirty="0"/>
              <a:t> </a:t>
            </a:r>
          </a:p>
          <a:p>
            <a:pPr marL="800100" lvl="1" indent="-342900">
              <a:buFont typeface="Arial" panose="020B0604020202020204" pitchFamily="34" charset="0"/>
              <a:buChar char="•"/>
            </a:pPr>
            <a:r>
              <a:rPr lang="en-US" sz="2000" u="sng" dirty="0"/>
              <a:t>avoid by-passing the trade union prerogatives </a:t>
            </a:r>
            <a:r>
              <a:rPr lang="en-US" sz="2000" dirty="0"/>
              <a:t>by engaging in collective bargaining with other </a:t>
            </a:r>
            <a:r>
              <a:rPr lang="en-US" sz="2000" dirty="0" err="1"/>
              <a:t>organisations</a:t>
            </a:r>
            <a:r>
              <a:rPr lang="en-US" sz="2000" dirty="0"/>
              <a:t>/associations (</a:t>
            </a:r>
            <a:r>
              <a:rPr lang="en-US" sz="2000" u="sng" dirty="0"/>
              <a:t>associations of persons, solidarist associations and negotiating with individual (non-unionized) workers</a:t>
            </a:r>
            <a:r>
              <a:rPr lang="en-US" sz="2000" dirty="0"/>
              <a:t>),</a:t>
            </a:r>
          </a:p>
          <a:p>
            <a:pPr marL="800100" lvl="1" indent="-342900">
              <a:buFont typeface="Arial" panose="020B0604020202020204" pitchFamily="34" charset="0"/>
              <a:buChar char="•"/>
            </a:pPr>
            <a:endParaRPr lang="en-US" sz="2000" dirty="0"/>
          </a:p>
          <a:p>
            <a:endParaRPr lang="en-US" sz="2000" dirty="0"/>
          </a:p>
        </p:txBody>
      </p:sp>
    </p:spTree>
    <p:extLst>
      <p:ext uri="{BB962C8B-B14F-4D97-AF65-F5344CB8AC3E}">
        <p14:creationId xmlns:p14="http://schemas.microsoft.com/office/powerpoint/2010/main" val="3834279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2429F6A-CEC4-40BF-B92B-F88D1FD908D9}"/>
              </a:ext>
            </a:extLst>
          </p:cNvPr>
          <p:cNvSpPr txBox="1">
            <a:spLocks/>
          </p:cNvSpPr>
          <p:nvPr/>
        </p:nvSpPr>
        <p:spPr>
          <a:xfrm>
            <a:off x="814597" y="1872933"/>
            <a:ext cx="2965944" cy="40542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600" b="0" i="0" u="none" strike="noStrike" kern="1200" cap="none" spc="0" normalizeH="0" baseline="0" noProof="0" dirty="0">
              <a:ln>
                <a:noFill/>
              </a:ln>
              <a:effectLst/>
              <a:uLnTx/>
              <a:uFillTx/>
              <a:latin typeface="Calibri Light" panose="020F0302020204030204"/>
              <a:ea typeface="+mj-ea"/>
              <a:cs typeface="+mj-cs"/>
            </a:endParaRPr>
          </a:p>
        </p:txBody>
      </p:sp>
      <p:sp>
        <p:nvSpPr>
          <p:cNvPr id="8" name="Content Placeholder 2">
            <a:extLst>
              <a:ext uri="{FF2B5EF4-FFF2-40B4-BE49-F238E27FC236}">
                <a16:creationId xmlns:a16="http://schemas.microsoft.com/office/drawing/2014/main" id="{887E5E0A-0FE6-4E39-9034-2218B103763C}"/>
              </a:ext>
            </a:extLst>
          </p:cNvPr>
          <p:cNvSpPr txBox="1">
            <a:spLocks/>
          </p:cNvSpPr>
          <p:nvPr/>
        </p:nvSpPr>
        <p:spPr>
          <a:xfrm>
            <a:off x="814598" y="-211756"/>
            <a:ext cx="11103588" cy="7069756"/>
          </a:xfrm>
          <a:prstGeom prst="rect">
            <a:avLst/>
          </a:prstGeom>
        </p:spPr>
        <p:txBody>
          <a:bodyPr vert="horz" lIns="91440" tIns="45720" rIns="91440" bIns="45720" rtlCol="0" anchor="ctr">
            <a:no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400" kern="1200">
                <a:solidFill>
                  <a:srgbClr val="031E2F">
                    <a:alpha val="50000"/>
                  </a:srgbClr>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pPr algn="just"/>
            <a:endParaRPr lang="en-GB" sz="2000" dirty="0">
              <a:solidFill>
                <a:schemeClr val="tx1"/>
              </a:solidFill>
              <a:ea typeface="Times New Roman" panose="02020603050405020304" pitchFamily="18" charset="0"/>
            </a:endParaRPr>
          </a:p>
        </p:txBody>
      </p:sp>
      <p:sp>
        <p:nvSpPr>
          <p:cNvPr id="4" name="Title 1">
            <a:extLst>
              <a:ext uri="{FF2B5EF4-FFF2-40B4-BE49-F238E27FC236}">
                <a16:creationId xmlns:a16="http://schemas.microsoft.com/office/drawing/2014/main" id="{CF5F33D3-5287-4AC9-BAF3-7CDCD3D35F4F}"/>
              </a:ext>
            </a:extLst>
          </p:cNvPr>
          <p:cNvSpPr>
            <a:spLocks noGrp="1"/>
          </p:cNvSpPr>
          <p:nvPr>
            <p:ph type="title"/>
          </p:nvPr>
        </p:nvSpPr>
        <p:spPr>
          <a:xfrm>
            <a:off x="74253" y="558264"/>
            <a:ext cx="11402007" cy="383883"/>
          </a:xfrm>
        </p:spPr>
        <p:txBody>
          <a:bodyPr>
            <a:normAutofit fontScale="90000"/>
          </a:bodyPr>
          <a:lstStyle/>
          <a:p>
            <a:pPr algn="ctr"/>
            <a:r>
              <a:rPr kumimoji="0" lang="en-GB" sz="3200" b="1" i="0" u="none" strike="noStrike" kern="1200" cap="all" spc="0" normalizeH="0" baseline="0" noProof="0" dirty="0">
                <a:ln>
                  <a:noFill/>
                </a:ln>
                <a:solidFill>
                  <a:srgbClr val="BF1B23"/>
                </a:solidFill>
                <a:effectLst/>
                <a:uLnTx/>
                <a:uFillTx/>
                <a:latin typeface="Gill Sans MT" panose="020B0502020104020203"/>
                <a:ea typeface="+mj-ea"/>
                <a:cs typeface="+mj-cs"/>
              </a:rPr>
              <a:t>And this despite the crystal-clear legal context </a:t>
            </a:r>
            <a:endParaRPr lang="en-GB" dirty="0">
              <a:solidFill>
                <a:schemeClr val="accent1"/>
              </a:solidFill>
              <a:latin typeface="Gill Sans MT" panose="020B0502020104020203" pitchFamily="34" charset="0"/>
            </a:endParaRPr>
          </a:p>
        </p:txBody>
      </p:sp>
      <p:sp>
        <p:nvSpPr>
          <p:cNvPr id="6" name="TextBox 5">
            <a:extLst>
              <a:ext uri="{FF2B5EF4-FFF2-40B4-BE49-F238E27FC236}">
                <a16:creationId xmlns:a16="http://schemas.microsoft.com/office/drawing/2014/main" id="{FD403768-7224-4BDB-B616-F382A31E2F0A}"/>
              </a:ext>
            </a:extLst>
          </p:cNvPr>
          <p:cNvSpPr txBox="1"/>
          <p:nvPr/>
        </p:nvSpPr>
        <p:spPr>
          <a:xfrm>
            <a:off x="648363" y="155371"/>
            <a:ext cx="9631417" cy="4893647"/>
          </a:xfrm>
          <a:prstGeom prst="rect">
            <a:avLst/>
          </a:prstGeom>
          <a:noFill/>
        </p:spPr>
        <p:txBody>
          <a:bodyPr wrap="square">
            <a:spAutoFit/>
          </a:bodyPr>
          <a:lstStyle/>
          <a:p>
            <a:endParaRPr lang="en-US" dirty="0"/>
          </a:p>
          <a:p>
            <a:endParaRPr lang="en-US" dirty="0"/>
          </a:p>
          <a:p>
            <a:endParaRPr lang="en-US" dirty="0"/>
          </a:p>
          <a:p>
            <a:endParaRPr lang="en-US" dirty="0"/>
          </a:p>
          <a:p>
            <a:endParaRPr lang="en-US" sz="2000" dirty="0"/>
          </a:p>
          <a:p>
            <a:r>
              <a:rPr lang="en-US" sz="2000" b="1" dirty="0"/>
              <a:t>2. 	(continued)</a:t>
            </a:r>
            <a:r>
              <a:rPr lang="en-US" sz="2000" dirty="0"/>
              <a:t>:</a:t>
            </a:r>
          </a:p>
          <a:p>
            <a:pPr marL="800100" lvl="1" indent="-342900">
              <a:buFont typeface="Arial" panose="020B0604020202020204" pitchFamily="34" charset="0"/>
              <a:buChar char="•"/>
            </a:pPr>
            <a:r>
              <a:rPr lang="en-US" sz="2000" u="sng" dirty="0"/>
              <a:t>ensure general protection against acts of interference by governments and employers </a:t>
            </a:r>
            <a:r>
              <a:rPr lang="en-US" sz="2000" dirty="0"/>
              <a:t>(no blacklisting, no rigid procedures (registration requirements, require consent of employer to set up TU in company, no bribes to stimulate workers to leave unions or other forms to intimidate them, no bonuses to non-unionized workers, not create ‘puppet’ TUs or support parallel TUs, surveillance of TUs reps and workers, etc.)</a:t>
            </a:r>
          </a:p>
          <a:p>
            <a:pPr marL="800100" lvl="1" indent="-342900">
              <a:buFont typeface="Arial" panose="020B0604020202020204" pitchFamily="34" charset="0"/>
              <a:buChar char="•"/>
            </a:pPr>
            <a:r>
              <a:rPr lang="en-US" sz="2000" dirty="0"/>
              <a:t>and finally, </a:t>
            </a:r>
            <a:r>
              <a:rPr lang="en-US" sz="2000" u="sng" dirty="0"/>
              <a:t>grant trade union representatives </a:t>
            </a:r>
            <a:r>
              <a:rPr lang="en-US" sz="2000" dirty="0"/>
              <a:t>(irrespective whether they are employed within the undertaking or not) </a:t>
            </a:r>
            <a:r>
              <a:rPr lang="en-US" sz="2000" u="sng" dirty="0"/>
              <a:t>access to the workplace</a:t>
            </a:r>
            <a:r>
              <a:rPr lang="en-US" sz="2000" dirty="0"/>
              <a:t>, including digital access.</a:t>
            </a:r>
          </a:p>
          <a:p>
            <a:endParaRPr lang="en-US" sz="2000" dirty="0"/>
          </a:p>
        </p:txBody>
      </p:sp>
    </p:spTree>
    <p:extLst>
      <p:ext uri="{BB962C8B-B14F-4D97-AF65-F5344CB8AC3E}">
        <p14:creationId xmlns:p14="http://schemas.microsoft.com/office/powerpoint/2010/main" val="2476911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B963B-2794-44FB-9197-47C7AB503AFF}"/>
              </a:ext>
            </a:extLst>
          </p:cNvPr>
          <p:cNvSpPr>
            <a:spLocks noGrp="1"/>
          </p:cNvSpPr>
          <p:nvPr>
            <p:ph type="title"/>
          </p:nvPr>
        </p:nvSpPr>
        <p:spPr>
          <a:xfrm>
            <a:off x="1679510" y="584855"/>
            <a:ext cx="8439870" cy="717444"/>
          </a:xfrm>
        </p:spPr>
        <p:txBody>
          <a:bodyPr>
            <a:normAutofit/>
          </a:bodyPr>
          <a:lstStyle/>
          <a:p>
            <a:pPr algn="ctr"/>
            <a:r>
              <a:rPr lang="en-GB" b="1" dirty="0">
                <a:solidFill>
                  <a:schemeClr val="accent1"/>
                </a:solidFill>
              </a:rPr>
              <a:t>The Directive as steppingstone…</a:t>
            </a:r>
            <a:endParaRPr lang="en-GB" dirty="0">
              <a:solidFill>
                <a:schemeClr val="accent1"/>
              </a:solidFill>
              <a:latin typeface="Gill Sans MT" panose="020B0502020104020203" pitchFamily="34" charset="0"/>
            </a:endParaRPr>
          </a:p>
        </p:txBody>
      </p:sp>
      <p:sp>
        <p:nvSpPr>
          <p:cNvPr id="4" name="Text Placeholder 3">
            <a:extLst>
              <a:ext uri="{FF2B5EF4-FFF2-40B4-BE49-F238E27FC236}">
                <a16:creationId xmlns:a16="http://schemas.microsoft.com/office/drawing/2014/main" id="{539B78EF-B318-46BB-A679-47BB173D1968}"/>
              </a:ext>
            </a:extLst>
          </p:cNvPr>
          <p:cNvSpPr>
            <a:spLocks noGrp="1"/>
          </p:cNvSpPr>
          <p:nvPr>
            <p:ph type="body" idx="13"/>
          </p:nvPr>
        </p:nvSpPr>
        <p:spPr>
          <a:xfrm>
            <a:off x="578498" y="1194318"/>
            <a:ext cx="11047445" cy="4645460"/>
          </a:xfrm>
        </p:spPr>
        <p:txBody>
          <a:bodyPr>
            <a:normAutofit/>
          </a:bodyPr>
          <a:lstStyle/>
          <a:p>
            <a:pPr marL="0" indent="0" algn="just">
              <a:buNone/>
            </a:pPr>
            <a:r>
              <a:rPr lang="en-GB" dirty="0">
                <a:solidFill>
                  <a:schemeClr val="tx1">
                    <a:alpha val="70000"/>
                  </a:schemeClr>
                </a:solidFill>
              </a:rPr>
              <a:t>In order to ensure that Directive provides sufficient protection to ensure an effective promotion of collective bargaining and combatting anti-union busting practices,  the following strengthening of and clarifications in the text are amongst needed:  </a:t>
            </a:r>
          </a:p>
          <a:p>
            <a:pPr algn="just"/>
            <a:r>
              <a:rPr lang="en-US" sz="2000" i="0" u="sng" dirty="0">
                <a:solidFill>
                  <a:schemeClr val="tx1">
                    <a:alpha val="70000"/>
                  </a:schemeClr>
                </a:solidFill>
                <a:effectLst/>
              </a:rPr>
              <a:t>Article 3</a:t>
            </a:r>
            <a:r>
              <a:rPr lang="en-US" sz="2000" i="0" dirty="0">
                <a:solidFill>
                  <a:schemeClr val="tx1">
                    <a:alpha val="70000"/>
                  </a:schemeClr>
                </a:solidFill>
                <a:effectLst/>
              </a:rPr>
              <a:t>: </a:t>
            </a:r>
            <a:r>
              <a:rPr lang="en-US" sz="2000" b="1" i="0" dirty="0">
                <a:solidFill>
                  <a:schemeClr val="tx1">
                    <a:alpha val="70000"/>
                  </a:schemeClr>
                </a:solidFill>
                <a:effectLst/>
              </a:rPr>
              <a:t>Correct the definition of collective bargaining </a:t>
            </a:r>
            <a:r>
              <a:rPr lang="en-US" sz="2000" i="0" dirty="0">
                <a:solidFill>
                  <a:schemeClr val="tx1">
                    <a:alpha val="70000"/>
                  </a:schemeClr>
                </a:solidFill>
                <a:effectLst/>
              </a:rPr>
              <a:t>to ensure that trade unions and NOT others are involved in collective bargaining, specifically replace “workers’ </a:t>
            </a:r>
            <a:r>
              <a:rPr lang="en-US" sz="2000" i="0" dirty="0" err="1">
                <a:solidFill>
                  <a:schemeClr val="tx1">
                    <a:alpha val="70000"/>
                  </a:schemeClr>
                </a:solidFill>
                <a:effectLst/>
              </a:rPr>
              <a:t>organisations</a:t>
            </a:r>
            <a:r>
              <a:rPr lang="en-US" sz="2000" i="0" dirty="0">
                <a:solidFill>
                  <a:schemeClr val="tx1">
                    <a:alpha val="70000"/>
                  </a:schemeClr>
                </a:solidFill>
                <a:effectLst/>
              </a:rPr>
              <a:t>” with “trade unions” (also by ensuring a link it to ILO and ECSR case law),  as well as to </a:t>
            </a:r>
            <a:r>
              <a:rPr lang="en-US" sz="2000" b="1" i="0" dirty="0">
                <a:solidFill>
                  <a:schemeClr val="tx1">
                    <a:alpha val="70000"/>
                  </a:schemeClr>
                </a:solidFill>
                <a:effectLst/>
              </a:rPr>
              <a:t>broaden the definition of collective bargaining coverage</a:t>
            </a:r>
            <a:r>
              <a:rPr lang="en-US" sz="2000" i="0" dirty="0">
                <a:solidFill>
                  <a:schemeClr val="tx1">
                    <a:alpha val="70000"/>
                  </a:schemeClr>
                </a:solidFill>
                <a:effectLst/>
              </a:rPr>
              <a:t> to all workers by a collective agreement,</a:t>
            </a:r>
          </a:p>
          <a:p>
            <a:pPr algn="just"/>
            <a:r>
              <a:rPr lang="en-US" sz="2000" i="0" u="sng" dirty="0">
                <a:solidFill>
                  <a:schemeClr val="tx1">
                    <a:alpha val="70000"/>
                  </a:schemeClr>
                </a:solidFill>
                <a:effectLst/>
              </a:rPr>
              <a:t>Article 4</a:t>
            </a:r>
            <a:r>
              <a:rPr lang="en-US" sz="2000" i="0" dirty="0">
                <a:solidFill>
                  <a:schemeClr val="tx1">
                    <a:alpha val="70000"/>
                  </a:schemeClr>
                </a:solidFill>
                <a:effectLst/>
              </a:rPr>
              <a:t>: provide </a:t>
            </a:r>
            <a:r>
              <a:rPr lang="en-US" sz="2000" b="1" i="0" dirty="0">
                <a:solidFill>
                  <a:schemeClr val="tx1">
                    <a:alpha val="70000"/>
                  </a:schemeClr>
                </a:solidFill>
                <a:effectLst/>
              </a:rPr>
              <a:t>guidance on what national </a:t>
            </a:r>
            <a:r>
              <a:rPr lang="en-US" b="1" dirty="0">
                <a:solidFill>
                  <a:schemeClr val="tx1">
                    <a:alpha val="70000"/>
                  </a:schemeClr>
                </a:solidFill>
              </a:rPr>
              <a:t>“frameworks enabling collective bargaining” and “action plans” should entail or be considering</a:t>
            </a:r>
            <a:r>
              <a:rPr lang="en-US" dirty="0">
                <a:solidFill>
                  <a:schemeClr val="tx1">
                    <a:alpha val="70000"/>
                  </a:schemeClr>
                </a:solidFill>
              </a:rPr>
              <a:t>, taking thereby into account the national traditions and done in consultation/agreement with social partners, to e</a:t>
            </a:r>
            <a:r>
              <a:rPr lang="en-US" sz="2000" i="0" dirty="0">
                <a:solidFill>
                  <a:schemeClr val="tx1">
                    <a:alpha val="70000"/>
                  </a:schemeClr>
                </a:solidFill>
                <a:effectLst/>
              </a:rPr>
              <a:t>nsure that </a:t>
            </a:r>
            <a:r>
              <a:rPr lang="en-US" dirty="0">
                <a:solidFill>
                  <a:schemeClr val="tx1">
                    <a:alpha val="70000"/>
                  </a:schemeClr>
                </a:solidFill>
              </a:rPr>
              <a:t>they are targeted and </a:t>
            </a:r>
            <a:r>
              <a:rPr lang="en-US" sz="2000" i="0" dirty="0">
                <a:solidFill>
                  <a:schemeClr val="tx1">
                    <a:alpha val="70000"/>
                  </a:schemeClr>
                </a:solidFill>
                <a:effectLst/>
              </a:rPr>
              <a:t>have real effects, </a:t>
            </a:r>
          </a:p>
          <a:p>
            <a:pPr marL="0" indent="0" algn="just">
              <a:buNone/>
            </a:pPr>
            <a:endParaRPr lang="en-GB" sz="2000" b="1" i="0" dirty="0">
              <a:solidFill>
                <a:schemeClr val="tx1">
                  <a:alpha val="70000"/>
                </a:schemeClr>
              </a:solidFill>
              <a:effectLst/>
            </a:endParaRPr>
          </a:p>
          <a:p>
            <a:pPr marL="0" indent="0" algn="just">
              <a:buNone/>
            </a:pPr>
            <a:endParaRPr lang="en-GB" sz="2000" b="1" i="0" dirty="0">
              <a:solidFill>
                <a:schemeClr val="tx1">
                  <a:alpha val="70000"/>
                </a:schemeClr>
              </a:solidFill>
              <a:effectLst/>
            </a:endParaRPr>
          </a:p>
          <a:p>
            <a:pPr algn="just"/>
            <a:endParaRPr lang="en-GB" sz="2000" b="1" i="0" dirty="0">
              <a:solidFill>
                <a:schemeClr val="tx1">
                  <a:alpha val="70000"/>
                </a:schemeClr>
              </a:solidFill>
              <a:effectLst/>
            </a:endParaRPr>
          </a:p>
          <a:p>
            <a:pPr algn="just"/>
            <a:endParaRPr lang="en-GB" sz="2000" b="1" i="0" dirty="0">
              <a:solidFill>
                <a:schemeClr val="tx1">
                  <a:alpha val="70000"/>
                </a:schemeClr>
              </a:solidFill>
              <a:effectLst/>
            </a:endParaRPr>
          </a:p>
          <a:p>
            <a:pPr algn="just"/>
            <a:endParaRPr lang="en-GB" sz="2000" i="0" dirty="0">
              <a:solidFill>
                <a:schemeClr val="tx1">
                  <a:alpha val="70000"/>
                </a:schemeClr>
              </a:solidFill>
              <a:effectLst/>
            </a:endParaRPr>
          </a:p>
          <a:p>
            <a:pPr algn="just"/>
            <a:endParaRPr lang="en-GB" sz="2000" i="0" dirty="0">
              <a:solidFill>
                <a:schemeClr val="tx1">
                  <a:alpha val="70000"/>
                </a:schemeClr>
              </a:solidFill>
              <a:effectLst/>
            </a:endParaRPr>
          </a:p>
          <a:p>
            <a:pPr algn="just"/>
            <a:endParaRPr lang="en-GB" sz="2000" i="0" dirty="0">
              <a:solidFill>
                <a:schemeClr val="tx1">
                  <a:alpha val="70000"/>
                </a:schemeClr>
              </a:solidFill>
              <a:effectLst/>
            </a:endParaRPr>
          </a:p>
          <a:p>
            <a:pPr marL="0" indent="0" algn="just">
              <a:buNone/>
            </a:pPr>
            <a:endParaRPr lang="en-GB" sz="2000" b="1" i="0" dirty="0">
              <a:solidFill>
                <a:schemeClr val="tx1">
                  <a:alpha val="70000"/>
                </a:schemeClr>
              </a:solidFill>
              <a:effectLst/>
            </a:endParaRPr>
          </a:p>
        </p:txBody>
      </p:sp>
    </p:spTree>
    <p:extLst>
      <p:ext uri="{BB962C8B-B14F-4D97-AF65-F5344CB8AC3E}">
        <p14:creationId xmlns:p14="http://schemas.microsoft.com/office/powerpoint/2010/main" val="3341171646"/>
      </p:ext>
    </p:extLst>
  </p:cSld>
  <p:clrMapOvr>
    <a:masterClrMapping/>
  </p:clrMapOvr>
</p:sld>
</file>

<file path=ppt/theme/theme1.xml><?xml version="1.0" encoding="utf-8"?>
<a:theme xmlns:a="http://schemas.openxmlformats.org/drawingml/2006/main" name="Dividend">
  <a:themeElements>
    <a:clrScheme name="Custom 2">
      <a:dk1>
        <a:srgbClr val="000000"/>
      </a:dk1>
      <a:lt1>
        <a:srgbClr val="FFFFFF"/>
      </a:lt1>
      <a:dk2>
        <a:srgbClr val="3D3D3D"/>
      </a:dk2>
      <a:lt2>
        <a:srgbClr val="EBEBEB"/>
      </a:lt2>
      <a:accent1>
        <a:srgbClr val="BF1B23"/>
      </a:accent1>
      <a:accent2>
        <a:srgbClr val="7F1A2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D5822DC6A66145A26D0EC3FB82ADA6" ma:contentTypeVersion="10" ma:contentTypeDescription="Crée un document." ma:contentTypeScope="" ma:versionID="df2ec64a7fec0a52b17e1c4b9a00908b">
  <xsd:schema xmlns:xsd="http://www.w3.org/2001/XMLSchema" xmlns:xs="http://www.w3.org/2001/XMLSchema" xmlns:p="http://schemas.microsoft.com/office/2006/metadata/properties" xmlns:ns2="fb732f19-54ed-4c66-88ae-cc0e9095b5c1" xmlns:ns3="d4b44a6b-4180-4281-b889-fe1741336887" targetNamespace="http://schemas.microsoft.com/office/2006/metadata/properties" ma:root="true" ma:fieldsID="f19b810ec739a9bf3c0caf45771a3278" ns2:_="" ns3:_="">
    <xsd:import namespace="fb732f19-54ed-4c66-88ae-cc0e9095b5c1"/>
    <xsd:import namespace="d4b44a6b-4180-4281-b889-fe174133688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732f19-54ed-4c66-88ae-cc0e9095b5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4b44a6b-4180-4281-b889-fe1741336887"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9921995-C089-4C7B-947E-3F08810E79C0}"/>
</file>

<file path=customXml/itemProps2.xml><?xml version="1.0" encoding="utf-8"?>
<ds:datastoreItem xmlns:ds="http://schemas.openxmlformats.org/officeDocument/2006/customXml" ds:itemID="{D737B13F-824B-48A2-A542-089749F9E22D}"/>
</file>

<file path=customXml/itemProps3.xml><?xml version="1.0" encoding="utf-8"?>
<ds:datastoreItem xmlns:ds="http://schemas.openxmlformats.org/officeDocument/2006/customXml" ds:itemID="{30D029A0-B650-4F5C-9271-F3B23B86ED44}"/>
</file>

<file path=docProps/app.xml><?xml version="1.0" encoding="utf-8"?>
<Properties xmlns="http://schemas.openxmlformats.org/officeDocument/2006/extended-properties" xmlns:vt="http://schemas.openxmlformats.org/officeDocument/2006/docPropsVTypes">
  <Template>Dividend</Template>
  <TotalTime>0</TotalTime>
  <Words>2367</Words>
  <Application>Microsoft Office PowerPoint</Application>
  <PresentationFormat>Widescreen</PresentationFormat>
  <Paragraphs>131</Paragraphs>
  <Slides>13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Gill Sans MT</vt:lpstr>
      <vt:lpstr>Wingdings</vt:lpstr>
      <vt:lpstr>Wingdings 2</vt:lpstr>
      <vt:lpstr>Dividend</vt:lpstr>
      <vt:lpstr>Promotion of collective Bargaining and fighting  anTI-Union busting  are 2 sides of same coin</vt:lpstr>
      <vt:lpstr>Etuc objectives</vt:lpstr>
      <vt:lpstr>Anti-union busting actions on the rise</vt:lpstr>
      <vt:lpstr>And this despite the crystal-clear legal context </vt:lpstr>
      <vt:lpstr>And this despite the crystal-clear legal context </vt:lpstr>
      <vt:lpstr>And this despite the crystal-clear legal context </vt:lpstr>
      <vt:lpstr>And this despite the crystal-clear legal context </vt:lpstr>
      <vt:lpstr>And this despite the crystal-clear legal context </vt:lpstr>
      <vt:lpstr>The Directive as steppingstone…</vt:lpstr>
      <vt:lpstr>The Directive as steppingstone…(CONT.)</vt:lpstr>
      <vt:lpstr>The Directive as steppingstone…(CONT.)</vt:lpstr>
      <vt:lpstr>And outside the Directive…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 TITLE</dc:title>
  <dc:creator>FABRIS Bianca Luna</dc:creator>
  <cp:lastModifiedBy>CLAUWAERT, Stefan</cp:lastModifiedBy>
  <cp:revision>5</cp:revision>
  <dcterms:created xsi:type="dcterms:W3CDTF">2018-11-13T12:22:13Z</dcterms:created>
  <dcterms:modified xsi:type="dcterms:W3CDTF">2020-12-10T15:30:11Z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0x0101002CD5822DC6A66145A26D0EC3FB82ADA6</vt:lpwstr>
  </property>
</Properties>
</file>