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80" r:id="rId3"/>
    <p:sldId id="281" r:id="rId4"/>
    <p:sldId id="285" r:id="rId5"/>
    <p:sldId id="282" r:id="rId6"/>
    <p:sldId id="283" r:id="rId7"/>
    <p:sldId id="284" r:id="rId8"/>
    <p:sldId id="279" r:id="rId9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1" d="100"/>
          <a:sy n="101" d="100"/>
        </p:scale>
        <p:origin x="516" y="102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FAA2B5E-CA91-4E2A-A373-4B1BAC8DB594}" type="datetimeFigureOut">
              <a:rPr lang="en-GB" smtClean="0"/>
              <a:pPr/>
              <a:t>13/05/2013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1B293853-28AE-4B53-B6C4-F70A255CF0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039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7BAD839C-D772-4CE7-AD3A-A23D9441DF5A}" type="datetimeFigureOut">
              <a:rPr lang="en-GB" smtClean="0"/>
              <a:pPr/>
              <a:t>13/05/2013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D6726F8-C8F4-4465-B58A-1C5ACF07AB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1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9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3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2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4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2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4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3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5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87B6C-F682-6D44-9865-32A0C15F913E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9EBED-AFAB-1C44-9E3C-32117DD7D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8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mcef.org/" TargetMode="External"/><Relationship Id="rId3" Type="http://schemas.openxmlformats.org/officeDocument/2006/relationships/image" Target="../media/image2.emf"/><Relationship Id="rId7" Type="http://schemas.openxmlformats.org/officeDocument/2006/relationships/hyperlink" Target="http://www.emf-fem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wjaecklein@industriall-europe.eu" TargetMode="External"/><Relationship Id="rId5" Type="http://schemas.openxmlformats.org/officeDocument/2006/relationships/hyperlink" Target="http://www.industriall-europe.eu/" TargetMode="External"/><Relationship Id="rId4" Type="http://schemas.openxmlformats.org/officeDocument/2006/relationships/image" Target="../media/image3.emf"/><Relationship Id="rId9" Type="http://schemas.openxmlformats.org/officeDocument/2006/relationships/hyperlink" Target="http://www.etuf-tcl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Industrial workers’ agenda for sustainable mobility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ETUC Conference, 7</a:t>
            </a:r>
            <a:r>
              <a:rPr lang="en-GB" baseline="30000" dirty="0" smtClean="0"/>
              <a:t>th</a:t>
            </a:r>
            <a:r>
              <a:rPr lang="en-GB" dirty="0" smtClean="0"/>
              <a:t> May 2013</a:t>
            </a:r>
          </a:p>
          <a:p>
            <a:r>
              <a:rPr lang="en-GB" dirty="0" smtClean="0"/>
              <a:t>Brussels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industriAll European Trade Union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Metalworking, Energy, Chemical, Mining, Textile, Rubber, Glass (etc.) sectors</a:t>
            </a:r>
          </a:p>
          <a:p>
            <a:r>
              <a:rPr lang="en-GB" dirty="0" smtClean="0"/>
              <a:t>Representing main industries and their entire supply and value chain</a:t>
            </a:r>
          </a:p>
          <a:p>
            <a:r>
              <a:rPr lang="en-GB" dirty="0" smtClean="0"/>
              <a:t>7,1m members in 39 countries</a:t>
            </a:r>
          </a:p>
          <a:p>
            <a:r>
              <a:rPr lang="en-GB" dirty="0" smtClean="0"/>
              <a:t>Transport equipment sectors</a:t>
            </a:r>
          </a:p>
          <a:p>
            <a:pPr lvl="1"/>
            <a:r>
              <a:rPr lang="en-GB" dirty="0" smtClean="0"/>
              <a:t>Automotive / Shipbuilding / Aerospace / Railway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Transport &amp; Mobility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Transport is key for the economy, especially for the manufacturing industries</a:t>
            </a:r>
          </a:p>
          <a:p>
            <a:r>
              <a:rPr lang="en-GB" dirty="0" smtClean="0"/>
              <a:t>Mobility of workers and citizens is the entry-door for employment and social integration</a:t>
            </a:r>
          </a:p>
          <a:p>
            <a:r>
              <a:rPr lang="en-GB" dirty="0" smtClean="0"/>
              <a:t>For our sectors: it is the </a:t>
            </a:r>
            <a:r>
              <a:rPr lang="en-GB" b="1" dirty="0" smtClean="0"/>
              <a:t>employer of 15m workers</a:t>
            </a:r>
            <a:r>
              <a:rPr lang="en-GB" dirty="0" smtClean="0"/>
              <a:t> in Europe</a:t>
            </a:r>
          </a:p>
          <a:p>
            <a:r>
              <a:rPr lang="en-GB" dirty="0" smtClean="0"/>
              <a:t>But it is also: a source of varied pollution and an important consumer of energy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Our view of future mobility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Transport and mobility…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re not goals in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themselves, but must serve the needs of societies and populations;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re a powerful means of social integration for the whole of society;</a:t>
            </a:r>
          </a:p>
          <a:p>
            <a:pPr lvl="1"/>
            <a:r>
              <a:rPr lang="en-GB" dirty="0" smtClean="0"/>
              <a:t>should respect the environmental needs of our societies (today and tomorrow)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Manufacturing workers’ view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Mobility Revolution is: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 challenge, mainly for employment, working conditions and skills;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n opportunity</a:t>
            </a:r>
            <a:r>
              <a:rPr lang="en-GB" dirty="0"/>
              <a:t>,</a:t>
            </a:r>
            <a:r>
              <a:rPr lang="en-GB" dirty="0" smtClean="0"/>
              <a:t> to develop a sustainable manufacturing base in Europe, and find new markets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Challenge…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change in transport and mobility policies will bring: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anufacturing </a:t>
            </a:r>
            <a:r>
              <a:rPr lang="en-GB" dirty="0"/>
              <a:t>j</a:t>
            </a:r>
            <a:r>
              <a:rPr lang="en-GB" dirty="0" smtClean="0"/>
              <a:t>ob losses</a:t>
            </a:r>
          </a:p>
          <a:p>
            <a:pPr lvl="1"/>
            <a:r>
              <a:rPr lang="en-GB" dirty="0" smtClean="0"/>
              <a:t> a </a:t>
            </a:r>
            <a:r>
              <a:rPr lang="en-GB" dirty="0"/>
              <a:t>t</a:t>
            </a:r>
            <a:r>
              <a:rPr lang="en-GB" dirty="0" smtClean="0"/>
              <a:t>ransformation of jobs and job transfers</a:t>
            </a:r>
          </a:p>
          <a:p>
            <a:pPr lvl="1"/>
            <a:r>
              <a:rPr lang="en-GB" dirty="0"/>
              <a:t>n</a:t>
            </a:r>
            <a:r>
              <a:rPr lang="en-GB" dirty="0" smtClean="0"/>
              <a:t>ew skill requirements for workers already in place and for new young colleagues</a:t>
            </a:r>
          </a:p>
          <a:p>
            <a:r>
              <a:rPr lang="en-GB" dirty="0" smtClean="0"/>
              <a:t>Therefore a demand for appropriate T&amp;E policies, retraining efforts, and anticipatory measures with the social partners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 opportunity…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reoriented product policy from the transport equipment manufacturers will:</a:t>
            </a:r>
          </a:p>
          <a:p>
            <a:pPr lvl="1"/>
            <a:r>
              <a:rPr lang="en-GB" dirty="0" smtClean="0"/>
              <a:t>Open up new, domestic markets</a:t>
            </a:r>
          </a:p>
          <a:p>
            <a:pPr lvl="1"/>
            <a:r>
              <a:rPr lang="en-GB" dirty="0" smtClean="0"/>
              <a:t>Create quality jobs</a:t>
            </a:r>
          </a:p>
          <a:p>
            <a:pPr lvl="1"/>
            <a:r>
              <a:rPr lang="en-GB" dirty="0" smtClean="0"/>
              <a:t>Support the development of new supply-chains</a:t>
            </a:r>
          </a:p>
          <a:p>
            <a:pPr lvl="1"/>
            <a:r>
              <a:rPr lang="en-GB" dirty="0" smtClean="0"/>
              <a:t>Make transport sustainable</a:t>
            </a:r>
          </a:p>
          <a:p>
            <a:pPr lvl="1"/>
            <a:r>
              <a:rPr lang="en-GB" dirty="0" smtClean="0"/>
              <a:t>Contribute to overcoming the crisis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988050"/>
            <a:ext cx="6908800" cy="50800"/>
          </a:xfrm>
          <a:prstGeom prst="rect">
            <a:avLst/>
          </a:prstGeom>
        </p:spPr>
      </p:pic>
      <p:pic>
        <p:nvPicPr>
          <p:cNvPr id="6" name="Picture 5" descr="Indus sylbol outline.pdf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720584">
            <a:off x="-2156135" y="875091"/>
            <a:ext cx="6858000" cy="6858000"/>
          </a:xfrm>
          <a:prstGeom prst="rect">
            <a:avLst/>
          </a:prstGeom>
        </p:spPr>
      </p:pic>
      <p:pic>
        <p:nvPicPr>
          <p:cNvPr id="2" name="Picture 1" descr="Indus logo test vect pp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5" y="6038849"/>
            <a:ext cx="2270118" cy="485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1023" y="1176950"/>
            <a:ext cx="7617052" cy="5657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  <a:buNone/>
            </a:pPr>
            <a:endParaRPr lang="en-US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err="1" smtClean="0"/>
              <a:t>industriAll</a:t>
            </a:r>
            <a:r>
              <a:rPr lang="en-US" sz="3200" dirty="0" smtClean="0"/>
              <a:t> Europe: </a:t>
            </a:r>
            <a:r>
              <a:rPr lang="en-US" sz="3200" dirty="0" smtClean="0">
                <a:hlinkClick r:id="rId5"/>
              </a:rPr>
              <a:t>http://www.industriall-europe.eu/</a:t>
            </a:r>
            <a:r>
              <a:rPr lang="en-US" sz="3200" dirty="0" smtClean="0"/>
              <a:t> </a:t>
            </a:r>
          </a:p>
          <a:p>
            <a:pPr marL="514350" indent="-514350">
              <a:buFont typeface="Arial" pitchFamily="34" charset="0"/>
              <a:buChar char="•"/>
            </a:pPr>
            <a:endParaRPr lang="en-US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Transport sectors: Wolf Jäcklein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800" dirty="0" smtClean="0"/>
              <a:t>+32 2 226 00 77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800" dirty="0" smtClean="0">
                <a:hlinkClick r:id="rId6"/>
              </a:rPr>
              <a:t>wjaecklein@industriall-europe.eu</a:t>
            </a:r>
            <a:r>
              <a:rPr lang="en-US" sz="2800" dirty="0" smtClean="0"/>
              <a:t>  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i="1" u="sng" dirty="0" smtClean="0"/>
              <a:t>Founding organizations: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i="1" dirty="0" smtClean="0"/>
              <a:t>Ex-EMB: </a:t>
            </a:r>
            <a:r>
              <a:rPr lang="en-US" i="1" dirty="0" smtClean="0">
                <a:hlinkClick r:id="rId7"/>
              </a:rPr>
              <a:t>http://www.emf-fem.org/</a:t>
            </a:r>
            <a:r>
              <a:rPr lang="en-US" i="1" dirty="0" smtClean="0"/>
              <a:t>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i="1" dirty="0" smtClean="0"/>
              <a:t>Ex-EMCEF: </a:t>
            </a:r>
            <a:r>
              <a:rPr lang="en-US" i="1" dirty="0" smtClean="0">
                <a:hlinkClick r:id="rId8"/>
              </a:rPr>
              <a:t>http://www.emcef.org/</a:t>
            </a:r>
            <a:r>
              <a:rPr lang="en-US" i="1" dirty="0" smtClean="0"/>
              <a:t>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i="1" dirty="0" smtClean="0"/>
              <a:t>Ex-EGV-TKL: </a:t>
            </a:r>
            <a:r>
              <a:rPr lang="en-US" i="1" dirty="0" smtClean="0">
                <a:hlinkClick r:id="rId9"/>
              </a:rPr>
              <a:t>http://www.etuf-tcl.org/</a:t>
            </a:r>
            <a:r>
              <a:rPr lang="en-US" i="1" dirty="0" smtClean="0"/>
              <a:t>  </a:t>
            </a:r>
          </a:p>
          <a:p>
            <a:pPr algn="ctr"/>
            <a:endParaRPr lang="en-GB" sz="4000" dirty="0" smtClean="0"/>
          </a:p>
          <a:p>
            <a:pPr algn="ctr"/>
            <a:endParaRPr lang="en-GB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01024" y="280656"/>
            <a:ext cx="6684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Questions? Comments?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3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ustriAll_ETU-v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industriAll_ETU-v0</Template>
  <TotalTime>68</TotalTime>
  <Words>341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industriAll_ETU-v0</vt:lpstr>
      <vt:lpstr>Industrial workers’ agenda for sustainable mobility</vt:lpstr>
      <vt:lpstr>industriAll European Trade Union</vt:lpstr>
      <vt:lpstr>Transport &amp; Mobility</vt:lpstr>
      <vt:lpstr>Our view of future mobility</vt:lpstr>
      <vt:lpstr>Manufacturing workers’ view</vt:lpstr>
      <vt:lpstr>A Challenge…</vt:lpstr>
      <vt:lpstr>An opportunity…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workers’ agenda for sustainable mobility</dc:title>
  <dc:creator>wjaecklein</dc:creator>
  <cp:lastModifiedBy>Bonacina Emanuela</cp:lastModifiedBy>
  <cp:revision>14</cp:revision>
  <dcterms:created xsi:type="dcterms:W3CDTF">2013-05-06T15:31:16Z</dcterms:created>
  <dcterms:modified xsi:type="dcterms:W3CDTF">2013-05-13T10:25:06Z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