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4" r:id="rId2"/>
    <p:sldId id="265" r:id="rId3"/>
    <p:sldId id="267" r:id="rId4"/>
    <p:sldId id="273" r:id="rId5"/>
    <p:sldId id="268" r:id="rId6"/>
    <p:sldId id="269" r:id="rId7"/>
    <p:sldId id="274" r:id="rId8"/>
    <p:sldId id="270" r:id="rId9"/>
    <p:sldId id="271" r:id="rId10"/>
    <p:sldId id="272" r:id="rId11"/>
    <p:sldId id="275" r:id="rId12"/>
    <p:sldId id="266" r:id="rId1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33" autoAdjust="0"/>
  </p:normalViewPr>
  <p:slideViewPr>
    <p:cSldViewPr snapToGrid="0" snapToObjects="1" showGuides="1">
      <p:cViewPr varScale="1">
        <p:scale>
          <a:sx n="84" d="100"/>
          <a:sy n="84" d="100"/>
        </p:scale>
        <p:origin x="132" y="258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3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2FAA2B5E-CA91-4E2A-A373-4B1BAC8DB594}" type="datetimeFigureOut">
              <a:rPr lang="en-GB" smtClean="0"/>
              <a:pPr/>
              <a:t>13/05/2013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1B293853-28AE-4B53-B6C4-F70A255CF0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467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7BAD839C-D772-4CE7-AD3A-A23D9441DF5A}" type="datetimeFigureOut">
              <a:rPr lang="en-GB" smtClean="0"/>
              <a:pPr/>
              <a:t>13/05/2013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34" tIns="45717" rIns="91434" bIns="4571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BD6726F8-C8F4-4465-B58A-1C5ACF07AB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13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See: http://ec.europa.eu/enterprise/sectors/automotive/cars-2020/index_en.htm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26F8-C8F4-4465-B58A-1C5ACF07ABE2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85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Source: http://europa.eu/rapid/press-release_MEMO-12-845_en.htm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26F8-C8F4-4465-B58A-1C5ACF07ABE2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26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noProof="0" dirty="0" smtClean="0"/>
              <a:t>Comment</a:t>
            </a:r>
            <a:r>
              <a:rPr lang="fr-FR" baseline="0" noProof="0" dirty="0" smtClean="0"/>
              <a:t> peut une telle usine à gaz technocratique aider à contribuer à l’anticipation du changement?</a:t>
            </a:r>
            <a:endParaRPr lang="fr-FR" noProof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26F8-C8F4-4465-B58A-1C5ACF07ABE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065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26F8-C8F4-4465-B58A-1C5ACF07ABE2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760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soutenons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donc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explicitement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l’approche</a:t>
            </a:r>
            <a:r>
              <a:rPr lang="en-US" baseline="0" dirty="0" smtClean="0"/>
              <a:t> de la Commission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26F8-C8F4-4465-B58A-1C5ACF07ABE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728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818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8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9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3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2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4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2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48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3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4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58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8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mcef.org/" TargetMode="External"/><Relationship Id="rId3" Type="http://schemas.openxmlformats.org/officeDocument/2006/relationships/image" Target="../media/image2.emf"/><Relationship Id="rId7" Type="http://schemas.openxmlformats.org/officeDocument/2006/relationships/hyperlink" Target="http://www.emf-fem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wjaecklein@industriall-europe.eu" TargetMode="External"/><Relationship Id="rId5" Type="http://schemas.openxmlformats.org/officeDocument/2006/relationships/hyperlink" Target="http://www.industriall-europe.eu/" TargetMode="External"/><Relationship Id="rId4" Type="http://schemas.openxmlformats.org/officeDocument/2006/relationships/image" Target="../media/image3.emf"/><Relationship Id="rId9" Type="http://schemas.openxmlformats.org/officeDocument/2006/relationships/hyperlink" Target="http://www.etuf-tcl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CARS 2020: anticipating and managing change</a:t>
            </a:r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ETUC Conference, 7</a:t>
            </a:r>
            <a:r>
              <a:rPr lang="en-GB" baseline="30000" dirty="0" smtClean="0"/>
              <a:t>th</a:t>
            </a:r>
            <a:r>
              <a:rPr lang="en-GB" dirty="0" smtClean="0"/>
              <a:t> May 2013</a:t>
            </a:r>
          </a:p>
          <a:p>
            <a:r>
              <a:rPr lang="en-GB" dirty="0" smtClean="0"/>
              <a:t>Wolf Jäcklein, industriAll Europe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the current crisis as an opportunity</a:t>
            </a:r>
          </a:p>
          <a:p>
            <a:pPr lvl="1"/>
            <a:r>
              <a:rPr lang="en-GB" dirty="0" smtClean="0"/>
              <a:t>Train workers for future skills</a:t>
            </a:r>
          </a:p>
          <a:p>
            <a:pPr lvl="1"/>
            <a:r>
              <a:rPr lang="en-GB" dirty="0" smtClean="0"/>
              <a:t>Prepare the transformation of the sector</a:t>
            </a:r>
          </a:p>
          <a:p>
            <a:r>
              <a:rPr lang="en-GB" dirty="0" smtClean="0"/>
              <a:t>Increase investments in R&amp;D (Europe lags behind globally)</a:t>
            </a:r>
          </a:p>
          <a:p>
            <a:r>
              <a:rPr lang="en-GB" dirty="0" smtClean="0"/>
              <a:t>Tackle the issue of contractual relations between OEMs and their suppliers (which have social consequences)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Manufacturing base </a:t>
            </a:r>
            <a:r>
              <a:rPr lang="en-GB" b="1" dirty="0" smtClean="0"/>
              <a:t>in Europe</a:t>
            </a:r>
            <a:endParaRPr lang="en-GB" b="1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Obviously, you can transform mobility by purchasing equipment from the cheapest source</a:t>
            </a:r>
          </a:p>
          <a:p>
            <a:r>
              <a:rPr lang="en-GB" dirty="0"/>
              <a:t>b</a:t>
            </a:r>
            <a:r>
              <a:rPr lang="en-GB" dirty="0" smtClean="0"/>
              <a:t>ut: we need to support the industrial base in Europe</a:t>
            </a:r>
          </a:p>
          <a:p>
            <a:pPr lvl="1"/>
            <a:r>
              <a:rPr lang="en-GB" dirty="0" smtClean="0"/>
              <a:t>That is the basis for domestic demand, and drives both R&amp;D and all the other sectors of the economy</a:t>
            </a:r>
          </a:p>
          <a:p>
            <a:pPr lvl="1"/>
            <a:r>
              <a:rPr lang="en-GB" dirty="0" smtClean="0"/>
              <a:t>Its contribution to employment is of considerable importance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1446" y="1176951"/>
            <a:ext cx="8406580" cy="5565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  <a:buNone/>
            </a:pPr>
            <a:endParaRPr lang="en-US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en-US" sz="3200" dirty="0" err="1" smtClean="0"/>
              <a:t>industriAll</a:t>
            </a:r>
            <a:r>
              <a:rPr lang="en-US" sz="3200" dirty="0" smtClean="0"/>
              <a:t> Europe: </a:t>
            </a:r>
            <a:br>
              <a:rPr lang="en-US" sz="3200" dirty="0" smtClean="0"/>
            </a:br>
            <a:r>
              <a:rPr lang="en-US" sz="3200" dirty="0" smtClean="0"/>
              <a:t>                 </a:t>
            </a:r>
            <a:r>
              <a:rPr lang="en-US" sz="3200" dirty="0" smtClean="0">
                <a:hlinkClick r:id="rId5"/>
              </a:rPr>
              <a:t>http://www.industriall-europe.eu/</a:t>
            </a:r>
            <a:r>
              <a:rPr lang="en-US" sz="3200" dirty="0" smtClean="0"/>
              <a:t> </a:t>
            </a:r>
          </a:p>
          <a:p>
            <a:pPr marL="514350" indent="-514350">
              <a:buFont typeface="Arial" pitchFamily="34" charset="0"/>
              <a:buChar char="•"/>
            </a:pPr>
            <a:endParaRPr lang="en-US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en-US" sz="2800" dirty="0" smtClean="0"/>
              <a:t>Transport sectors: Wolf Jäcklein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800" dirty="0" smtClean="0"/>
              <a:t>+32 2 226 00 77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800" dirty="0" smtClean="0">
                <a:hlinkClick r:id="rId6"/>
              </a:rPr>
              <a:t>wjaecklein@industriall-europe.eu</a:t>
            </a:r>
            <a:r>
              <a:rPr lang="en-US" sz="2800" dirty="0" smtClean="0"/>
              <a:t>  </a:t>
            </a:r>
          </a:p>
          <a:p>
            <a:pPr marL="514350" indent="-514350"/>
            <a:endParaRPr lang="en-US" dirty="0" smtClean="0"/>
          </a:p>
          <a:p>
            <a:pPr marL="514350" indent="-514350"/>
            <a:r>
              <a:rPr lang="en-US" i="1" u="sng" dirty="0" smtClean="0"/>
              <a:t>Founding organizations: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i="1" dirty="0" smtClean="0"/>
              <a:t>Ex-EMB: </a:t>
            </a:r>
            <a:r>
              <a:rPr lang="en-US" i="1" dirty="0" smtClean="0">
                <a:hlinkClick r:id="rId7"/>
              </a:rPr>
              <a:t>http://www.emf-fem.org/</a:t>
            </a:r>
            <a:r>
              <a:rPr lang="en-US" i="1" dirty="0" smtClean="0"/>
              <a:t> 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i="1" dirty="0" smtClean="0"/>
              <a:t>Ex-EMCEF: </a:t>
            </a:r>
            <a:r>
              <a:rPr lang="en-US" i="1" dirty="0" smtClean="0">
                <a:hlinkClick r:id="rId8"/>
              </a:rPr>
              <a:t>http://www.emcef.org/</a:t>
            </a:r>
            <a:r>
              <a:rPr lang="en-US" i="1" dirty="0" smtClean="0"/>
              <a:t> 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i="1" dirty="0" smtClean="0"/>
              <a:t>Ex-EGV-TKL: </a:t>
            </a:r>
            <a:r>
              <a:rPr lang="en-US" i="1" dirty="0" smtClean="0">
                <a:hlinkClick r:id="rId9"/>
              </a:rPr>
              <a:t>http://www.etuf-tcl.org/</a:t>
            </a:r>
            <a:r>
              <a:rPr lang="en-US" i="1" dirty="0" smtClean="0"/>
              <a:t>  </a:t>
            </a:r>
          </a:p>
          <a:p>
            <a:pPr algn="ctr"/>
            <a:endParaRPr lang="en-GB" sz="4000" dirty="0" smtClean="0"/>
          </a:p>
          <a:p>
            <a:pPr algn="ctr"/>
            <a:endParaRPr lang="en-GB" sz="4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201024" y="280656"/>
            <a:ext cx="6684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Questions? Comments?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4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CARS 2020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Follow-up of CARS 21, consultation process ongoing since 2005 as an initiative of DG ENTR</a:t>
            </a:r>
          </a:p>
          <a:p>
            <a:r>
              <a:rPr lang="en-GB" dirty="0" smtClean="0"/>
              <a:t>Meant to be the implementation phase of the conclusions adopted in June 2012</a:t>
            </a:r>
          </a:p>
          <a:p>
            <a:r>
              <a:rPr lang="en-GB" dirty="0" smtClean="0"/>
              <a:t>Grouping industry (OEMs and suppliers), industriAll Europe, NGOs, consumers and Member States</a:t>
            </a:r>
          </a:p>
          <a:p>
            <a:r>
              <a:rPr lang="en-GB" dirty="0" smtClean="0"/>
              <a:t>Discussing the regulatory framework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4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Topics under discussion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GB" b="1" dirty="0" smtClean="0"/>
              <a:t>Four pillars: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Investing in advanced technologies and financing innovation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 stronger internal market and smart regulation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Global markets and the international harmonisation of vehicle regulations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Anticipating adaptation and softening the social impacts of industrial adjustments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4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So, how is that useful?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Makes the trade-union position visible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Offers a forum for alliances with other stake-holders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Occasion for debate and confrontation of our approach with the positions of others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Influences the European Commission’s understanding and helps us press for policy making respecting the workers’ needs</a:t>
            </a:r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4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Workers’ view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Automotive sector is the one most impacted by new models of mobility – a sector already in crisis</a:t>
            </a:r>
          </a:p>
          <a:p>
            <a:r>
              <a:rPr lang="en-GB" dirty="0" smtClean="0"/>
              <a:t>Production capacity reductions are a daily business </a:t>
            </a:r>
            <a:r>
              <a:rPr lang="en-GB" dirty="0" err="1" smtClean="0"/>
              <a:t>occurence</a:t>
            </a:r>
            <a:endParaRPr lang="en-GB" dirty="0" smtClean="0"/>
          </a:p>
          <a:p>
            <a:r>
              <a:rPr lang="en-GB" dirty="0" smtClean="0"/>
              <a:t>Social dumping has become a real threat</a:t>
            </a:r>
          </a:p>
          <a:p>
            <a:r>
              <a:rPr lang="en-GB" dirty="0" smtClean="0"/>
              <a:t>Both volume and premium manufacturers are impacted (&amp; their respective suppliers)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demands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Transformation of the sector as the key approach to the current problems</a:t>
            </a:r>
          </a:p>
          <a:p>
            <a:r>
              <a:rPr lang="en-GB" dirty="0" smtClean="0"/>
              <a:t>Placing of the decent work agenda into the Cars 2020 work group discussions</a:t>
            </a:r>
          </a:p>
          <a:p>
            <a:pPr>
              <a:buNone/>
            </a:pPr>
            <a:r>
              <a:rPr lang="en-GB" i="1" u="sng" dirty="0" smtClean="0"/>
              <a:t>And:</a:t>
            </a:r>
          </a:p>
          <a:p>
            <a:r>
              <a:rPr lang="en-GB" dirty="0" smtClean="0"/>
              <a:t>Embed these debates into a global industrial policy for the sector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4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Regulatory pressure as essential to drive this transformation of the sector (CO</a:t>
            </a:r>
            <a:r>
              <a:rPr lang="en-GB" baseline="-25000" dirty="0" smtClean="0"/>
              <a:t>2</a:t>
            </a:r>
            <a:r>
              <a:rPr lang="en-GB" dirty="0" smtClean="0"/>
              <a:t> limits)</a:t>
            </a:r>
          </a:p>
          <a:p>
            <a:r>
              <a:rPr lang="en-GB" dirty="0" smtClean="0"/>
              <a:t>Non-competitive cooperation by all stakeholders to strengthen the European industrial base</a:t>
            </a:r>
          </a:p>
          <a:p>
            <a:pPr>
              <a:buNone/>
            </a:pPr>
            <a:r>
              <a:rPr lang="en-GB" dirty="0"/>
              <a:t>b</a:t>
            </a:r>
            <a:r>
              <a:rPr lang="en-GB" dirty="0" smtClean="0"/>
              <a:t>ecause:</a:t>
            </a:r>
          </a:p>
          <a:p>
            <a:r>
              <a:rPr lang="en-GB" dirty="0" smtClean="0"/>
              <a:t>Blind restructuring means shooting oneself in the foot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New product policy (new business models?)</a:t>
            </a:r>
          </a:p>
          <a:p>
            <a:pPr lvl="1"/>
            <a:r>
              <a:rPr lang="en-GB" dirty="0" smtClean="0"/>
              <a:t>Disconnect mobility from property (of vehicle)</a:t>
            </a:r>
          </a:p>
          <a:p>
            <a:pPr lvl="1"/>
            <a:r>
              <a:rPr lang="en-GB" dirty="0" smtClean="0"/>
              <a:t>Development of e-mobility</a:t>
            </a:r>
          </a:p>
          <a:p>
            <a:r>
              <a:rPr lang="en-GB" dirty="0" smtClean="0"/>
              <a:t>Infrastructure supporting new technologies</a:t>
            </a:r>
          </a:p>
          <a:p>
            <a:r>
              <a:rPr lang="en-GB" dirty="0" smtClean="0"/>
              <a:t>But also: further improvement of ICE</a:t>
            </a:r>
          </a:p>
          <a:p>
            <a:r>
              <a:rPr lang="en-GB" dirty="0" smtClean="0"/>
              <a:t>Maintenance of the industrial base in Europe</a:t>
            </a:r>
          </a:p>
          <a:p>
            <a:r>
              <a:rPr lang="en-GB" dirty="0" smtClean="0"/>
              <a:t>Investment in battery technologies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Tackle the social consequences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Ensure training for workers (new skill requirements emerge, technologies change)</a:t>
            </a:r>
          </a:p>
          <a:p>
            <a:r>
              <a:rPr lang="en-GB" dirty="0" smtClean="0"/>
              <a:t>Find employment opportunities for disappearing activities</a:t>
            </a:r>
          </a:p>
          <a:p>
            <a:pPr lvl="1"/>
            <a:r>
              <a:rPr lang="en-GB" dirty="0" smtClean="0"/>
              <a:t>Regionally close</a:t>
            </a:r>
          </a:p>
          <a:p>
            <a:pPr lvl="1"/>
            <a:r>
              <a:rPr lang="en-GB" dirty="0" smtClean="0"/>
              <a:t>In nearby sectors</a:t>
            </a:r>
          </a:p>
          <a:p>
            <a:r>
              <a:rPr lang="en-GB" dirty="0" smtClean="0"/>
              <a:t>Adapt working conditions for an ageing workforce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dustriAll_ETU-v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industriAll_ETU-v0</Template>
  <TotalTime>307</TotalTime>
  <Words>507</Words>
  <Application>Microsoft Office PowerPoint</Application>
  <PresentationFormat>On-screen Show (4:3)</PresentationFormat>
  <Paragraphs>79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industriAll_ETU-v0</vt:lpstr>
      <vt:lpstr>CARS 2020: anticipating and managing change</vt:lpstr>
      <vt:lpstr>CARS 2020</vt:lpstr>
      <vt:lpstr>Topics under discussion</vt:lpstr>
      <vt:lpstr>So, how is that useful?</vt:lpstr>
      <vt:lpstr>Workers’ view</vt:lpstr>
      <vt:lpstr>Our demands</vt:lpstr>
      <vt:lpstr> </vt:lpstr>
      <vt:lpstr>   </vt:lpstr>
      <vt:lpstr>Tackle the social consequences</vt:lpstr>
      <vt:lpstr>PowerPoint Presentation</vt:lpstr>
      <vt:lpstr>Manufacturing base in Europe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wjaecklein</dc:creator>
  <cp:lastModifiedBy>Bonacina Emanuela</cp:lastModifiedBy>
  <cp:revision>25</cp:revision>
  <dcterms:created xsi:type="dcterms:W3CDTF">2013-05-06T16:10:08Z</dcterms:created>
  <dcterms:modified xsi:type="dcterms:W3CDTF">2013-05-13T10:24:40Z</dcterms:modified>
</cp:coreProperties>
</file>