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sldIdLst>
    <p:sldId id="256" r:id="rId2"/>
    <p:sldId id="271" r:id="rId3"/>
    <p:sldId id="297" r:id="rId4"/>
    <p:sldId id="274" r:id="rId5"/>
    <p:sldId id="275" r:id="rId6"/>
    <p:sldId id="277" r:id="rId7"/>
    <p:sldId id="278" r:id="rId8"/>
    <p:sldId id="279" r:id="rId9"/>
    <p:sldId id="298" r:id="rId10"/>
    <p:sldId id="281" r:id="rId11"/>
    <p:sldId id="284" r:id="rId12"/>
    <p:sldId id="285" r:id="rId13"/>
    <p:sldId id="293" r:id="rId14"/>
    <p:sldId id="299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B9B9B"/>
    <a:srgbClr val="990000"/>
    <a:srgbClr val="636363"/>
    <a:srgbClr val="96BF0D"/>
    <a:srgbClr val="7F7F7F"/>
    <a:srgbClr val="404040"/>
    <a:srgbClr val="ADC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54" autoAdjust="0"/>
    <p:restoredTop sz="94660"/>
  </p:normalViewPr>
  <p:slideViewPr>
    <p:cSldViewPr>
      <p:cViewPr>
        <p:scale>
          <a:sx n="80" d="100"/>
          <a:sy n="80" d="100"/>
        </p:scale>
        <p:origin x="41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3D9B2C-99AB-4433-B9A8-889972C5BC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5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6041" r="3401" b="9280"/>
          <a:stretch>
            <a:fillRect/>
          </a:stretch>
        </p:blipFill>
        <p:spPr bwMode="auto">
          <a:xfrm>
            <a:off x="6783388" y="5829300"/>
            <a:ext cx="23764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437063"/>
            <a:ext cx="64008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9B9B9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pic>
        <p:nvPicPr>
          <p:cNvPr id="2050" name="Picture 2" descr="C:\Users\sla\Desktop\124886L_2TRM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155001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0000"/>
              </a:buClr>
              <a:defRPr/>
            </a:lvl1pPr>
            <a:lvl3pPr>
              <a:buClr>
                <a:srgbClr val="990000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905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6287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217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739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30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45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85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5" y="7196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885" y="7196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35" y="18816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6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54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60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Mastertitle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229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Niveau 1</a:t>
            </a:r>
          </a:p>
          <a:p>
            <a:pPr lvl="1"/>
            <a:r>
              <a:rPr lang="nl-BE" smtClean="0"/>
              <a:t>Niveau 2</a:t>
            </a:r>
          </a:p>
          <a:p>
            <a:pPr lvl="2"/>
            <a:r>
              <a:rPr lang="nl-BE" smtClean="0"/>
              <a:t>Niveau 3</a:t>
            </a:r>
          </a:p>
          <a:p>
            <a:pPr lvl="3"/>
            <a:r>
              <a:rPr lang="nl-BE" smtClean="0"/>
              <a:t>Niveau 4</a:t>
            </a:r>
            <a:endParaRPr lang="en-US" smtClean="0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9750" y="6669088"/>
            <a:ext cx="5899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200" b="1" dirty="0" smtClean="0">
                <a:latin typeface="Arial" charset="0"/>
              </a:rPr>
              <a:t>page </a:t>
            </a:r>
            <a:fld id="{9F435198-9CAC-41AC-AC1C-38BF1F8E55A6}" type="slidenum">
              <a:rPr lang="en-GB" sz="1200" b="1">
                <a:latin typeface="Arial" charset="0"/>
              </a:rPr>
              <a:pPr>
                <a:spcBef>
                  <a:spcPct val="20000"/>
                </a:spcBef>
                <a:defRPr/>
              </a:pPr>
              <a:t>‹#›</a:t>
            </a:fld>
            <a:endParaRPr lang="en-GB" sz="1200" b="1" dirty="0">
              <a:latin typeface="Arial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6041" r="3401" b="9280"/>
          <a:stretch>
            <a:fillRect/>
          </a:stretch>
        </p:blipFill>
        <p:spPr bwMode="auto">
          <a:xfrm>
            <a:off x="6783388" y="5829300"/>
            <a:ext cx="23764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sla\Desktop\124886L_2TRMM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1" y="260648"/>
            <a:ext cx="1590651" cy="5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36363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Arial" pitchFamily="34" charset="0"/>
        <a:buChar char="►"/>
        <a:defRPr sz="2000">
          <a:solidFill>
            <a:srgbClr val="636363"/>
          </a:solidFill>
          <a:latin typeface="+mn-lt"/>
          <a:ea typeface="+mn-ea"/>
          <a:cs typeface="+mn-cs"/>
        </a:defRPr>
      </a:lvl1pPr>
      <a:lvl2pPr marL="715963" indent="-273050" algn="l" rtl="0" eaLnBrk="1" fontAlgn="base" hangingPunct="1">
        <a:spcBef>
          <a:spcPct val="20000"/>
        </a:spcBef>
        <a:spcAft>
          <a:spcPct val="0"/>
        </a:spcAft>
        <a:buClr>
          <a:srgbClr val="96BF0D"/>
        </a:buClr>
        <a:buFont typeface="Arial" pitchFamily="34" charset="0"/>
        <a:buChar char="►"/>
        <a:defRPr>
          <a:solidFill>
            <a:schemeClr val="tx1"/>
          </a:solidFill>
          <a:latin typeface="+mn-lt"/>
        </a:defRPr>
      </a:lvl2pPr>
      <a:lvl3pPr marL="1074738" indent="-179388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33513" indent="-179388" algn="l" rtl="0" eaLnBrk="1" fontAlgn="base" hangingPunct="1">
        <a:spcBef>
          <a:spcPct val="20000"/>
        </a:spcBef>
        <a:spcAft>
          <a:spcPct val="0"/>
        </a:spcAft>
        <a:buClr>
          <a:srgbClr val="96BF0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06600" indent="-174625" algn="l" rtl="0" eaLnBrk="1" fontAlgn="base" hangingPunct="1">
        <a:spcBef>
          <a:spcPct val="20000"/>
        </a:spcBef>
        <a:spcAft>
          <a:spcPct val="0"/>
        </a:spcAft>
        <a:buClr>
          <a:srgbClr val="005192"/>
        </a:buClr>
        <a:buFont typeface="Arial" pitchFamily="34" charset="0"/>
        <a:buChar char="–"/>
        <a:defRPr sz="1600">
          <a:solidFill>
            <a:srgbClr val="404040"/>
          </a:solidFill>
          <a:latin typeface="+mn-lt"/>
        </a:defRPr>
      </a:lvl5pPr>
      <a:lvl6pPr marL="2463800" indent="-174625" algn="l" rtl="0" eaLnBrk="1" fontAlgn="base" hangingPunct="1">
        <a:spcBef>
          <a:spcPct val="20000"/>
        </a:spcBef>
        <a:spcAft>
          <a:spcPct val="0"/>
        </a:spcAft>
        <a:buClr>
          <a:srgbClr val="005192"/>
        </a:buClr>
        <a:buFont typeface="Arial" charset="0"/>
        <a:buChar char="–"/>
        <a:defRPr sz="1600">
          <a:solidFill>
            <a:srgbClr val="404040"/>
          </a:solidFill>
          <a:latin typeface="+mn-lt"/>
        </a:defRPr>
      </a:lvl6pPr>
      <a:lvl7pPr marL="2921000" indent="-174625" algn="l" rtl="0" eaLnBrk="1" fontAlgn="base" hangingPunct="1">
        <a:spcBef>
          <a:spcPct val="20000"/>
        </a:spcBef>
        <a:spcAft>
          <a:spcPct val="0"/>
        </a:spcAft>
        <a:buClr>
          <a:srgbClr val="005192"/>
        </a:buClr>
        <a:buFont typeface="Arial" charset="0"/>
        <a:buChar char="–"/>
        <a:defRPr sz="1600">
          <a:solidFill>
            <a:srgbClr val="404040"/>
          </a:solidFill>
          <a:latin typeface="+mn-lt"/>
        </a:defRPr>
      </a:lvl7pPr>
      <a:lvl8pPr marL="3378200" indent="-174625" algn="l" rtl="0" eaLnBrk="1" fontAlgn="base" hangingPunct="1">
        <a:spcBef>
          <a:spcPct val="20000"/>
        </a:spcBef>
        <a:spcAft>
          <a:spcPct val="0"/>
        </a:spcAft>
        <a:buClr>
          <a:srgbClr val="005192"/>
        </a:buClr>
        <a:buFont typeface="Arial" charset="0"/>
        <a:buChar char="–"/>
        <a:defRPr sz="1600">
          <a:solidFill>
            <a:srgbClr val="404040"/>
          </a:solidFill>
          <a:latin typeface="+mn-lt"/>
        </a:defRPr>
      </a:lvl8pPr>
      <a:lvl9pPr marL="3835400" indent="-174625" algn="l" rtl="0" eaLnBrk="1" fontAlgn="base" hangingPunct="1">
        <a:spcBef>
          <a:spcPct val="20000"/>
        </a:spcBef>
        <a:spcAft>
          <a:spcPct val="0"/>
        </a:spcAft>
        <a:buClr>
          <a:srgbClr val="005192"/>
        </a:buClr>
        <a:buFont typeface="Arial" charset="0"/>
        <a:buChar char="–"/>
        <a:defRPr sz="1600">
          <a:solidFill>
            <a:srgbClr val="404040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en-US" dirty="0" smtClean="0"/>
              <a:t>Promoting Sustainability </a:t>
            </a:r>
            <a:br>
              <a:rPr lang="en-US" dirty="0" smtClean="0"/>
            </a:br>
            <a:r>
              <a:rPr lang="en-US" dirty="0" smtClean="0"/>
              <a:t>through Mobility Management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Concepts, Belgian Experience	</a:t>
            </a:r>
            <a:br>
              <a:rPr lang="en-US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BE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188" y="4437063"/>
            <a:ext cx="7993260" cy="1752600"/>
          </a:xfrm>
        </p:spPr>
        <p:txBody>
          <a:bodyPr/>
          <a:lstStyle/>
          <a:p>
            <a:r>
              <a:rPr lang="nl-BE" dirty="0" smtClean="0"/>
              <a:t>Bart Desmedt</a:t>
            </a:r>
          </a:p>
          <a:p>
            <a:r>
              <a:rPr lang="nl-BE" dirty="0" smtClean="0"/>
              <a:t>General manager Traject </a:t>
            </a:r>
          </a:p>
        </p:txBody>
      </p:sp>
      <p:pic>
        <p:nvPicPr>
          <p:cNvPr id="4" name="Picture 3" descr="Centraal station (15).JPG"/>
          <p:cNvPicPr>
            <a:picLocks noChangeAspect="1"/>
          </p:cNvPicPr>
          <p:nvPr/>
        </p:nvPicPr>
        <p:blipFill>
          <a:blip r:embed="rId2" cstate="print"/>
          <a:srcRect r="7971"/>
          <a:stretch>
            <a:fillRect/>
          </a:stretch>
        </p:blipFill>
        <p:spPr>
          <a:xfrm>
            <a:off x="6084168" y="4481736"/>
            <a:ext cx="3059832" cy="2376264"/>
          </a:xfrm>
          <a:prstGeom prst="rect">
            <a:avLst/>
          </a:prstGeom>
        </p:spPr>
      </p:pic>
      <p:pic>
        <p:nvPicPr>
          <p:cNvPr id="5" name="Picture 4" descr="52587F0125-TRMM reizigers op trappen station.jpg"/>
          <p:cNvPicPr>
            <a:picLocks noChangeAspect="1"/>
          </p:cNvPicPr>
          <p:nvPr/>
        </p:nvPicPr>
        <p:blipFill>
          <a:blip r:embed="rId3" cstate="screen"/>
          <a:srcRect l="16163"/>
          <a:stretch>
            <a:fillRect/>
          </a:stretch>
        </p:blipFill>
        <p:spPr>
          <a:xfrm>
            <a:off x="6084169" y="2241037"/>
            <a:ext cx="3059832" cy="2375925"/>
          </a:xfrm>
          <a:prstGeom prst="rect">
            <a:avLst/>
          </a:prstGeom>
        </p:spPr>
      </p:pic>
      <p:pic>
        <p:nvPicPr>
          <p:cNvPr id="7" name="Picture 2" descr="http://www.gentfietst.be/sites/default/files/imce_images/large_DSC_0806%20(1064%20x%20708).jpg"/>
          <p:cNvPicPr>
            <a:picLocks noChangeAspect="1" noChangeArrowheads="1"/>
          </p:cNvPicPr>
          <p:nvPr/>
        </p:nvPicPr>
        <p:blipFill>
          <a:blip r:embed="rId4" cstate="screen"/>
          <a:srcRect r="11473"/>
          <a:stretch>
            <a:fillRect/>
          </a:stretch>
        </p:blipFill>
        <p:spPr bwMode="auto">
          <a:xfrm>
            <a:off x="6084168" y="0"/>
            <a:ext cx="3059832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Case: </a:t>
            </a:r>
            <a:r>
              <a:rPr lang="en-US" smtClean="0"/>
              <a:t>“Bike to work” </a:t>
            </a:r>
            <a:r>
              <a:rPr lang="nl-BE" smtClean="0"/>
              <a:t>plan </a:t>
            </a:r>
            <a:br>
              <a:rPr lang="nl-BE" smtClean="0"/>
            </a:br>
            <a:r>
              <a:rPr lang="nl-BE" smtClean="0"/>
              <a:t>Colruyt supermarkets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bicycles for home-work travel, combined with km fee for cyclists </a:t>
            </a:r>
          </a:p>
          <a:p>
            <a:r>
              <a:rPr lang="en-US" dirty="0" smtClean="0"/>
              <a:t>in a broader sustainability commitment including also active carpool policy and reduction of freight emissions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B</a:t>
            </a:r>
            <a:r>
              <a:rPr lang="en-US" dirty="0" smtClean="0"/>
              <a:t>ike use from 8 to 14% in modal split</a:t>
            </a:r>
          </a:p>
          <a:p>
            <a:pPr>
              <a:buNone/>
            </a:pPr>
            <a:r>
              <a:rPr lang="en-US" dirty="0" smtClean="0">
                <a:solidFill>
                  <a:srgbClr val="CC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C0000"/>
                </a:solidFill>
              </a:rPr>
              <a:t>Access to work </a:t>
            </a:r>
            <a:r>
              <a:rPr lang="en-US" dirty="0" smtClean="0"/>
              <a:t>also for personnel without a car</a:t>
            </a:r>
          </a:p>
          <a:p>
            <a:pPr lvl="1"/>
            <a:endParaRPr lang="en-US" dirty="0" smtClean="0"/>
          </a:p>
          <a:p>
            <a:pPr lvl="2"/>
            <a:endParaRPr lang="nl-BE" dirty="0" smtClean="0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604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colruytfi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30972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4149080"/>
            <a:ext cx="2736304" cy="1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Rural environment with no public transport (average 2000 emp.)</a:t>
            </a:r>
          </a:p>
          <a:p>
            <a:r>
              <a:rPr lang="en-GB" dirty="0" smtClean="0"/>
              <a:t>Subsidized by commuter fund</a:t>
            </a:r>
          </a:p>
          <a:p>
            <a:r>
              <a:rPr lang="en-GB" dirty="0" smtClean="0"/>
              <a:t>Intensive promotion of carpooling through reserved parking spaces, fiscal advantage, awareness campaigns: almost 50%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56650" y="6553200"/>
            <a:ext cx="387350" cy="15240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116632" y="-285750"/>
            <a:ext cx="8929688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nl-BE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</a:t>
            </a:r>
          </a:p>
          <a:p>
            <a:pPr algn="ctr" eaLnBrk="1" hangingPunct="1">
              <a:defRPr/>
            </a:pPr>
            <a:r>
              <a:rPr lang="nl-BE" sz="3600" dirty="0">
                <a:ea typeface="ＭＳ Ｐゴシック" pitchFamily="28" charset="-128"/>
              </a:rPr>
              <a:t>          Case: Nike </a:t>
            </a:r>
            <a:r>
              <a:rPr lang="nl-BE" sz="3600" dirty="0" err="1">
                <a:ea typeface="ＭＳ Ｐゴシック" pitchFamily="28" charset="-128"/>
              </a:rPr>
              <a:t>logistics</a:t>
            </a:r>
            <a:r>
              <a:rPr lang="nl-BE" sz="3600" dirty="0">
                <a:ea typeface="ＭＳ Ｐゴシック" pitchFamily="28" charset="-128"/>
              </a:rPr>
              <a:t> </a:t>
            </a:r>
            <a:r>
              <a:rPr lang="nl-BE" sz="3600" dirty="0" err="1">
                <a:ea typeface="ＭＳ Ｐゴシック" pitchFamily="28" charset="-128"/>
              </a:rPr>
              <a:t>Europe</a:t>
            </a:r>
            <a:endParaRPr lang="nl-BE" sz="3600" dirty="0">
              <a:ea typeface="ＭＳ Ｐゴシック" pitchFamily="28" charset="-128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667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071813"/>
            <a:ext cx="82153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Extension</a:t>
            </a:r>
            <a:r>
              <a:rPr lang="nl-BE" dirty="0" smtClean="0"/>
              <a:t> of </a:t>
            </a:r>
            <a:r>
              <a:rPr lang="nl-BE" dirty="0" err="1" smtClean="0"/>
              <a:t>mobility</a:t>
            </a:r>
            <a:r>
              <a:rPr lang="nl-BE" dirty="0" smtClean="0"/>
              <a:t> management </a:t>
            </a:r>
            <a:br>
              <a:rPr lang="nl-BE" dirty="0" smtClean="0"/>
            </a:br>
            <a:r>
              <a:rPr lang="nl-BE" dirty="0" smtClean="0"/>
              <a:t>To </a:t>
            </a:r>
            <a:r>
              <a:rPr lang="nl-BE" dirty="0" err="1" smtClean="0"/>
              <a:t>other</a:t>
            </a:r>
            <a:r>
              <a:rPr lang="nl-BE" dirty="0" smtClean="0"/>
              <a:t> trip </a:t>
            </a:r>
            <a:r>
              <a:rPr lang="nl-BE" dirty="0" err="1" smtClean="0"/>
              <a:t>purposes</a:t>
            </a:r>
            <a:endParaRPr lang="nl-BE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9750" y="1340769"/>
            <a:ext cx="8604250" cy="4680620"/>
          </a:xfrm>
        </p:spPr>
        <p:txBody>
          <a:bodyPr/>
          <a:lstStyle/>
          <a:p>
            <a:r>
              <a:rPr lang="en-GB" dirty="0" smtClean="0"/>
              <a:t>Leisure trips (46% of all trips in Belgium)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congestion spreads outside peek hrs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destinations lose quality because of number of cars</a:t>
            </a:r>
          </a:p>
          <a:p>
            <a:pPr lvl="1"/>
            <a:r>
              <a:rPr lang="en-GB" dirty="0" smtClean="0"/>
              <a:t>mobility management decreases impact on the environment and the quality of leisure time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Road</a:t>
            </a:r>
            <a:r>
              <a:rPr lang="nl-BE" dirty="0" smtClean="0"/>
              <a:t>/</a:t>
            </a:r>
            <a:r>
              <a:rPr lang="nl-BE" dirty="0" err="1" smtClean="0"/>
              <a:t>infrastructure</a:t>
            </a:r>
            <a:r>
              <a:rPr lang="nl-BE" dirty="0" smtClean="0"/>
              <a:t> </a:t>
            </a:r>
            <a:r>
              <a:rPr lang="nl-BE" dirty="0" err="1" smtClean="0"/>
              <a:t>works</a:t>
            </a:r>
            <a:endParaRPr lang="nl-BE" dirty="0" smtClean="0"/>
          </a:p>
          <a:p>
            <a:pPr lvl="1"/>
            <a:r>
              <a:rPr lang="en-GB" dirty="0" smtClean="0"/>
              <a:t>An opportunity to promote alternatives</a:t>
            </a:r>
          </a:p>
          <a:p>
            <a:pPr lvl="1"/>
            <a:r>
              <a:rPr lang="en-GB" dirty="0" smtClean="0"/>
              <a:t>Avoid unnecessary detours by cars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7654" name="Picture 17" descr="park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33" y="2996952"/>
            <a:ext cx="2744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2996952"/>
            <a:ext cx="2895172" cy="20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G_43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2855218" cy="14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Extension of mobility management </a:t>
            </a:r>
            <a:br>
              <a:rPr lang="nl-BE" smtClean="0"/>
            </a:br>
            <a:r>
              <a:rPr lang="nl-BE" smtClean="0"/>
              <a:t>To other trip purposes</a:t>
            </a:r>
            <a:r>
              <a:rPr lang="en-GB" smtClean="0"/>
              <a:t/>
            </a:r>
            <a:br>
              <a:rPr lang="en-GB" smtClean="0"/>
            </a:br>
            <a:endParaRPr lang="nl-BE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39750" y="1988715"/>
            <a:ext cx="8229600" cy="4392613"/>
          </a:xfrm>
        </p:spPr>
        <p:txBody>
          <a:bodyPr/>
          <a:lstStyle/>
          <a:p>
            <a:r>
              <a:rPr lang="en-GB" dirty="0" smtClean="0"/>
              <a:t>Integration in sustainable (urban) mobility plans</a:t>
            </a:r>
          </a:p>
          <a:p>
            <a:pPr lvl="1"/>
            <a:r>
              <a:rPr lang="en-GB" dirty="0" smtClean="0"/>
              <a:t>consultation and information/ working with companies, schools etc…</a:t>
            </a:r>
          </a:p>
          <a:p>
            <a:pPr lvl="1"/>
            <a:r>
              <a:rPr lang="en-GB" dirty="0" smtClean="0"/>
              <a:t>cycle and public transport infrastructure</a:t>
            </a:r>
          </a:p>
          <a:p>
            <a:pPr lvl="1"/>
            <a:r>
              <a:rPr lang="en-GB" dirty="0" smtClean="0"/>
              <a:t>parking management: from minimum to maximum requirements</a:t>
            </a:r>
          </a:p>
          <a:p>
            <a:r>
              <a:rPr lang="en-GB" dirty="0" smtClean="0"/>
              <a:t>Flanders:</a:t>
            </a:r>
          </a:p>
          <a:p>
            <a:pPr lvl="1"/>
            <a:r>
              <a:rPr lang="en-GB" dirty="0" smtClean="0"/>
              <a:t>Mobility contracts between regional authority and municipalities</a:t>
            </a:r>
          </a:p>
          <a:p>
            <a:pPr lvl="1"/>
            <a:r>
              <a:rPr lang="en-GB" dirty="0" smtClean="0"/>
              <a:t>If the municipality makes a mobility plan according to certain standards of sustainability, it receives subsidizing by the region</a:t>
            </a:r>
          </a:p>
          <a:p>
            <a:pPr lvl="1"/>
            <a:r>
              <a:rPr lang="en-GB" dirty="0" smtClean="0"/>
              <a:t>One of the topics for which subsidies are possible is “working with target groups”</a:t>
            </a:r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1214438" y="-71438"/>
            <a:ext cx="892968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GB" sz="3600" dirty="0"/>
          </a:p>
        </p:txBody>
      </p:sp>
      <p:pic>
        <p:nvPicPr>
          <p:cNvPr id="10" name="Picture 9" descr="BevolktStPietersPlein.jpg"/>
          <p:cNvPicPr>
            <a:picLocks noChangeAspect="1"/>
          </p:cNvPicPr>
          <p:nvPr/>
        </p:nvPicPr>
        <p:blipFill>
          <a:blip r:embed="rId2" cstate="screen"/>
          <a:srcRect t="-71"/>
          <a:stretch>
            <a:fillRect/>
          </a:stretch>
        </p:blipFill>
        <p:spPr>
          <a:xfrm>
            <a:off x="6141043" y="0"/>
            <a:ext cx="3002957" cy="1930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20888"/>
            <a:ext cx="7848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 smtClean="0">
                <a:solidFill>
                  <a:srgbClr val="CC0000"/>
                </a:solidFill>
              </a:rPr>
              <a:t>Thank</a:t>
            </a:r>
            <a:r>
              <a:rPr lang="nl-BE" sz="4400" dirty="0" smtClean="0">
                <a:solidFill>
                  <a:srgbClr val="CC0000"/>
                </a:solidFill>
              </a:rPr>
              <a:t> </a:t>
            </a:r>
            <a:r>
              <a:rPr lang="nl-BE" sz="4400" dirty="0" err="1" smtClean="0">
                <a:solidFill>
                  <a:srgbClr val="CC0000"/>
                </a:solidFill>
              </a:rPr>
              <a:t>you</a:t>
            </a:r>
            <a:r>
              <a:rPr lang="nl-BE" sz="4400" dirty="0" smtClean="0">
                <a:solidFill>
                  <a:srgbClr val="CC0000"/>
                </a:solidFill>
              </a:rPr>
              <a:t> </a:t>
            </a:r>
            <a:r>
              <a:rPr lang="nl-BE" sz="4400" dirty="0" err="1" smtClean="0">
                <a:solidFill>
                  <a:srgbClr val="CC0000"/>
                </a:solidFill>
              </a:rPr>
              <a:t>for</a:t>
            </a:r>
            <a:r>
              <a:rPr lang="nl-BE" sz="4400" dirty="0" smtClean="0">
                <a:solidFill>
                  <a:srgbClr val="CC0000"/>
                </a:solidFill>
              </a:rPr>
              <a:t> </a:t>
            </a:r>
            <a:r>
              <a:rPr lang="nl-BE" sz="4400" dirty="0" err="1" smtClean="0">
                <a:solidFill>
                  <a:srgbClr val="CC0000"/>
                </a:solidFill>
              </a:rPr>
              <a:t>your</a:t>
            </a:r>
            <a:r>
              <a:rPr lang="nl-BE" sz="4400" dirty="0" smtClean="0">
                <a:solidFill>
                  <a:srgbClr val="CC0000"/>
                </a:solidFill>
              </a:rPr>
              <a:t> </a:t>
            </a:r>
            <a:r>
              <a:rPr lang="nl-BE" sz="4400" dirty="0" err="1" smtClean="0">
                <a:solidFill>
                  <a:srgbClr val="CC0000"/>
                </a:solidFill>
              </a:rPr>
              <a:t>attention</a:t>
            </a:r>
            <a:endParaRPr lang="nl-BE" sz="4400" dirty="0">
              <a:solidFill>
                <a:srgbClr val="CC0000"/>
              </a:solidFill>
            </a:endParaRPr>
          </a:p>
          <a:p>
            <a:pPr algn="ctr"/>
            <a:r>
              <a:rPr lang="nl-BE" sz="3200" dirty="0" err="1" smtClean="0">
                <a:solidFill>
                  <a:srgbClr val="CC0000"/>
                </a:solidFill>
              </a:rPr>
              <a:t>Questions</a:t>
            </a:r>
            <a:r>
              <a:rPr lang="nl-BE" sz="3200" dirty="0" smtClean="0">
                <a:solidFill>
                  <a:srgbClr val="CC0000"/>
                </a:solidFill>
              </a:rPr>
              <a:t>? traject@</a:t>
            </a:r>
            <a:r>
              <a:rPr lang="nl-BE" sz="3200" dirty="0" err="1" smtClean="0">
                <a:solidFill>
                  <a:srgbClr val="CC0000"/>
                </a:solidFill>
              </a:rPr>
              <a:t>traject.be</a:t>
            </a:r>
            <a:endParaRPr lang="nl-BE" sz="32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Origin</a:t>
            </a:r>
            <a:r>
              <a:rPr lang="nl-BE" dirty="0" smtClean="0"/>
              <a:t> of </a:t>
            </a:r>
            <a:r>
              <a:rPr lang="nl-BE" dirty="0" err="1" smtClean="0"/>
              <a:t>mobility</a:t>
            </a:r>
            <a:r>
              <a:rPr lang="nl-BE" dirty="0" smtClean="0"/>
              <a:t> management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412651"/>
            <a:ext cx="6336506" cy="439261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The European version of “Transportation Demand Management” (TDM)</a:t>
            </a:r>
          </a:p>
          <a:p>
            <a:r>
              <a:rPr lang="en-GB" dirty="0" smtClean="0"/>
              <a:t>Origin in the States in the 80ies</a:t>
            </a:r>
          </a:p>
          <a:p>
            <a:pPr lvl="1">
              <a:buNone/>
            </a:pPr>
            <a:r>
              <a:rPr lang="en-GB" dirty="0" smtClean="0"/>
              <a:t>	“Clean Air Act”: companies have obligation to implement measures for decreasing car use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	company transportation plans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	 transport management associations (TMA)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		supply solutions like car- and vanpooling, bus 	services, </a:t>
            </a:r>
            <a:r>
              <a:rPr lang="en-GB" dirty="0" err="1" smtClean="0">
                <a:sym typeface="Wingdings" pitchFamily="2" charset="2"/>
              </a:rPr>
              <a:t>teleworking</a:t>
            </a:r>
            <a:r>
              <a:rPr lang="en-GB" dirty="0" smtClean="0">
                <a:sym typeface="Wingdings" pitchFamily="2" charset="2"/>
              </a:rPr>
              <a:t> etc…</a:t>
            </a:r>
            <a:endParaRPr lang="en-GB" dirty="0" smtClean="0"/>
          </a:p>
          <a:p>
            <a:r>
              <a:rPr lang="en-GB" dirty="0" smtClean="0"/>
              <a:t>Imported in Europe in 1991: program “transportation management” in Holland based on the US concept, </a:t>
            </a:r>
          </a:p>
          <a:p>
            <a:r>
              <a:rPr lang="en-GB" dirty="0" smtClean="0"/>
              <a:t>Adopted in Belgium in 1992</a:t>
            </a:r>
            <a:endParaRPr lang="en-GB" dirty="0" smtClean="0">
              <a:sym typeface="Wingdings" pitchFamily="2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1556792"/>
            <a:ext cx="2209801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essence of mobility management</a:t>
            </a:r>
            <a:br>
              <a:rPr lang="en-GB" dirty="0" smtClean="0"/>
            </a:br>
            <a:endParaRPr lang="nl-BE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Integrating the demand side in transport planning</a:t>
            </a:r>
          </a:p>
          <a:p>
            <a:pPr lvl="1"/>
            <a:r>
              <a:rPr lang="en-GB" dirty="0" smtClean="0"/>
              <a:t>bottom up approach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		 inter-activity</a:t>
            </a:r>
            <a:endParaRPr lang="en-GB" dirty="0" smtClean="0"/>
          </a:p>
          <a:p>
            <a:pPr lvl="1"/>
            <a:r>
              <a:rPr lang="en-GB" dirty="0" smtClean="0"/>
              <a:t>work with target groups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		 tailor made solutions</a:t>
            </a:r>
          </a:p>
          <a:p>
            <a:r>
              <a:rPr lang="en-GB" dirty="0" smtClean="0"/>
              <a:t>Soft measures to complete hard measures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maths.unsw.edu.au/images/user/Images/engine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1785938"/>
            <a:ext cx="20589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xfrm>
            <a:off x="277688" y="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mobility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management: the </a:t>
            </a:r>
            <a:r>
              <a:rPr lang="nl-BE" dirty="0" err="1" smtClean="0"/>
              <a:t>top-down</a:t>
            </a:r>
            <a:r>
              <a:rPr lang="nl-BE" dirty="0" smtClean="0"/>
              <a:t> </a:t>
            </a:r>
            <a:r>
              <a:rPr lang="nl-BE" dirty="0" err="1" smtClean="0"/>
              <a:t>approach</a:t>
            </a:r>
            <a:endParaRPr lang="nl-BE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166813"/>
            <a:ext cx="8686800" cy="452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None/>
            </a:pPr>
            <a:r>
              <a:rPr lang="nl-BE" smtClean="0"/>
              <a:t>	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00250"/>
            <a:ext cx="6896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0" y="3752850"/>
            <a:ext cx="1214438" cy="461963"/>
          </a:xfrm>
          <a:prstGeom prst="rect">
            <a:avLst/>
          </a:prstGeom>
          <a:solidFill>
            <a:srgbClr val="ED7E1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rgbClr val="C00000"/>
                </a:solidFill>
              </a:rPr>
              <a:t>Sender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572125" y="3786188"/>
            <a:ext cx="1428750" cy="461962"/>
          </a:xfrm>
          <a:prstGeom prst="rect">
            <a:avLst/>
          </a:prstGeom>
          <a:solidFill>
            <a:srgbClr val="ED7E1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rgbClr val="C00000"/>
                </a:solidFill>
              </a:rPr>
              <a:t>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26914" y="500063"/>
            <a:ext cx="392906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dirty="0" smtClean="0"/>
              <a:t>  </a:t>
            </a:r>
            <a:r>
              <a:rPr lang="nl-BE" dirty="0" err="1" smtClean="0"/>
              <a:t>Mobility</a:t>
            </a:r>
            <a:r>
              <a:rPr lang="nl-BE" dirty="0" smtClean="0"/>
              <a:t> management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1214438"/>
            <a:ext cx="86868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None/>
            </a:pPr>
            <a:r>
              <a:rPr lang="nl-BE" smtClean="0"/>
              <a:t>	</a:t>
            </a:r>
          </a:p>
        </p:txBody>
      </p:sp>
      <p:pic>
        <p:nvPicPr>
          <p:cNvPr id="18437" name="Picture 2" descr="http://sewardcitynews.com/wp-content/uploads/2009/08/Girdwood-Public-Hearing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27613" y="0"/>
            <a:ext cx="41163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182813"/>
            <a:ext cx="707231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357563" y="3198813"/>
            <a:ext cx="2071687" cy="460375"/>
          </a:xfrm>
          <a:prstGeom prst="rect">
            <a:avLst/>
          </a:prstGeom>
          <a:solidFill>
            <a:srgbClr val="ED7E1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rgbClr val="C00000"/>
                </a:solidFill>
              </a:rPr>
              <a:t>Inter-activity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80728"/>
            <a:ext cx="35718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err="1" smtClean="0"/>
              <a:t>Belgium</a:t>
            </a:r>
            <a:endParaRPr lang="en-GB" dirty="0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0325"/>
            <a:ext cx="5372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356100" y="3284538"/>
            <a:ext cx="4217988" cy="3063875"/>
            <a:chOff x="2744" y="2069"/>
            <a:chExt cx="2657" cy="1930"/>
          </a:xfrm>
        </p:grpSpPr>
        <p:pic>
          <p:nvPicPr>
            <p:cNvPr id="2049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2069"/>
              <a:ext cx="1506" cy="1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96" name="Text Box 12"/>
            <p:cNvSpPr txBox="1">
              <a:spLocks noChangeArrowheads="1"/>
            </p:cNvSpPr>
            <p:nvPr/>
          </p:nvSpPr>
          <p:spPr bwMode="auto">
            <a:xfrm>
              <a:off x="4105" y="3475"/>
              <a:ext cx="1296" cy="52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b="1">
                  <a:latin typeface="Arial Narrow" pitchFamily="34" charset="0"/>
                </a:rPr>
                <a:t>Wallonia </a:t>
              </a:r>
              <a:br>
                <a:rPr lang="nl-BE" b="1">
                  <a:latin typeface="Arial Narrow" pitchFamily="34" charset="0"/>
                </a:rPr>
              </a:br>
              <a:r>
                <a:rPr lang="nl-BE" b="1">
                  <a:latin typeface="Arial Narrow" pitchFamily="34" charset="0"/>
                </a:rPr>
                <a:t>4 mill. </a:t>
              </a:r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>
              <a:off x="3878" y="2886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35375" y="620712"/>
            <a:ext cx="4557713" cy="2143125"/>
            <a:chOff x="2290" y="391"/>
            <a:chExt cx="2871" cy="1350"/>
          </a:xfrm>
        </p:grpSpPr>
        <p:pic>
          <p:nvPicPr>
            <p:cNvPr id="2049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0" y="391"/>
              <a:ext cx="1524" cy="13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4105" y="618"/>
              <a:ext cx="1056" cy="524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b="1">
                  <a:latin typeface="Arial Narrow" pitchFamily="34" charset="0"/>
                </a:rPr>
                <a:t>Flanders</a:t>
              </a:r>
              <a:br>
                <a:rPr lang="nl-BE" b="1">
                  <a:latin typeface="Arial Narrow" pitchFamily="34" charset="0"/>
                </a:rPr>
              </a:br>
              <a:r>
                <a:rPr lang="nl-BE" b="1">
                  <a:latin typeface="Arial Narrow" pitchFamily="34" charset="0"/>
                </a:rPr>
                <a:t>6 mill. </a:t>
              </a:r>
              <a:endParaRPr lang="en-US" b="1">
                <a:latin typeface="Arial Narrow" pitchFamily="34" charset="0"/>
              </a:endParaRP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3424" y="754"/>
              <a:ext cx="6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737100" y="1412875"/>
            <a:ext cx="4070350" cy="1624013"/>
            <a:chOff x="2984" y="890"/>
            <a:chExt cx="2564" cy="1023"/>
          </a:xfrm>
        </p:grpSpPr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4150" y="1389"/>
              <a:ext cx="1398" cy="524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b="1">
                  <a:latin typeface="Arial Narrow" pitchFamily="34" charset="0"/>
                </a:rPr>
                <a:t>Brussels</a:t>
              </a:r>
              <a:br>
                <a:rPr lang="nl-BE" b="1">
                  <a:latin typeface="Arial Narrow" pitchFamily="34" charset="0"/>
                </a:rPr>
              </a:br>
              <a:r>
                <a:rPr lang="nl-BE" b="1">
                  <a:latin typeface="Arial Narrow" pitchFamily="34" charset="0"/>
                </a:rPr>
                <a:t>1 mill. </a:t>
              </a:r>
              <a:endParaRPr lang="en-US" b="1">
                <a:latin typeface="Arial Narrow" pitchFamily="34" charset="0"/>
              </a:endParaRPr>
            </a:p>
          </p:txBody>
        </p:sp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>
              <a:off x="2984" y="890"/>
              <a:ext cx="108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1979613" y="4797425"/>
            <a:ext cx="43180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80728"/>
            <a:ext cx="60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714" y="260350"/>
            <a:ext cx="6624638" cy="1143000"/>
          </a:xfrm>
        </p:spPr>
        <p:txBody>
          <a:bodyPr/>
          <a:lstStyle/>
          <a:p>
            <a:r>
              <a:rPr lang="nl-BE" dirty="0" smtClean="0"/>
              <a:t>	 </a:t>
            </a:r>
            <a:br>
              <a:rPr lang="nl-BE" dirty="0" smtClean="0"/>
            </a:br>
            <a:r>
              <a:rPr lang="nl-BE" dirty="0" smtClean="0"/>
              <a:t>National </a:t>
            </a:r>
            <a:r>
              <a:rPr lang="nl-BE" dirty="0" err="1" smtClean="0"/>
              <a:t>framework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home-work</a:t>
            </a:r>
            <a:r>
              <a:rPr lang="nl-BE" dirty="0" smtClean="0"/>
              <a:t> </a:t>
            </a:r>
            <a:r>
              <a:rPr lang="nl-BE" dirty="0" err="1" smtClean="0"/>
              <a:t>traffic</a:t>
            </a:r>
            <a:endParaRPr lang="nl-BE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Obligation for companies &gt; 100 employees to deliver mobility data every three years</a:t>
            </a:r>
          </a:p>
          <a:p>
            <a:r>
              <a:rPr lang="en-GB" dirty="0" smtClean="0"/>
              <a:t>Since 1998: fiscal framework in favour of sustainable transport in home-work traffic</a:t>
            </a:r>
          </a:p>
          <a:p>
            <a:pPr lvl="1"/>
            <a:r>
              <a:rPr lang="en-GB" dirty="0" smtClean="0"/>
              <a:t>Cycling reimbursement (commuting or business trip): tax free up to €0,22/km)</a:t>
            </a:r>
          </a:p>
          <a:p>
            <a:pPr lvl="1"/>
            <a:r>
              <a:rPr lang="en-GB" dirty="0" smtClean="0"/>
              <a:t>Bike offered by the employer and investments in bicycle infrastructure: tax free for workers, 120% deductible for employer</a:t>
            </a:r>
          </a:p>
          <a:p>
            <a:pPr lvl="1"/>
            <a:r>
              <a:rPr lang="en-GB" dirty="0" smtClean="0"/>
              <a:t>Public transport reimbursement: 100% tax free</a:t>
            </a:r>
          </a:p>
          <a:p>
            <a:pPr lvl="1"/>
            <a:r>
              <a:rPr lang="en-GB" dirty="0" smtClean="0"/>
              <a:t>Fiscal bonuses for </a:t>
            </a:r>
            <a:r>
              <a:rPr lang="en-GB" dirty="0" err="1" smtClean="0"/>
              <a:t>carpoolers</a:t>
            </a:r>
            <a:r>
              <a:rPr lang="en-GB" dirty="0" smtClean="0"/>
              <a:t> and company bus users</a:t>
            </a:r>
          </a:p>
          <a:p>
            <a:pPr lvl="1"/>
            <a:r>
              <a:rPr lang="en-GB" dirty="0" smtClean="0"/>
              <a:t>CO2-dependant taxation of company cars</a:t>
            </a:r>
          </a:p>
          <a:p>
            <a:pPr lvl="1">
              <a:buNone/>
            </a:pPr>
            <a:r>
              <a:rPr lang="en-GB" dirty="0" smtClean="0"/>
              <a:t>	</a:t>
            </a:r>
          </a:p>
          <a:p>
            <a:pPr lvl="2"/>
            <a:endParaRPr lang="en-GB" dirty="0" smtClean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4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Flanders “Commuting plan”: integrated multi-stages policy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Brussels:</a:t>
            </a:r>
          </a:p>
          <a:p>
            <a:pPr lvl="1"/>
            <a:r>
              <a:rPr lang="en-GB" dirty="0" smtClean="0"/>
              <a:t>	compulsory commuter plan for companies over 100 employees</a:t>
            </a:r>
          </a:p>
          <a:p>
            <a:pPr lvl="1"/>
            <a:r>
              <a:rPr lang="en-GB" dirty="0" smtClean="0"/>
              <a:t>	assistance to companies, follow up of plans </a:t>
            </a:r>
          </a:p>
          <a:p>
            <a:pPr lvl="1"/>
            <a:endParaRPr lang="en-GB" dirty="0" smtClean="0"/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multiplication of continued mobility management initiatives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527" y="1988840"/>
            <a:ext cx="7072313" cy="203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24638" cy="1143000"/>
          </a:xfrm>
        </p:spPr>
        <p:txBody>
          <a:bodyPr/>
          <a:lstStyle/>
          <a:p>
            <a:r>
              <a:rPr lang="nl-BE" dirty="0" err="1" smtClean="0"/>
              <a:t>Regional</a:t>
            </a:r>
            <a:r>
              <a:rPr lang="nl-BE" dirty="0" smtClean="0"/>
              <a:t> </a:t>
            </a:r>
            <a:r>
              <a:rPr lang="nl-BE" dirty="0" err="1" smtClean="0"/>
              <a:t>home-work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mobility</a:t>
            </a:r>
            <a:r>
              <a:rPr lang="nl-BE" dirty="0" smtClean="0"/>
              <a:t> </a:t>
            </a:r>
            <a:r>
              <a:rPr lang="nl-BE" dirty="0" err="1" smtClean="0"/>
              <a:t>policies</a:t>
            </a:r>
            <a:endParaRPr lang="nl-BE" dirty="0" smtClean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667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35471" y="3573016"/>
            <a:ext cx="3779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600" dirty="0" err="1"/>
              <a:t>Flemish</a:t>
            </a:r>
            <a:r>
              <a:rPr lang="nl-BE" sz="1600" dirty="0"/>
              <a:t> Foundation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Traffic</a:t>
            </a:r>
            <a:r>
              <a:rPr lang="nl-BE" sz="1600" dirty="0"/>
              <a:t> </a:t>
            </a:r>
            <a:r>
              <a:rPr lang="nl-BE" sz="1600" dirty="0" smtClean="0"/>
              <a:t>Studies</a:t>
            </a:r>
          </a:p>
          <a:p>
            <a:pPr algn="ctr">
              <a:spcBef>
                <a:spcPct val="50000"/>
              </a:spcBef>
            </a:pPr>
            <a:r>
              <a:rPr lang="nl-BE" sz="1600" dirty="0" err="1" smtClean="0"/>
              <a:t>Including</a:t>
            </a:r>
            <a:r>
              <a:rPr lang="nl-BE" sz="1600" dirty="0" smtClean="0"/>
              <a:t> </a:t>
            </a:r>
            <a:r>
              <a:rPr lang="nl-BE" sz="1600" dirty="0" err="1" smtClean="0"/>
              <a:t>trainings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b="1" dirty="0" err="1" smtClean="0">
                <a:solidFill>
                  <a:srgbClr val="CC0000"/>
                </a:solidFill>
              </a:rPr>
              <a:t>workers</a:t>
            </a:r>
            <a:r>
              <a:rPr lang="nl-BE" sz="1600" b="1" dirty="0" smtClean="0">
                <a:solidFill>
                  <a:srgbClr val="CC0000"/>
                </a:solidFill>
              </a:rPr>
              <a:t> </a:t>
            </a:r>
            <a:r>
              <a:rPr lang="nl-BE" sz="1600" b="1" dirty="0" err="1" smtClean="0">
                <a:solidFill>
                  <a:srgbClr val="CC0000"/>
                </a:solidFill>
              </a:rPr>
              <a:t>unions</a:t>
            </a:r>
            <a:r>
              <a:rPr lang="nl-BE" sz="1600" dirty="0"/>
              <a:t/>
            </a:r>
            <a:br>
              <a:rPr lang="nl-BE" sz="1600" dirty="0"/>
            </a:br>
            <a:endParaRPr lang="en-US" sz="1600" dirty="0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179887" y="3212976"/>
            <a:ext cx="5000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600" dirty="0" err="1"/>
              <a:t>Provincial</a:t>
            </a:r>
            <a:r>
              <a:rPr lang="nl-BE" sz="1600" dirty="0"/>
              <a:t> “</a:t>
            </a:r>
            <a:r>
              <a:rPr lang="nl-BE" sz="1600" dirty="0" err="1"/>
              <a:t>Mobidesks</a:t>
            </a:r>
            <a:r>
              <a:rPr lang="nl-BE" sz="1600" dirty="0"/>
              <a:t>”: full </a:t>
            </a:r>
            <a:r>
              <a:rPr lang="nl-BE" sz="1600" dirty="0" err="1"/>
              <a:t>assistance</a:t>
            </a:r>
            <a:r>
              <a:rPr lang="nl-BE" sz="1600" dirty="0"/>
              <a:t> to </a:t>
            </a:r>
            <a:r>
              <a:rPr lang="nl-BE" sz="1600" dirty="0" err="1"/>
              <a:t>companies</a:t>
            </a:r>
            <a:endParaRPr lang="nl-BE" sz="1600" dirty="0"/>
          </a:p>
          <a:p>
            <a:pPr algn="ctr">
              <a:spcBef>
                <a:spcPct val="50000"/>
              </a:spcBef>
            </a:pPr>
            <a:r>
              <a:rPr lang="nl-BE" sz="1600" b="1" dirty="0" err="1"/>
              <a:t>Flemish</a:t>
            </a:r>
            <a:r>
              <a:rPr lang="nl-BE" sz="1600" b="1" dirty="0"/>
              <a:t> </a:t>
            </a:r>
            <a:r>
              <a:rPr lang="nl-BE" sz="1600" b="1" dirty="0" err="1"/>
              <a:t>Region</a:t>
            </a:r>
            <a:r>
              <a:rPr lang="nl-BE" sz="1600" b="1" dirty="0"/>
              <a:t> “</a:t>
            </a:r>
            <a:r>
              <a:rPr lang="nl-BE" sz="1600" b="1" dirty="0" err="1"/>
              <a:t>Commuting</a:t>
            </a:r>
            <a:r>
              <a:rPr lang="nl-BE" sz="1600" b="1" dirty="0"/>
              <a:t> </a:t>
            </a:r>
            <a:r>
              <a:rPr lang="nl-BE" sz="1600" b="1" dirty="0" err="1"/>
              <a:t>fund</a:t>
            </a:r>
            <a:r>
              <a:rPr lang="nl-BE" sz="1600" b="1" dirty="0"/>
              <a:t>”</a:t>
            </a:r>
            <a:r>
              <a:rPr lang="nl-BE" sz="1600" dirty="0"/>
              <a:t>: up to 50% </a:t>
            </a:r>
            <a:r>
              <a:rPr lang="nl-BE" sz="1600" dirty="0" err="1"/>
              <a:t>financing</a:t>
            </a:r>
            <a:r>
              <a:rPr lang="nl-BE" sz="1600" dirty="0"/>
              <a:t> of transport </a:t>
            </a:r>
            <a:r>
              <a:rPr lang="nl-BE" sz="1600" dirty="0" err="1" smtClean="0"/>
              <a:t>solutions</a:t>
            </a:r>
            <a:endParaRPr lang="nl-BE" sz="1600" dirty="0" smtClean="0"/>
          </a:p>
          <a:p>
            <a:pPr algn="ctr">
              <a:spcBef>
                <a:spcPct val="50000"/>
              </a:spcBef>
            </a:pPr>
            <a:r>
              <a:rPr lang="nl-BE" sz="1600" b="1" dirty="0" smtClean="0">
                <a:solidFill>
                  <a:srgbClr val="CC0000"/>
                </a:solidFill>
              </a:rPr>
              <a:t>focus </a:t>
            </a:r>
            <a:r>
              <a:rPr lang="nl-BE" sz="1600" b="1" dirty="0" err="1" smtClean="0">
                <a:solidFill>
                  <a:srgbClr val="CC0000"/>
                </a:solidFill>
              </a:rPr>
              <a:t>on</a:t>
            </a:r>
            <a:r>
              <a:rPr lang="nl-BE" sz="1600" b="1" dirty="0" smtClean="0">
                <a:solidFill>
                  <a:srgbClr val="CC0000"/>
                </a:solidFill>
              </a:rPr>
              <a:t> “</a:t>
            </a:r>
            <a:r>
              <a:rPr lang="nl-BE" sz="1600" b="1" dirty="0" err="1" smtClean="0">
                <a:solidFill>
                  <a:srgbClr val="CC0000"/>
                </a:solidFill>
              </a:rPr>
              <a:t>access</a:t>
            </a:r>
            <a:r>
              <a:rPr lang="nl-BE" sz="1600" b="1" dirty="0" smtClean="0">
                <a:solidFill>
                  <a:srgbClr val="CC0000"/>
                </a:solidFill>
              </a:rPr>
              <a:t> to </a:t>
            </a:r>
            <a:r>
              <a:rPr lang="nl-BE" sz="1600" b="1" dirty="0" err="1" smtClean="0">
                <a:solidFill>
                  <a:srgbClr val="CC0000"/>
                </a:solidFill>
              </a:rPr>
              <a:t>work</a:t>
            </a:r>
            <a:r>
              <a:rPr lang="nl-BE" sz="1600" b="1" dirty="0" smtClean="0">
                <a:solidFill>
                  <a:srgbClr val="CC0000"/>
                </a:solidFill>
              </a:rPr>
              <a:t>”</a:t>
            </a:r>
            <a:endParaRPr lang="en-US" sz="1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714" y="197768"/>
            <a:ext cx="6624638" cy="1143000"/>
          </a:xfrm>
        </p:spPr>
        <p:txBody>
          <a:bodyPr/>
          <a:lstStyle/>
          <a:p>
            <a:r>
              <a:rPr lang="nl-BE" dirty="0" smtClean="0"/>
              <a:t>	 </a:t>
            </a:r>
            <a:br>
              <a:rPr lang="nl-BE" dirty="0" smtClean="0"/>
            </a:b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actions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access</a:t>
            </a:r>
            <a:r>
              <a:rPr lang="nl-BE" dirty="0" smtClean="0"/>
              <a:t> to </a:t>
            </a:r>
            <a:r>
              <a:rPr lang="nl-BE" dirty="0" err="1" smtClean="0"/>
              <a:t>work</a:t>
            </a:r>
            <a:endParaRPr lang="nl-BE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9750" y="1340768"/>
            <a:ext cx="8229600" cy="4392613"/>
          </a:xfrm>
        </p:spPr>
        <p:txBody>
          <a:bodyPr/>
          <a:lstStyle/>
          <a:p>
            <a:r>
              <a:rPr lang="en-GB" dirty="0" smtClean="0"/>
              <a:t>20% of households don’t own a car</a:t>
            </a:r>
          </a:p>
          <a:p>
            <a:pPr lvl="1">
              <a:buNone/>
            </a:pPr>
            <a:r>
              <a:rPr lang="en-GB" dirty="0" smtClean="0"/>
              <a:t>Specific problems with recently arrived people</a:t>
            </a:r>
          </a:p>
          <a:p>
            <a:r>
              <a:rPr lang="en-GB" dirty="0" smtClean="0"/>
              <a:t>Training of people in search of work and employment workers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Orientation in the city / how to use public transport / reach working destinations</a:t>
            </a: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Specific transport facilities</a:t>
            </a:r>
          </a:p>
          <a:p>
            <a:pPr lvl="1"/>
            <a:r>
              <a:rPr lang="en-GB" dirty="0" smtClean="0"/>
              <a:t>Bus to </a:t>
            </a:r>
            <a:r>
              <a:rPr lang="en-GB" dirty="0" err="1" smtClean="0"/>
              <a:t>Zeebrugge</a:t>
            </a:r>
            <a:r>
              <a:rPr lang="en-GB" dirty="0" smtClean="0"/>
              <a:t> port</a:t>
            </a:r>
          </a:p>
          <a:p>
            <a:pPr lvl="1"/>
            <a:r>
              <a:rPr lang="en-GB" dirty="0" smtClean="0"/>
              <a:t>I-bus to Antwerp chemical industry</a:t>
            </a:r>
          </a:p>
          <a:p>
            <a:pPr lvl="1"/>
            <a:r>
              <a:rPr lang="en-GB" dirty="0" smtClean="0"/>
              <a:t>Max </a:t>
            </a:r>
            <a:r>
              <a:rPr lang="en-GB" dirty="0" err="1" smtClean="0"/>
              <a:t>Mobiel</a:t>
            </a:r>
            <a:r>
              <a:rPr lang="en-GB" dirty="0" smtClean="0"/>
              <a:t> (Ghent):</a:t>
            </a:r>
          </a:p>
          <a:p>
            <a:pPr lvl="2"/>
            <a:r>
              <a:rPr lang="en-GB" dirty="0" smtClean="0"/>
              <a:t>bicycles</a:t>
            </a:r>
          </a:p>
          <a:p>
            <a:pPr lvl="2"/>
            <a:r>
              <a:rPr lang="en-GB" dirty="0" smtClean="0"/>
              <a:t>shuttle services to Ghent Port	</a:t>
            </a:r>
          </a:p>
          <a:p>
            <a:pPr lvl="2">
              <a:buNone/>
            </a:pPr>
            <a:endParaRPr lang="en-GB" dirty="0" smtClean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4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17604"/>
            <a:ext cx="2214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civitasgent.be/userfiles/images/shuttle.JPG"/>
          <p:cNvPicPr>
            <a:picLocks noChangeAspect="1" noChangeArrowheads="1"/>
          </p:cNvPicPr>
          <p:nvPr/>
        </p:nvPicPr>
        <p:blipFill>
          <a:blip r:embed="rId4" cstate="print"/>
          <a:srcRect t="26639"/>
          <a:stretch>
            <a:fillRect/>
          </a:stretch>
        </p:blipFill>
        <p:spPr bwMode="auto">
          <a:xfrm>
            <a:off x="5076056" y="5517232"/>
            <a:ext cx="2232248" cy="1152128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hMSEBQUEhQUFBUVFBQUFBQVFBUUFxQUFBQVFBQUFBQXHCYeFxkkGRQUHy8gJCcpLCwsFR4xNTAqNSYrLCkBCQoKDgwOGQ8PGCkkHSUpKSwpKSksLCwpLCkpLCwsKiwsLCwpKSkpLCkpLCwsLCksLCkpLCwsKSksKSksLCwsKf/AABEIAKcBLQMBIgACEQEDEQH/xAAcAAABBQEBAQAAAAAAAAAAAAAEAAECAwUGBwj/xABQEAABAwEEAwsHCAgDBwUAAAABAAIDEQQSITEFQVEGEyIyYXGBkaGx0QdCUnKSssEUFSMzU2KC8CRDc6KzwtLhFmOTNHSUo7TD4iVUZIOE/8QAGQEAAwEBAQAAAAAAAAAAAAAAAAECAwQF/8QALhEAAgIBAwMDAgUFAQAAAAAAAAECEQMSITEEQVETcaEUImGBsdHwIzKR4fEF/9oADAMBAAIRAxEAPwBtxO5EQW2eZ7g6RwlIDcmNklrQnW6g5hjmuhkdioaOAa+ehrw3VPS7BOeMve0KH2xMYu9ydVJxwVRWfunte9WOdwz3stHO/gDtck3Sso8o0pbd+mkl+0e5w5ieCOhtB0KNnZghqo2LBoXFCW9jaIugCMsOmbTB9XK8AeaTeb7LqhD3kxctnXKJo6qw+UiRuE0Qd95hLD1GoPYum0fu9s0tAZLp9GZtOpxqO1eYBSEIKpSkKj3KzaSaQDQUOTmGoP551eXh3FIPJkeorw2ySSRGsUj2H7riOsDPpW1ZN3tqjwkayUbSLrvabh2Klkrkh4kz020WXaKIQ2JYOjfKVC6gffi5HC+zrGPYF1Oj9PRSirSyQbY3A9Y1LdZvBHpNcAPyPkREWiiRWi3bNPZ3U1H72HatFsApwaU5FEuprsHps4+TRDtiClsBGYXcOgKFfZg7UnHqB6DjDBRRXUW6ytGFFmP0aKrdZU0GgxyFIBHyQNGCrZZQU9aHpAnlVly059FOpUAkbUG6xkJqSYOLRWyRWh6rMKcMVEtFgermOqgyrYnUTozaDmOIREdoQweCFayOqkyaDWShFRyrNMZaVbHIs5Qsjg2YXIqiy7LKtJhwXFkjTOiDtD0TUU0yyLojRNRSomKYjiNHu4UvLNJ2FX1xKp0cMHn/ADJj/wAxw+Cs2rslvI6UqRIPXK+Ui10srW+nK3qYHO7w1dQFwXlPtHDgZsa9/tFrR7pWOV1BlI4tpxRhcg4eMESSuKI2TBTlVgpyVdiJXlYyZDlyVUagCnWlRbKh7yV5PUAWSCq2sLTeaS0jItJBHMRiqQ5WNenqsDbsO7G2ReeJRskF797B3auk0X5UWj6xkkR2sN9vS00I7VwgcolqetoKPcNE7vYpcGyRyHYDdf7Bx7FuQaWidmbp5cO1fNczaELXsO6O1Q0uSuLfRfwx+9iOghCcX2/wKj6BngDhXA8qy7ZZzqXm+i/Ke5tN9jc3a6I4ew7xXX6K3c2eegEjHH0Sd7f7Ls+hbQa7MTQU6wvzorrNZNbupa9m0hE4XTwa+kKdqpfYsa1BGqmxXrb2YcFsRBbsQMsDdiJIoFQ+SiUYg52Ztoso2ISSLBHzWgmqBkedi6Y2ZMBkSY5SmVAXQiGg2N6LhkxWW16IilQ0ZNGm6aqTXoVjkUxiiqMmg2zSYhaQlWZZmYhaDICdmC5MtWXC+wRHMFZvoWbI0g0CUYdVZemnuXrfg0r4SJG1UiM7KqfyUrOl5NVfg4qwghjgRQ3pKg8szj8VZGO895Upjw3+s73imiy6F0o6mtiQC8x8o0lbZT0YmDrL3fzBeoBeS7uJa26bkuN6omLDO/tBGJBmriVRZ81a4rjQyVUknxkCqgHquBEkqpEpkrAeqSQCndQBAFERnBD0UmPTsAi8na9VX0gU7GRtBxCvDkNaTkrGvwCIvcTJFRLAUxcmqrsRpaP0/aYPqpXAei7ht9l1QOhdTozynSNwmj/FEadcbsD1rhg5TDlpFslnsmid3tmloA9l7Y/gO6nYHoK2ZbU13mjGmRuGm0DXgvAiAUXovTc8P1crmgeaTeb7LqjqVqW4dj3FlnYDUOHM7DPAdpStUN0cWi840d5R3toJowR6TP6HfAhdbozdnBMKMlDSfMdgfZfn0ErVSJcUTfZw44iiz7foaR1BHIWY4kNDtm1dMbjvNofu/FpxUDZj5pDsdRx9k4rZZE1TI0tHJ6K0ZIWsldI919gdcwDBeAOApWmzFakdnpmrdDRuZZoA5pBEMYIIIIIY2oIOIIRLqHUrjLYiS3KmRAq66QoNjoib6bZlosjHOio5taCpirL6lpMnTRottQS34FZXyxgJBc2ozF4VFcqjUonSkY89vtBZ+mh/cb0drprVvzhyrnWW8EVaajbzJG2JfTpj9SSAJHcN/ru94qyMiuOSofx3+u73irKqUeiy0nYvHN1jq220ftCOoBvwXrjomnUFzjNylnmMj3sq4zT4hzhgJXAa9gWWWDmkkI8xikorDINq9Cm8nNnPFdI38QPeEBN5Mx5kx/EwHuIXN6E0OzlBJejI2Ieq6Wbybzjivjdz3m/AoKXcTbG+YHeq9p7yFMoT7oRlAJ2omXQtqZxoZPYJ7kG8Obxmkc4I71DtcjLk4Q4mUxMlYwhsBKiY1KC1AZqAlqq2oQinCTlFADWlJhwULRknjySXIMmSmBTVSVpkk6pwVAFPVWgLWuUYnYlRaUwPCKdiC2PVgoUMxyuatoyEatg05PDTe5XADzTw2+y7LoXTaN8pDq0nirSnCjOPsuNepy4iMK0R0dzha8knr2jt1NnnFBJjTBrsHDoNCeiq1jA1wwoeb47F4myKupbWjNLWiIi5I6nou4Q6K4joIWixN8Cs9JfZOQqp1n2VWXondgXcGaMg4i+w1ywxace0rcgtLXj6JzXH0TwXdRSanHkE4sDmahZXEI6YnWKHYULMeZVFicUcLOf/AFKflZH7kasszA1wo55NdYwrjiVRpJxbpGctFeBHhzsjRW/TU4g9rH3eZZqrfuzZOlRt2GTg0r5xRBkKz9H3i3hChrj1BacLMMV2RdI5JRtsaU8OT13d5Uz8EPNMA6Q1P1j6mhIHCObqUCuBwHMFxx4O5kqoPRZqx37W0fx5EYgdEfVf/ZP/ANRKn3JDkkk1UwHSSWJur0hciDAcZKg+oON11A6Ss8mRY4OT7GmPG8klFEbfurjYSGAyEawaN6Dr6Agf8Y140LSPW8WrH0XEx0o3wOLBi66CdRpW7jStFC3OY6V29NIYTwW6/wAk6uVeNLq8zWpSS34PYj0uFPTp/M2HaXsj+PZR0NY7wKpks+jXZxuYeZ7fdJW/ZYorHCDIQytA95BJLyK0wFaYHqWoWgjIHnHivRhjytfc1fsebOWHVUYuvc4Z25zR7+LO5nOf6mql24WJ31dqYee6e5y7iTR0Ts42H8DfBDSbnrOc4m9FR3FHoy8R+V+5H9L8fh/scXJ5P7QOI+N3S4fBBy7kLY39Xe9VzT8V6JYtDxREmNtCRStScNmJRqpYE1vt7P8A0Zyq/tPHrVoi0N40Mg/A7vCDxbg4Ec4p3r2yii+FrswDzgHvSfT+GSeLCQKV8L1qfc/Z38aGM/gA7QgJtw1kd+rLfVe4d5S9CXkR5pVOCu7m8nEJ4skjee674BAzeTd44k4PrMI7iVLxTXYDkS/EY5p3GjluWjye2scXe36xR9PeAQ8u5a1DOFx9W67uKjTPugAI5Aio3jkT6O3NzSzb1jE64543wOAIaWg0w+8EdNuJtjcmsf6rh/NRaR1eBUUMciZIsWnbXuWa+GSJ5ZK0scKYHlFQURv2Ledaxn5FRqQR0F45Uy11Uo9I0IoAgWzYUUhINi645PBDibLdM3ZjhwSa8uIAPaF0dktjJMscAclw7pG3teXxW3ojSzGUBIxyBIaf7hbxyXaZjPHtsdlBM668Ocbox4RrSoFDU4ih5cqod7XLJ0vbmmN8L3Ab9GReALt7LHDhGmoFzELBZpGMFua4y/o7GPhAFbrXBz8a4ubwsCNVFhkel7IrEnW7KWsPy60j7tk7XxD4rpmWEnMrmrNaGPt07mEOa5thIINa1mgXZupXq15VyrsUQl4NGitui27U3zedRVweeVReb2YrziqrUxUjM0k7gyjll73KYQctqEjZXDK/INmT3NII5wUVVZx4OhlgQWiD9EKelKeuaQ/FGMOIQGhfqGHbePW9xT7iD6pJqpVQIkCuD3QW7fZ3EcVvAbzNzPSaldXp2371A5w4x4LfWdr6BU9C4ELyf/Qy8Y17s9XoMXM37HUaLPyexPlydJg33W/zOWbucsm+WhuxvDP4cv3qKWm9MMlZGyIODGbaDEC63InIV61s7kLHdiLzm80Hqtw769SiCWTNGEd4xX8+TSbePFKcuZP/AJ8Ae6mV01qggY3fLn0rmVoDyOOoXR++ibJurfctJmja18AyaTRzi4sDamvnAY8vIgmWO2x2iWdsTHulvNAL2m42rbhOI1NApyKvSG5mZtkLW/SSyyiSahGIo+gFaVo51ecr0rlbaPHNl26IhlmrFw7QRRgdxWkijiSMcHNPXsU4d0QkluRxSvaH726VoFxrszU1yG3vqK5ccNoNp3+SAgQwfRRtcHVfSgaDt4Tq4YUGdE+53RzxanysjkghLTWOQ8Z5Pmt2DUT8aClJ2B1KSphtTXucG43aBxGV4+bXWQMTsqFctE0+BtNciSTqN8bR1piokmST0QAqpJUSQAkwUk0ZFSgDJtzaW+ynbHaW/usd8FsXVlaWcBa7Efv2hvtQf2WqXqY8sGc7pKCy/KpPlLa3mQXXUdgTvzTUtOA4A6lGfcxYDWj3R0NOOQAd8dF54PnscOhC7q3UtFb12sIxpWuFqF38WDeS9VWWggiWpult4kOaS0F9oe9jX8jmyuFeVZNq3aNY400mY0Oiw4MF+j3Tb0WkZA0o/PHGo6FpP3DTjivjdz3m/ArQs8ovCQjEgnAawa9lSr9GTAPg3p5uhgYWmpxe2V7x0ObGelXSRmoXZhS7kbWMd6veq9p7CQVl6T0PMx0e+QyAcMYscRqIxHMvVmTYITSUuAJ2ntCrTexmcJuNlraIW4EllojIIzusL8a/sgVuMtcFmFsjkMhLmTMY0UuASMvtOed6QDLJZ8+lAx8bhUmO0VuVoSHxvY6ntHrRNn0fDbZpd9cIDSMtEuF68HNcMC37NqJXppEpVKzltz1rdGXjiuIhDScAC2eN4ceSjSVYzdC9r2uDqkPMh1Ve4mrnbSG0A2Y0T6U0O+zzzta5jhGInucwmlHlty7exNHOb1Ln66+pcLlKCSNluevaD8oETy8PF5znRtjblndYaE5AVJxOvq6SySxzNvxVLakVXgVmtjmGoNCDUHYdq6/Q27SaCFoFyhwF6pPBA5eXsWmPLq55E4m7Z7K6NkgdmZZXHkvSuIHVRaFUH8r30Pd/mPHS2UtPciwuqHCobJsOI5wsrQtujFnjBewG7iC9opieVajc+lBWFlYmEk4tafN1iuxU/wABF/y6P7SP22+KkLZH6bPbb4qO9fmjfBLe/wA0b4I3AC0pYYp7t6WgbWga9mZpia12ID/C0H2x9uPwW7vf5o3wTbyPyG+Cwn02Ob1SirNo9Rkgqi9jE/wpD9sfaj8FYzc6wYC0PHIHt+C195H5DfBLeB+Q3wUrpMa4j+pX1WXyZfzCP/dSe2PFP8y//Lk9sf1LT+Tt2D2W+CrhgbV+A43ot9Fp2cqr6aHj5YfUZPP6fsA/MztVrk9r/wAk40JXj2mRw9G8BXnxK0d5bsHU3wS3huwdQ8EfTw8fLF9RPz8IsszI42hrLrWjIAj81Vm+jaOsKjeRs7B4Jb0PzRbpVsjJu92X76No6wgX6HsziSYoSSSSbrKknEklXmIKDWDHnScb5C6KfmKy/ZRdAA7kvmOzamNHM9w7nI2Gz3stQJJJoABmXE4ADasC37u7BE4tD5JiMCYmcDoe8i9zgUWctEeaHqfk1PmWDlHNPKP5040VD6cg/wD0zf1rM0du0sU7gxr3xuOAEoDQTsD2uIrz0W2YxXLvTjplxQan5KBo+PVLL/xEn9STbA2v1sv+u495T3Bc6PgrLor/AHKvShamZOl7KBNZKSyGszhXfKkVhkxbsyp0rU+RH7ab2mHvYsO3PdfsZcC13yg1BIOFyUDLDKi3rymCTv8AnYVsEhYG2yj3F9bNhvlw4tmGVAPT7VpW0tfHIAWVewipu4mhu1rnQ7VjSn9Mj/YS/wASJaN781KajyFnD/Or3xthIBuOe4ekKglwrXLMrsdBOhfBE9oaHsDhUYlr3CjzSuNcDjtUDZYw5zwxoc7NwAqecqbGtbk0DkAA7ko42uRWGwyvqayN5PowP5lVpKR9z6yPMeYeX76Ge9chum3aSQ2sxRhu9xENkq0EveKb5wji2hJaKejXGqJyWNWwRZaX3rSwOIoZ4cQCM3Xag1PpdibdLbnsJJuOLCIiaGhLQ14NCMMJBlXWs3Scw+WRuGIL4nDmvtNVdpyzn5a8Y0cwPHPVoOfKwrBzdSryKtzNda6lxwF4NBoKUIzwCuJZVlImUa2jgb3CxzNCKHmSjs9ZHDHADWixZRtPWuVqcigG1wMc6rGiP7tXEdFamvSox325O7wtAWZvL1lS3hurvKPTndjO4dZBEHMGP0riTtLpi49pRIKCbaS8EnPf3N57s5HwRYK9OHCoTJtKFsH1UfqM90IgnBD2P6tnqM90KxBFU6hVPVAidUlGqVUDJpVUKpVQBKqphOLvW/kYpkqqE8b1j3NQBfVKqjVMgCdUqqCi6YDMgc5A70uBpN8FjiosxPSolynBO1gfI7ixh8h5mCvwQ3QHH+UndCR+hRGgFHWlwze8irYq+i0EEjWTyLz7eeVE2m0ukkdI81c9znuPK41PerY7E4tvG61pwDnuDQTrpXPoXkTbnJsGZzoyF6buC0+ZoTE81fFShObmZCvNkvPrRZnNNHDMVBBBBG0EYEcy1Nw9qMdtYNTqtPTkqwycJoD1GvA/D8FMlVeZ0fBYe6qG0PMIgDjwnX7rroA4FCcR95enKWlXVgEacP01k/3gfw5EXbbfccxl1530locwVDMhecdXG7EHps/T2T/eP+3KtZEeZfzsIzpP9rj/AGEv8SJE2/SDYWX31DagYCuJyQ7/APa2/sJO2SNXW+xMmZckFW1BpUjEGoyRvToC6Q4IbSVsMUL5ALxY2tNvUr3nBK8rYCspvFlcKltRzkVXm+ndGEsdaC4Vle+ShzN97nVbyAObU7XEal6JNaWsoXENFRiTTvXmxnMjLpdXANYDkK3Wj3VydS1STGkSaSXWcmvFh95oXY6dsjC5jzg7Fl7E8GjnUpzrmI7E76LWWCMHEUN1wJIPMFt6Ut++kYUAJPG2iizx0ou/wCtzNgDRNJUkijaHBtcBzooyM1N63E91EBCwb7JyBvcigOYKVKhlwtOxrfZHxxUt8ft7fBU/nYkWA5gKtY6O5t0TWuutFBvrqe05x7U4Kla2DfH4ee/afOPUg47TGXujFC5oBcKVpXLNdseCWXzSgNNSMAT1BU2eZoYyrmjgNzcB5oU7VhG/LiPOQ9ErIZuXi1lx6f7KJvIn9iT93ReNQf8Ae3+Rth1cQpVVcUYa0NGQAA5hgpLYzJVT1UQU9UAKqVUySQxlXAeN65+CsKpg8713d6ALryV5QqnqmA9ULa9GRyEOe28QKZnKtUSlVTKKkqascZOLtMVVl7qLTcsFo+8AzofIAewlaa53dvJ+hHllZ7zj/Koy7QfsBwFkjDni9gM3EZhoFXEdAK6Ka3cFvAbez4oO9tIAETdgaABymp1rnrK6hJzwdUbRdNQtxg2EVOutM+VeXGVcAkCaWnvtHBa3DJooLzc3Aaqtz2lgKF0Fha4j974FG29zQ0gYihoepteTjdqztGWhrJ43ONGtJJOzAjUi/uTYM9dJ4PQPgnquTtXlDgAoxkj8tQYMOUmvYsq0eUaU8SJjfWJefgF6L6jGu4UdRph36TYx/mvPVE/xWtLO1oq4ho2uIA6yvJrduktEzmuc+hbW7dAbdvChpTHJZ7yXGriXHaSSe1c/1STdID0i0bpbM203jK0gQ3eDV+JkJI4IONAENavKFAOIyR/QGDtNexcEyzk5YoyHQ7zqpzrN9TPsBtWvygTOwjjYzlJLz8B2LJtO6W1SZyvA2Noz3aFFRaCA4x6kbBo9jcgOdZvJklyx0znm2aSQ1o4na6p7StGDRD6cI05lsNYrKKVErSAxWGnnOPSUS2Dp5zXvVtExdRUFAtnb9JJ+HuRdPyELZcZHgVJJFAMa4alv2PQBOMhuj0Rn0nIKopvgEjLjjJNACTsAqVpwbnnuFXFreQ4nppkj32uGAUaBXY2hPS45LKtGlpHGt4tGoDx1rWkuQo6+1n6R/rv94rA0do17bXPK7ivuhuOeArhqyC27W/6R/rv94qDV3KN0/BnZXbz9DJ+zf7hVrQqNJn6CT1H9rSiCVa5EIpglVIpgSonCgAqhI++RQXLooam8XVNRSmVKJAEpKBch57axnHe1vrODe9AwolD2c4H13d6y7RutsrM5mn1av90FZT/KDA2t1sj+E45BoxcSMzXsWTywXLQ6OtSquCtHlHeeJC0es4u7AAs2fdva3ZPaz1GNHa6pWcuqxrgD0sTVeW0dgA69Tg4kigO3BV2nSUUfHkYz1ntHYSvJrRpSaTjyyO5C91OqtEK9uCxfWeEGx6bat2tlZWkl87GNce2gHauW09usbaIBGGuDr4c44XcL1aY184Ll6JwuefUzmqAJhfQrShno0AY4bWgjYDU7KYrIa5XRknIE8wqskCdBdutIIoNdC46qjJo5BU4668gWY8VK0YtFSOOIoOXwR8WhBrQ9x02c8I0RFYXOyaSuli0cxupEBmyiNI9JgQaCcc6BHwaHY3MV58VopBqqkPSiEUDW5AKyicdae6qKIXU4ClRPdQBCimxvMFOOzlxAAqTkAKlbdl3Mk0Mhu/daRXpdkOiqpRbAx44iTQYnYMeoBadl0E44v4I2DE+AW3DZY4WmgDRrJOfOSsy17oqYRiv3nDDoHitNKXI68hO8xQiuDRy5u+JWRbtNONWsF1uVSBeP9KFntF83nkk8p8cgg57TsHScv7ocuyE2J0oGfUqSXHKo5kohU4oui1x4dW7MJTAdI7rJ2zzC8MJZQOCDSkjqakOd2lppxx7DfBMkuVZZruyrKJ91tpc0tMhoRQi60YHmCofultJ/XSe0UySl5J+WBWd0Fo+2l9t3iqzpu0fbS/6j/FJJT6kvLAgdLzn9dL/qP8VH5yl+1k/1H+KSSnVLyFkDbpD+sk9t3iqSK4nrSSStsB6JBqdJADhicRJJJ0ImIVYyzEpJJ0ATHoslEx6DBzKSSaRoooMi0NG3UDz496KjhGpOkqopIldTtNckySYMcgpi6iSSQDnlUg0BJJMBjLqonFefsSSQA/WFqWPRF76x10bBievIJJLSCTe40b1lsjWCjWt6sekmtUJb9Msjq0Al2ypAHOfBJJbSelbDeyMK0Wt8mLnVpkMgOYIcu/ISSWHJDHa3b+fFM8bfFJJAgeSIV4PX/ZSqfS7Ekk1OUeGJx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6" name="Picture 8" descr="http://www.duurzamehavenvanantwerpen.be/sites/default/files/thumb-bus.jpg"/>
          <p:cNvPicPr>
            <a:picLocks noChangeAspect="1" noChangeArrowheads="1"/>
          </p:cNvPicPr>
          <p:nvPr/>
        </p:nvPicPr>
        <p:blipFill>
          <a:blip r:embed="rId5" cstate="print"/>
          <a:srcRect r="12121" b="19063"/>
          <a:stretch>
            <a:fillRect/>
          </a:stretch>
        </p:blipFill>
        <p:spPr bwMode="auto">
          <a:xfrm>
            <a:off x="6911752" y="4317604"/>
            <a:ext cx="2232248" cy="1199628"/>
          </a:xfrm>
          <a:prstGeom prst="rect">
            <a:avLst/>
          </a:prstGeom>
          <a:noFill/>
        </p:spPr>
      </p:pic>
      <p:pic>
        <p:nvPicPr>
          <p:cNvPr id="2057" name="Picture 4" descr="G:\TRAJECT\1. PROJETS ON_GOING\Formation Liège-Hauts Sarts\Photos Formation\P10309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8090" y="2745284"/>
            <a:ext cx="20637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G:\TRAJECT\1. PROJETS ON_GOING\Formation Liège-Hauts Sarts\Photos Formation\P1030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754682"/>
            <a:ext cx="2051990" cy="1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bldLvl="4" animBg="1"/>
    </p:bldLst>
  </p:timing>
</p:sld>
</file>

<file path=ppt/theme/theme1.xml><?xml version="1.0" encoding="utf-8"?>
<a:theme xmlns:a="http://schemas.openxmlformats.org/drawingml/2006/main" name="Presentation_Traject">
  <a:themeElements>
    <a:clrScheme name="templatePPT 13">
      <a:dk1>
        <a:srgbClr val="08080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0606"/>
      </a:accent4>
      <a:accent5>
        <a:srgbClr val="DAEDEF"/>
      </a:accent5>
      <a:accent6>
        <a:srgbClr val="2D2D8A"/>
      </a:accent6>
      <a:hlink>
        <a:srgbClr val="CC0000"/>
      </a:hlink>
      <a:folHlink>
        <a:srgbClr val="99CC00"/>
      </a:folHlink>
    </a:clrScheme>
    <a:fontScheme name="template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PPT 13">
        <a:dk1>
          <a:srgbClr val="08080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0606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Presentation_Traject</Template>
  <TotalTime>109</TotalTime>
  <Words>467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Presentation_Traject</vt:lpstr>
      <vt:lpstr>    Promoting Sustainability  through Mobility Management   Concepts, Belgian Experience    </vt:lpstr>
      <vt:lpstr>Origin of mobility management</vt:lpstr>
      <vt:lpstr>The essence of mobility management </vt:lpstr>
      <vt:lpstr>Before mobility  management: the top-down approach</vt:lpstr>
      <vt:lpstr>  Mobility management  </vt:lpstr>
      <vt:lpstr>Belgium</vt:lpstr>
      <vt:lpstr>   National framework for home-work traffic</vt:lpstr>
      <vt:lpstr>Regional home-work  mobility policies</vt:lpstr>
      <vt:lpstr>   Specific actions on access to work</vt:lpstr>
      <vt:lpstr>Case: “Bike to work” plan  Colruyt supermarkets</vt:lpstr>
      <vt:lpstr>PowerPoint Presentation</vt:lpstr>
      <vt:lpstr>Extension of mobility management  To other trip purposes</vt:lpstr>
      <vt:lpstr>Extension of mobility management  To other trip purposes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Vincent</dc:creator>
  <cp:lastModifiedBy>ktrevayne</cp:lastModifiedBy>
  <cp:revision>15</cp:revision>
  <dcterms:created xsi:type="dcterms:W3CDTF">2011-03-07T20:42:50Z</dcterms:created>
  <dcterms:modified xsi:type="dcterms:W3CDTF">2013-02-05T08:21:02Z</dcterms:modified>
</cp:coreProperties>
</file>