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1" r:id="rId4"/>
    <p:sldId id="260" r:id="rId5"/>
    <p:sldId id="263" r:id="rId6"/>
    <p:sldId id="262" r:id="rId7"/>
    <p:sldId id="259"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4053" autoAdjust="0"/>
  </p:normalViewPr>
  <p:slideViewPr>
    <p:cSldViewPr>
      <p:cViewPr varScale="1">
        <p:scale>
          <a:sx n="66" d="100"/>
          <a:sy n="66" d="100"/>
        </p:scale>
        <p:origin x="-12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4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56FBF-46B5-407D-AD43-08519789833E}" type="datetimeFigureOut">
              <a:rPr lang="en-GB" smtClean="0"/>
              <a:t>03/02/2013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CABDA-76E2-4DB9-AF37-4586FA304341}" type="slidenum">
              <a:rPr lang="en-GB" smtClean="0"/>
              <a:t>‹#›</a:t>
            </a:fld>
            <a:endParaRPr lang="en-GB"/>
          </a:p>
        </p:txBody>
      </p:sp>
    </p:spTree>
    <p:extLst>
      <p:ext uri="{BB962C8B-B14F-4D97-AF65-F5344CB8AC3E}">
        <p14:creationId xmlns:p14="http://schemas.microsoft.com/office/powerpoint/2010/main" val="117518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is.gov.uk/files/file5115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Reporting mostly on the findings of the recent LRD report </a:t>
            </a:r>
          </a:p>
          <a:p>
            <a:r>
              <a:rPr lang="en-GB" dirty="0" smtClean="0"/>
              <a:t>Green Unions at Work 2012 survey</a:t>
            </a:r>
            <a:r>
              <a:rPr lang="en-GB" baseline="0" dirty="0" smtClean="0"/>
              <a:t> findings</a:t>
            </a:r>
            <a:endParaRPr lang="en-GB" dirty="0"/>
          </a:p>
        </p:txBody>
      </p:sp>
      <p:sp>
        <p:nvSpPr>
          <p:cNvPr id="4" name="Slide Number Placeholder 3"/>
          <p:cNvSpPr>
            <a:spLocks noGrp="1"/>
          </p:cNvSpPr>
          <p:nvPr>
            <p:ph type="sldNum" sz="quarter" idx="10"/>
          </p:nvPr>
        </p:nvSpPr>
        <p:spPr/>
        <p:txBody>
          <a:bodyPr/>
          <a:lstStyle/>
          <a:p>
            <a:fld id="{4D4CABDA-76E2-4DB9-AF37-4586FA304341}" type="slidenum">
              <a:rPr lang="en-GB" smtClean="0"/>
              <a:t>1</a:t>
            </a:fld>
            <a:endParaRPr lang="en-GB"/>
          </a:p>
        </p:txBody>
      </p:sp>
    </p:spTree>
    <p:extLst>
      <p:ext uri="{BB962C8B-B14F-4D97-AF65-F5344CB8AC3E}">
        <p14:creationId xmlns:p14="http://schemas.microsoft.com/office/powerpoint/2010/main" val="164857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ctr"/>
            <a:endParaRPr lang="en-GB" dirty="0"/>
          </a:p>
        </p:txBody>
      </p:sp>
      <p:sp>
        <p:nvSpPr>
          <p:cNvPr id="4" name="Slide Number Placeholder 3"/>
          <p:cNvSpPr>
            <a:spLocks noGrp="1"/>
          </p:cNvSpPr>
          <p:nvPr>
            <p:ph type="sldNum" sz="quarter" idx="10"/>
          </p:nvPr>
        </p:nvSpPr>
        <p:spPr/>
        <p:txBody>
          <a:bodyPr/>
          <a:lstStyle/>
          <a:p>
            <a:fld id="{4D4CABDA-76E2-4DB9-AF37-4586FA304341}" type="slidenum">
              <a:rPr lang="en-GB" smtClean="0"/>
              <a:t>2</a:t>
            </a:fld>
            <a:endParaRPr lang="en-GB"/>
          </a:p>
        </p:txBody>
      </p:sp>
    </p:spTree>
    <p:extLst>
      <p:ext uri="{BB962C8B-B14F-4D97-AF65-F5344CB8AC3E}">
        <p14:creationId xmlns:p14="http://schemas.microsoft.com/office/powerpoint/2010/main" val="38431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The presence of green union reps is having a significant impact upon UK workplaces - encouraging a growing number of employers to adapt cost-saving energy efficiency measures and persuading colleagues to become more environmentally-aware at work.</a:t>
            </a:r>
          </a:p>
          <a:p>
            <a:endParaRPr lang="en-GB" dirty="0" smtClean="0"/>
          </a:p>
          <a:p>
            <a:r>
              <a:rPr lang="en-GB" dirty="0" err="1" smtClean="0"/>
              <a:t>Metaphore</a:t>
            </a:r>
            <a:r>
              <a:rPr lang="en-GB" baseline="0" dirty="0" smtClean="0"/>
              <a:t> of GWP as the cyclist </a:t>
            </a:r>
          </a:p>
          <a:p>
            <a:pPr marL="171450" indent="-171450">
              <a:buFont typeface="Arial" pitchFamily="34" charset="0"/>
              <a:buChar char="•"/>
            </a:pPr>
            <a:r>
              <a:rPr lang="en-GB" baseline="0" dirty="0" smtClean="0"/>
              <a:t>Cyclist = Green Workplace Rep, weaving his way nimbly through the heavy traffic</a:t>
            </a:r>
          </a:p>
          <a:p>
            <a:pPr marL="171450" indent="-171450">
              <a:buFont typeface="Arial" pitchFamily="34" charset="0"/>
              <a:buChar char="•"/>
            </a:pPr>
            <a:r>
              <a:rPr lang="en-GB" baseline="0" dirty="0" smtClean="0"/>
              <a:t>Bike = the union, helping to carry GWR from A to B in a safe and efficient manner</a:t>
            </a:r>
          </a:p>
          <a:p>
            <a:pPr marL="171450" indent="-171450">
              <a:buFont typeface="Arial" pitchFamily="34" charset="0"/>
              <a:buChar char="•"/>
            </a:pPr>
            <a:r>
              <a:rPr lang="en-GB" baseline="0" dirty="0" smtClean="0"/>
              <a:t>Helmet = the union protection</a:t>
            </a:r>
          </a:p>
          <a:p>
            <a:pPr marL="171450" indent="-171450">
              <a:buFont typeface="Arial" pitchFamily="34" charset="0"/>
              <a:buChar char="•"/>
            </a:pPr>
            <a:r>
              <a:rPr lang="en-GB" baseline="0" dirty="0" smtClean="0"/>
              <a:t>Ruck sack = armed full of facts, information, training, ideas and proposals</a:t>
            </a:r>
          </a:p>
          <a:p>
            <a:pPr marL="171450" indent="-171450">
              <a:buFont typeface="Arial" pitchFamily="34" charset="0"/>
              <a:buChar char="•"/>
            </a:pPr>
            <a:endParaRPr lang="en-GB" baseline="0" dirty="0" smtClean="0"/>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4D4CABDA-76E2-4DB9-AF37-4586FA304341}" type="slidenum">
              <a:rPr lang="en-GB" smtClean="0"/>
              <a:t>3</a:t>
            </a:fld>
            <a:endParaRPr lang="en-GB"/>
          </a:p>
        </p:txBody>
      </p:sp>
    </p:spTree>
    <p:extLst>
      <p:ext uri="{BB962C8B-B14F-4D97-AF65-F5344CB8AC3E}">
        <p14:creationId xmlns:p14="http://schemas.microsoft.com/office/powerpoint/2010/main" val="319784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1663" y="395288"/>
            <a:ext cx="3365500" cy="2524125"/>
          </a:xfrm>
        </p:spPr>
      </p:sp>
      <p:sp>
        <p:nvSpPr>
          <p:cNvPr id="3" name="Notes Placeholder 2"/>
          <p:cNvSpPr>
            <a:spLocks noGrp="1"/>
          </p:cNvSpPr>
          <p:nvPr>
            <p:ph type="body" idx="1"/>
          </p:nvPr>
        </p:nvSpPr>
        <p:spPr>
          <a:xfrm>
            <a:off x="685800" y="611560"/>
            <a:ext cx="5486400" cy="7846640"/>
          </a:xfrm>
        </p:spPr>
        <p:txBody>
          <a:bodyPr/>
          <a:lstStyle/>
          <a:p>
            <a:r>
              <a:rPr lang="en-GB" dirty="0" smtClean="0"/>
              <a:t>1,208 replies / All sectors / </a:t>
            </a:r>
          </a:p>
          <a:p>
            <a:r>
              <a:rPr lang="en-GB" dirty="0" smtClean="0"/>
              <a:t>8% environment reps</a:t>
            </a:r>
          </a:p>
          <a:p>
            <a:r>
              <a:rPr lang="en-GB" dirty="0" smtClean="0"/>
              <a:t>Transport</a:t>
            </a:r>
            <a:r>
              <a:rPr lang="en-GB" baseline="0" dirty="0" smtClean="0"/>
              <a:t> currently responsible for </a:t>
            </a:r>
          </a:p>
          <a:p>
            <a:r>
              <a:rPr lang="en-GB" baseline="0" dirty="0" smtClean="0"/>
              <a:t>&gt;25% of UK’s Carbon Emissions, &amp; rising</a:t>
            </a:r>
          </a:p>
          <a:p>
            <a:endParaRPr lang="en-GB" dirty="0" smtClean="0">
              <a:effectLst/>
            </a:endParaRP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 further 53% of employers have some measures in place for</a:t>
            </a:r>
          </a:p>
          <a:p>
            <a:r>
              <a:rPr lang="en-GB" sz="1200" b="0" i="0" u="none" strike="noStrike" kern="1200" baseline="0" dirty="0" err="1" smtClean="0">
                <a:solidFill>
                  <a:schemeClr val="tx1"/>
                </a:solidFill>
                <a:latin typeface="+mn-lt"/>
                <a:ea typeface="+mn-ea"/>
                <a:cs typeface="+mn-cs"/>
              </a:rPr>
              <a:t>tele</a:t>
            </a:r>
            <a:r>
              <a:rPr lang="en-GB" sz="1200" b="0" i="0" u="none" strike="noStrike" kern="1200" baseline="0" dirty="0" smtClean="0">
                <a:solidFill>
                  <a:schemeClr val="tx1"/>
                </a:solidFill>
                <a:latin typeface="+mn-lt"/>
                <a:ea typeface="+mn-ea"/>
                <a:cs typeface="+mn-cs"/>
              </a:rPr>
              <a:t>/video conferencing and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51% have some measures in place for providing secure cycle storage, lockers and showers. For example</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Prospect reps at Scottish National Heritage Work say that the travel policy is guided by a travel hierarchy with employees fi </a:t>
            </a:r>
            <a:r>
              <a:rPr lang="en-GB" sz="1200" b="0" i="0" u="none" strike="noStrike" kern="1200" baseline="0" dirty="0" err="1" smtClean="0">
                <a:solidFill>
                  <a:schemeClr val="tx1"/>
                </a:solidFill>
                <a:latin typeface="+mn-lt"/>
                <a:ea typeface="+mn-ea"/>
                <a:cs typeface="+mn-cs"/>
              </a:rPr>
              <a:t>rst</a:t>
            </a:r>
            <a:r>
              <a:rPr lang="en-GB" sz="1200" b="0" i="0" u="none" strike="noStrike" kern="1200" baseline="0" dirty="0" smtClean="0">
                <a:solidFill>
                  <a:schemeClr val="tx1"/>
                </a:solidFill>
                <a:latin typeface="+mn-lt"/>
                <a:ea typeface="+mn-ea"/>
                <a:cs typeface="+mn-cs"/>
              </a:rPr>
              <a:t> having to consider video conferencing, followed by public transport and shared car use, while air travel is restricted to overseas trips except in exceptional circumstances.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 UNISON rep at Hackney council says the council heavily promotes cycling and walking to work and offers a cycle to work scheme and cycling allowances for work trips at 20pence per mile.</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majority of respondents said that no action had been taken. </a:t>
            </a:r>
          </a:p>
          <a:p>
            <a:pPr marL="171450" indent="-171450">
              <a:buFont typeface="Arial" pitchFamily="34" charset="0"/>
              <a:buChar char="•"/>
            </a:pPr>
            <a:r>
              <a:rPr lang="en-GB" sz="1200" b="1" i="0" u="none" strike="noStrike" kern="1200" baseline="0" dirty="0" smtClean="0">
                <a:solidFill>
                  <a:srgbClr val="FF0000"/>
                </a:solidFill>
                <a:latin typeface="+mn-lt"/>
                <a:ea typeface="+mn-ea"/>
                <a:cs typeface="+mn-cs"/>
              </a:rPr>
              <a:t>79% </a:t>
            </a:r>
            <a:r>
              <a:rPr lang="en-GB" sz="1200" b="0" i="0" u="none" strike="noStrike" kern="1200" baseline="0" dirty="0" smtClean="0">
                <a:solidFill>
                  <a:schemeClr val="tx1"/>
                </a:solidFill>
                <a:latin typeface="+mn-lt"/>
                <a:ea typeface="+mn-ea"/>
                <a:cs typeface="+mn-cs"/>
              </a:rPr>
              <a:t>said there was </a:t>
            </a:r>
            <a:r>
              <a:rPr lang="en-GB" sz="1200" b="1" i="0" u="none" strike="noStrike" kern="1200" baseline="0" dirty="0" smtClean="0">
                <a:solidFill>
                  <a:schemeClr val="tx1"/>
                </a:solidFill>
                <a:latin typeface="+mn-lt"/>
                <a:ea typeface="+mn-ea"/>
                <a:cs typeface="+mn-cs"/>
              </a:rPr>
              <a:t>no training in eco-driving techniques</a:t>
            </a:r>
            <a:r>
              <a:rPr lang="en-GB" sz="1200" b="0" i="0" u="none" strike="noStrike" kern="1200" baseline="0" dirty="0" smtClean="0">
                <a:solidFill>
                  <a:schemeClr val="tx1"/>
                </a:solidFill>
                <a:latin typeface="+mn-lt"/>
                <a:ea typeface="+mn-ea"/>
                <a:cs typeface="+mn-cs"/>
              </a:rPr>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compared to 5% offering comprehensive schemes</a:t>
            </a:r>
          </a:p>
          <a:p>
            <a:pPr marL="171450" indent="-171450">
              <a:buFont typeface="Arial" pitchFamily="34" charset="0"/>
              <a:buChar char="•"/>
            </a:pPr>
            <a:r>
              <a:rPr lang="en-GB" sz="1200" b="1" i="0" u="none" strike="noStrike" kern="1200" baseline="0" dirty="0" smtClean="0">
                <a:solidFill>
                  <a:schemeClr val="tx1"/>
                </a:solidFill>
                <a:latin typeface="+mn-lt"/>
                <a:ea typeface="+mn-ea"/>
                <a:cs typeface="+mn-cs"/>
              </a:rPr>
              <a:t>76% </a:t>
            </a:r>
            <a:r>
              <a:rPr lang="en-GB" sz="1200" b="0" i="0" u="none" strike="noStrike" kern="1200" baseline="0" dirty="0" smtClean="0">
                <a:solidFill>
                  <a:schemeClr val="tx1"/>
                </a:solidFill>
                <a:latin typeface="+mn-lt"/>
                <a:ea typeface="+mn-ea"/>
                <a:cs typeface="+mn-cs"/>
              </a:rPr>
              <a:t>said there were </a:t>
            </a:r>
            <a:r>
              <a:rPr lang="en-GB" sz="1200" b="1" i="0" u="none" strike="noStrike" kern="1200" baseline="0" dirty="0" smtClean="0">
                <a:solidFill>
                  <a:schemeClr val="tx1"/>
                </a:solidFill>
                <a:latin typeface="+mn-lt"/>
                <a:ea typeface="+mn-ea"/>
                <a:cs typeface="+mn-cs"/>
              </a:rPr>
              <a:t>no subsidies for public transport </a:t>
            </a:r>
            <a:r>
              <a:rPr lang="en-GB" sz="1200" b="0" i="0" u="none" strike="noStrike" kern="1200" baseline="0" dirty="0" smtClean="0">
                <a:solidFill>
                  <a:schemeClr val="tx1"/>
                </a:solidFill>
                <a:latin typeface="+mn-lt"/>
                <a:ea typeface="+mn-ea"/>
                <a:cs typeface="+mn-cs"/>
              </a:rPr>
              <a:t>use or any company transport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compared to 8% and 5% offering comprehensive schemes</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Just under </a:t>
            </a:r>
            <a:r>
              <a:rPr lang="en-GB" sz="1200" b="1" i="0" u="none" strike="noStrike" kern="1200" baseline="0" dirty="0" smtClean="0">
                <a:solidFill>
                  <a:schemeClr val="tx1"/>
                </a:solidFill>
                <a:latin typeface="+mn-lt"/>
                <a:ea typeface="+mn-ea"/>
                <a:cs typeface="+mn-cs"/>
              </a:rPr>
              <a:t>70% </a:t>
            </a:r>
            <a:r>
              <a:rPr lang="en-GB" sz="1200" b="0" i="0" u="none" strike="noStrike" kern="1200" baseline="0" dirty="0" smtClean="0">
                <a:solidFill>
                  <a:schemeClr val="tx1"/>
                </a:solidFill>
                <a:latin typeface="+mn-lt"/>
                <a:ea typeface="+mn-ea"/>
                <a:cs typeface="+mn-cs"/>
              </a:rPr>
              <a:t>said that </a:t>
            </a:r>
            <a:r>
              <a:rPr lang="en-GB" sz="1200" b="1" i="0" u="none" strike="noStrike" kern="1200" baseline="0" dirty="0" smtClean="0">
                <a:solidFill>
                  <a:schemeClr val="tx1"/>
                </a:solidFill>
                <a:latin typeface="+mn-lt"/>
                <a:ea typeface="+mn-ea"/>
                <a:cs typeface="+mn-cs"/>
              </a:rPr>
              <a:t>no fleet hybrid, dual </a:t>
            </a:r>
            <a:r>
              <a:rPr lang="en-GB" sz="1200" b="0" i="0" u="none" strike="noStrike" kern="1200" baseline="0" dirty="0" smtClean="0">
                <a:solidFill>
                  <a:schemeClr val="tx1"/>
                </a:solidFill>
                <a:latin typeface="+mn-lt"/>
                <a:ea typeface="+mn-ea"/>
                <a:cs typeface="+mn-cs"/>
              </a:rPr>
              <a:t>fuel vehicles had been purchased for their employer’s fleet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compared to 5% of employers who had a comprehensive scheme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Even though </a:t>
            </a:r>
            <a:r>
              <a:rPr lang="en-GB" sz="1200" b="1" i="0" u="none" strike="noStrike" kern="1200" baseline="0" dirty="0" smtClean="0">
                <a:solidFill>
                  <a:schemeClr val="tx1"/>
                </a:solidFill>
                <a:latin typeface="+mn-lt"/>
                <a:ea typeface="+mn-ea"/>
                <a:cs typeface="+mn-cs"/>
              </a:rPr>
              <a:t>season ticket loans </a:t>
            </a:r>
            <a:r>
              <a:rPr lang="en-GB" sz="1200" b="0" i="0" u="none" strike="noStrike" kern="1200" baseline="0" dirty="0" smtClean="0">
                <a:solidFill>
                  <a:schemeClr val="tx1"/>
                </a:solidFill>
                <a:latin typeface="+mn-lt"/>
                <a:ea typeface="+mn-ea"/>
                <a:cs typeface="+mn-cs"/>
              </a:rPr>
              <a:t>for public transport passes makes it into the top five initiatives most likely to be part of a comprehensive scheme,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62% </a:t>
            </a:r>
            <a:r>
              <a:rPr lang="en-GB" sz="1200" b="0" i="0" u="none" strike="noStrike" kern="1200" baseline="0" dirty="0" smtClean="0">
                <a:solidFill>
                  <a:schemeClr val="tx1"/>
                </a:solidFill>
                <a:latin typeface="+mn-lt"/>
                <a:ea typeface="+mn-ea"/>
                <a:cs typeface="+mn-cs"/>
              </a:rPr>
              <a:t>said their employer did not provide any support for this.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Homeworking</a:t>
            </a:r>
          </a:p>
          <a:p>
            <a:r>
              <a:rPr lang="en-GB" sz="1200" b="0" i="0" u="none" strike="noStrike" kern="1200" baseline="0" dirty="0" smtClean="0">
                <a:solidFill>
                  <a:schemeClr val="tx1"/>
                </a:solidFill>
                <a:latin typeface="+mn-lt"/>
                <a:ea typeface="+mn-ea"/>
                <a:cs typeface="+mn-cs"/>
              </a:rPr>
              <a:t>There has been surprisingly little change in the percentage of employers offering working from home as a green initiative compared to 2009 — only 7% have a comprehensive scheme ( 6% in 2009).</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Meanwhile 53% of employers do not offer it at all. In fact one rep from a large utility company said his employer was scaling back what was once a very extensive home working policy. More positively, at Rhondda Cynon </a:t>
            </a:r>
            <a:r>
              <a:rPr lang="en-GB" sz="1200" b="0" i="0" u="none" strike="noStrike" kern="1200" baseline="0" dirty="0" err="1" smtClean="0">
                <a:solidFill>
                  <a:schemeClr val="tx1"/>
                </a:solidFill>
                <a:latin typeface="+mn-lt"/>
                <a:ea typeface="+mn-ea"/>
                <a:cs typeface="+mn-cs"/>
              </a:rPr>
              <a:t>Taf</a:t>
            </a:r>
            <a:r>
              <a:rPr lang="en-GB" sz="1200" b="0" i="0" u="none" strike="noStrike" kern="1200" baseline="0" dirty="0" smtClean="0">
                <a:solidFill>
                  <a:schemeClr val="tx1"/>
                </a:solidFill>
                <a:latin typeface="+mn-lt"/>
                <a:ea typeface="+mn-ea"/>
                <a:cs typeface="+mn-cs"/>
              </a:rPr>
              <a:t> County Borough Council, UNISON reps explain</a:t>
            </a:r>
          </a:p>
          <a:p>
            <a:r>
              <a:rPr lang="en-GB" sz="1200" b="0" i="0" u="none" strike="noStrike" kern="1200" baseline="0" dirty="0" smtClean="0">
                <a:solidFill>
                  <a:schemeClr val="tx1"/>
                </a:solidFill>
                <a:latin typeface="+mn-lt"/>
                <a:ea typeface="+mn-ea"/>
                <a:cs typeface="+mn-cs"/>
              </a:rPr>
              <a:t>that a small amount of staff are working from home on a trial bases, and if successful it might be extended to other staff.</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Green travel plans</a:t>
            </a:r>
          </a:p>
          <a:p>
            <a:r>
              <a:rPr lang="en-GB" sz="1200" b="0" i="0" u="none" strike="noStrike" kern="1200" baseline="0" dirty="0" smtClean="0">
                <a:solidFill>
                  <a:schemeClr val="tx1"/>
                </a:solidFill>
                <a:latin typeface="+mn-lt"/>
                <a:ea typeface="+mn-ea"/>
                <a:cs typeface="+mn-cs"/>
              </a:rPr>
              <a:t>Green travel plans, despite the tax-free </a:t>
            </a:r>
            <a:r>
              <a:rPr lang="en-GB" sz="1200" b="0" i="0" u="none" strike="noStrike" kern="1200" baseline="0" dirty="0" err="1" smtClean="0">
                <a:solidFill>
                  <a:schemeClr val="tx1"/>
                </a:solidFill>
                <a:latin typeface="+mn-lt"/>
                <a:ea typeface="+mn-ea"/>
                <a:cs typeface="+mn-cs"/>
              </a:rPr>
              <a:t>benefi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ts</a:t>
            </a:r>
            <a:r>
              <a:rPr lang="en-GB" sz="1200" b="0" i="0" u="none" strike="noStrike" kern="1200" baseline="0" dirty="0" smtClean="0">
                <a:solidFill>
                  <a:schemeClr val="tx1"/>
                </a:solidFill>
                <a:latin typeface="+mn-lt"/>
                <a:ea typeface="+mn-ea"/>
                <a:cs typeface="+mn-cs"/>
              </a:rPr>
              <a:t> available, still had a low take-up with 51% of employers taking no action in this area. Only 12% of employers offer a comprehensive green travel plan scheme.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Meanwhile a similar number of employers compared to 2009 do not provide a car pool/ car sharing scheme (49% in 2012 compared to 48% in 2009). However there has been an increase in the number of employers offering this initiative as part of a comprehensive scheme (14%, up 3% compared to 2009).</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Overall comparison with the 2009 LRD survey shows that there has been no dramatic progress in the area of green transport and where there was progress it was primarily focused around cycling initiatives.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When it came to comprehensive schemes, respondents were most likely to report an increase in the number of secure cycle storage, lockers and showers (up 7%) and loans for cycling equipment (up 5%). There was also a 4% increase in respondents reporting comprehensive schemes providing subsidies for cycling equipment and </a:t>
            </a:r>
            <a:r>
              <a:rPr lang="en-GB" sz="1200" b="0" i="0" u="none" strike="noStrike" kern="1200" baseline="0" dirty="0" err="1" smtClean="0">
                <a:solidFill>
                  <a:schemeClr val="tx1"/>
                </a:solidFill>
                <a:latin typeface="+mn-lt"/>
                <a:ea typeface="+mn-ea"/>
                <a:cs typeface="+mn-cs"/>
              </a:rPr>
              <a:t>tele</a:t>
            </a:r>
            <a:r>
              <a:rPr lang="en-GB" sz="1200" b="0" i="0" u="none" strike="noStrike" kern="1200" baseline="0" dirty="0" smtClean="0">
                <a:solidFill>
                  <a:schemeClr val="tx1"/>
                </a:solidFill>
                <a:latin typeface="+mn-lt"/>
                <a:ea typeface="+mn-ea"/>
                <a:cs typeface="+mn-cs"/>
              </a:rPr>
              <a:t>/video conferencing.</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National Museums Liverpool’s Green Travel Plan</a:t>
            </a:r>
          </a:p>
          <a:p>
            <a:r>
              <a:rPr lang="en-GB" sz="1200" b="0" i="0" u="none" strike="noStrike" kern="1200" baseline="0" dirty="0" smtClean="0">
                <a:solidFill>
                  <a:schemeClr val="tx1"/>
                </a:solidFill>
                <a:latin typeface="+mn-lt"/>
                <a:ea typeface="+mn-ea"/>
                <a:cs typeface="+mn-cs"/>
              </a:rPr>
              <a:t>The National Museum of Liverpool (NML) has a Green Forum</a:t>
            </a:r>
          </a:p>
          <a:p>
            <a:r>
              <a:rPr lang="en-GB" sz="1200" b="0" i="0" u="none" strike="noStrike" kern="1200" baseline="0" dirty="0" smtClean="0">
                <a:solidFill>
                  <a:schemeClr val="tx1"/>
                </a:solidFill>
                <a:latin typeface="+mn-lt"/>
                <a:ea typeface="+mn-ea"/>
                <a:cs typeface="+mn-cs"/>
              </a:rPr>
              <a:t>for sustainability and environmental initiatives; managers,</a:t>
            </a:r>
          </a:p>
          <a:p>
            <a:r>
              <a:rPr lang="en-GB" sz="1200" b="0" i="0" u="none" strike="noStrike" kern="1200" baseline="0" dirty="0" smtClean="0">
                <a:solidFill>
                  <a:schemeClr val="tx1"/>
                </a:solidFill>
                <a:latin typeface="+mn-lt"/>
                <a:ea typeface="+mn-ea"/>
                <a:cs typeface="+mn-cs"/>
              </a:rPr>
              <a:t>staff and unions work together for the advancement of</a:t>
            </a:r>
          </a:p>
          <a:p>
            <a:r>
              <a:rPr lang="en-GB" sz="1200" b="0" i="0" u="none" strike="noStrike" kern="1200" baseline="0" dirty="0" smtClean="0">
                <a:solidFill>
                  <a:schemeClr val="tx1"/>
                </a:solidFill>
                <a:latin typeface="+mn-lt"/>
                <a:ea typeface="+mn-ea"/>
                <a:cs typeface="+mn-cs"/>
              </a:rPr>
              <a:t>sustainability across the organisation. It meets bi-monthly.</a:t>
            </a:r>
          </a:p>
          <a:p>
            <a:r>
              <a:rPr lang="en-GB" sz="1200" b="0" i="0" u="none" strike="noStrike" kern="1200" baseline="0" dirty="0" smtClean="0">
                <a:solidFill>
                  <a:schemeClr val="tx1"/>
                </a:solidFill>
                <a:latin typeface="+mn-lt"/>
                <a:ea typeface="+mn-ea"/>
                <a:cs typeface="+mn-cs"/>
              </a:rPr>
              <a:t>The Forum is responsible for monitoring the effectiveness of</a:t>
            </a:r>
          </a:p>
          <a:p>
            <a:r>
              <a:rPr lang="en-GB" sz="1200" b="0" i="0" u="none" strike="noStrike" kern="1200" baseline="0" dirty="0" smtClean="0">
                <a:solidFill>
                  <a:schemeClr val="tx1"/>
                </a:solidFill>
                <a:latin typeface="+mn-lt"/>
                <a:ea typeface="+mn-ea"/>
                <a:cs typeface="+mn-cs"/>
              </a:rPr>
              <a:t>the Green Travel Plan (details below) and communicates the</a:t>
            </a:r>
          </a:p>
          <a:p>
            <a:r>
              <a:rPr lang="en-GB" sz="1200" b="0" i="0" u="none" strike="noStrike" kern="1200" baseline="0" dirty="0" smtClean="0">
                <a:solidFill>
                  <a:schemeClr val="tx1"/>
                </a:solidFill>
                <a:latin typeface="+mn-lt"/>
                <a:ea typeface="+mn-ea"/>
                <a:cs typeface="+mn-cs"/>
              </a:rPr>
              <a:t>results, setting fi </a:t>
            </a:r>
            <a:r>
              <a:rPr lang="en-GB" sz="1200" b="0" i="0" u="none" strike="noStrike" kern="1200" baseline="0" dirty="0" err="1" smtClean="0">
                <a:solidFill>
                  <a:schemeClr val="tx1"/>
                </a:solidFill>
                <a:latin typeface="+mn-lt"/>
                <a:ea typeface="+mn-ea"/>
                <a:cs typeface="+mn-cs"/>
              </a:rPr>
              <a:t>ve</a:t>
            </a:r>
            <a:r>
              <a:rPr lang="en-GB" sz="1200" b="0" i="0" u="none" strike="noStrike" kern="1200" baseline="0" dirty="0" smtClean="0">
                <a:solidFill>
                  <a:schemeClr val="tx1"/>
                </a:solidFill>
                <a:latin typeface="+mn-lt"/>
                <a:ea typeface="+mn-ea"/>
                <a:cs typeface="+mn-cs"/>
              </a:rPr>
              <a:t> year sustainable transport targets.</a:t>
            </a:r>
          </a:p>
          <a:p>
            <a:r>
              <a:rPr lang="en-GB" sz="1200" b="0" i="0" u="none" strike="noStrike" kern="1200" baseline="0" dirty="0" smtClean="0">
                <a:solidFill>
                  <a:schemeClr val="tx1"/>
                </a:solidFill>
                <a:latin typeface="+mn-lt"/>
                <a:ea typeface="+mn-ea"/>
                <a:cs typeface="+mn-cs"/>
              </a:rPr>
              <a:t>The Green Travel Plan encourages staff and visitors to use</a:t>
            </a:r>
          </a:p>
          <a:p>
            <a:r>
              <a:rPr lang="en-GB" sz="1200" b="0" i="0" u="none" strike="noStrike" kern="1200" baseline="0" dirty="0" smtClean="0">
                <a:solidFill>
                  <a:schemeClr val="tx1"/>
                </a:solidFill>
                <a:latin typeface="+mn-lt"/>
                <a:ea typeface="+mn-ea"/>
                <a:cs typeface="+mn-cs"/>
              </a:rPr>
              <a:t>healthy transport modes.</a:t>
            </a:r>
          </a:p>
          <a:p>
            <a:r>
              <a:rPr lang="en-GB" sz="1200" b="1" i="0" u="none" strike="noStrike" kern="1200" baseline="0" dirty="0" smtClean="0">
                <a:solidFill>
                  <a:schemeClr val="tx1"/>
                </a:solidFill>
                <a:latin typeface="+mn-lt"/>
                <a:ea typeface="+mn-ea"/>
                <a:cs typeface="+mn-cs"/>
              </a:rPr>
              <a:t>Cycle purchase schemes: </a:t>
            </a:r>
            <a:r>
              <a:rPr lang="en-GB" sz="1200" b="0" i="0" u="none" strike="noStrike" kern="1200" baseline="0" dirty="0" smtClean="0">
                <a:solidFill>
                  <a:schemeClr val="tx1"/>
                </a:solidFill>
                <a:latin typeface="+mn-lt"/>
                <a:ea typeface="+mn-ea"/>
                <a:cs typeface="+mn-cs"/>
              </a:rPr>
              <a:t>NML offers interest free loans for</a:t>
            </a:r>
          </a:p>
          <a:p>
            <a:r>
              <a:rPr lang="en-GB" sz="1200" b="0" i="0" u="none" strike="noStrike" kern="1200" baseline="0" dirty="0" smtClean="0">
                <a:solidFill>
                  <a:schemeClr val="tx1"/>
                </a:solidFill>
                <a:latin typeface="+mn-lt"/>
                <a:ea typeface="+mn-ea"/>
                <a:cs typeface="+mn-cs"/>
              </a:rPr>
              <a:t>the purchase of bicycles. They are also looking at extending</a:t>
            </a:r>
          </a:p>
          <a:p>
            <a:r>
              <a:rPr lang="en-GB" sz="1200" b="0" i="0" u="none" strike="noStrike" kern="1200" baseline="0" dirty="0" smtClean="0">
                <a:solidFill>
                  <a:schemeClr val="tx1"/>
                </a:solidFill>
                <a:latin typeface="+mn-lt"/>
                <a:ea typeface="+mn-ea"/>
                <a:cs typeface="+mn-cs"/>
              </a:rPr>
              <a:t>the </a:t>
            </a:r>
            <a:r>
              <a:rPr lang="en-GB" sz="1200" b="0" i="0" u="none" strike="noStrike" kern="1200" baseline="0" dirty="0" err="1" smtClean="0">
                <a:solidFill>
                  <a:schemeClr val="tx1"/>
                </a:solidFill>
                <a:latin typeface="+mn-lt"/>
                <a:ea typeface="+mn-ea"/>
                <a:cs typeface="+mn-cs"/>
              </a:rPr>
              <a:t>benefi</a:t>
            </a:r>
            <a:r>
              <a:rPr lang="en-GB" sz="1200" b="0" i="0" u="none" strike="noStrike" kern="1200" baseline="0" dirty="0" smtClean="0">
                <a:solidFill>
                  <a:schemeClr val="tx1"/>
                </a:solidFill>
                <a:latin typeface="+mn-lt"/>
                <a:ea typeface="+mn-ea"/>
                <a:cs typeface="+mn-cs"/>
              </a:rPr>
              <a:t> t with a tax-free ‘bikes for work’ scheme over the</a:t>
            </a:r>
          </a:p>
          <a:p>
            <a:r>
              <a:rPr lang="en-GB" sz="1200" b="0" i="0" u="none" strike="noStrike" kern="1200" baseline="0" dirty="0" smtClean="0">
                <a:solidFill>
                  <a:schemeClr val="tx1"/>
                </a:solidFill>
                <a:latin typeface="+mn-lt"/>
                <a:ea typeface="+mn-ea"/>
                <a:cs typeface="+mn-cs"/>
              </a:rPr>
              <a:t>next 12 months. This will involve a salary </a:t>
            </a:r>
            <a:r>
              <a:rPr lang="en-GB" sz="1200" b="0" i="0" u="none" strike="noStrike" kern="1200" baseline="0" dirty="0" err="1" smtClean="0">
                <a:solidFill>
                  <a:schemeClr val="tx1"/>
                </a:solidFill>
                <a:latin typeface="+mn-lt"/>
                <a:ea typeface="+mn-ea"/>
                <a:cs typeface="+mn-cs"/>
              </a:rPr>
              <a:t>sacrifi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ce</a:t>
            </a:r>
            <a:r>
              <a:rPr lang="en-GB" sz="1200" b="0" i="0" u="none" strike="noStrike" kern="1200" baseline="0" dirty="0" smtClean="0">
                <a:solidFill>
                  <a:schemeClr val="tx1"/>
                </a:solidFill>
                <a:latin typeface="+mn-lt"/>
                <a:ea typeface="+mn-ea"/>
                <a:cs typeface="+mn-cs"/>
              </a:rPr>
              <a:t> scheme</a:t>
            </a:r>
          </a:p>
          <a:p>
            <a:r>
              <a:rPr lang="en-GB" sz="1200" b="0" i="0" u="none" strike="noStrike" kern="1200" baseline="0" dirty="0" smtClean="0">
                <a:solidFill>
                  <a:schemeClr val="tx1"/>
                </a:solidFill>
                <a:latin typeface="+mn-lt"/>
                <a:ea typeface="+mn-ea"/>
                <a:cs typeface="+mn-cs"/>
              </a:rPr>
              <a:t>which will allow employees to pay for a bicycle and associated</a:t>
            </a:r>
          </a:p>
          <a:p>
            <a:r>
              <a:rPr lang="en-GB" sz="1200" b="0" i="0" u="none" strike="noStrike" kern="1200" baseline="0" dirty="0" smtClean="0">
                <a:solidFill>
                  <a:schemeClr val="tx1"/>
                </a:solidFill>
                <a:latin typeface="+mn-lt"/>
                <a:ea typeface="+mn-ea"/>
                <a:cs typeface="+mn-cs"/>
              </a:rPr>
              <a:t>security and safety equipment via monthly salary deductions,</a:t>
            </a: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Green unions at work 2012 </a:t>
            </a:r>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19</a:t>
            </a:r>
          </a:p>
          <a:p>
            <a:r>
              <a:rPr lang="en-GB" sz="1200" b="1" i="0" u="none" strike="noStrike" kern="1200" baseline="0" dirty="0" smtClean="0">
                <a:solidFill>
                  <a:schemeClr val="tx1"/>
                </a:solidFill>
                <a:latin typeface="+mn-lt"/>
                <a:ea typeface="+mn-ea"/>
                <a:cs typeface="+mn-cs"/>
              </a:rPr>
              <a:t>Green transport</a:t>
            </a:r>
          </a:p>
          <a:p>
            <a:r>
              <a:rPr lang="en-GB" sz="1200" b="1" i="0" u="none" strike="noStrike" kern="1200" baseline="0" dirty="0" smtClean="0">
                <a:solidFill>
                  <a:schemeClr val="tx1"/>
                </a:solidFill>
                <a:latin typeface="+mn-lt"/>
                <a:ea typeface="+mn-ea"/>
                <a:cs typeface="+mn-cs"/>
              </a:rPr>
              <a:t>Union action on green transport</a:t>
            </a:r>
          </a:p>
          <a:p>
            <a:r>
              <a:rPr lang="en-GB" sz="1200" b="0" i="0" u="none" strike="noStrike" kern="1200" baseline="0" dirty="0" smtClean="0">
                <a:solidFill>
                  <a:schemeClr val="tx1"/>
                </a:solidFill>
                <a:latin typeface="+mn-lt"/>
                <a:ea typeface="+mn-ea"/>
                <a:cs typeface="+mn-cs"/>
              </a:rPr>
              <a:t>The survey contained many examples of union reps successfully</a:t>
            </a:r>
          </a:p>
          <a:p>
            <a:r>
              <a:rPr lang="en-GB" sz="1200" b="0" i="0" u="none" strike="noStrike" kern="1200" baseline="0" dirty="0" smtClean="0">
                <a:solidFill>
                  <a:schemeClr val="tx1"/>
                </a:solidFill>
                <a:latin typeface="+mn-lt"/>
                <a:ea typeface="+mn-ea"/>
                <a:cs typeface="+mn-cs"/>
              </a:rPr>
              <a:t>negotiating green transport initiatives based on their knowledge of</a:t>
            </a:r>
          </a:p>
          <a:p>
            <a:r>
              <a:rPr lang="en-GB" sz="1200" b="0" i="0" u="none" strike="noStrike" kern="1200" baseline="0" dirty="0" smtClean="0">
                <a:solidFill>
                  <a:schemeClr val="tx1"/>
                </a:solidFill>
                <a:latin typeface="+mn-lt"/>
                <a:ea typeface="+mn-ea"/>
                <a:cs typeface="+mn-cs"/>
              </a:rPr>
              <a:t>what would be well received by employees despite sometimes</a:t>
            </a:r>
          </a:p>
          <a:p>
            <a:r>
              <a:rPr lang="en-GB" sz="1200" b="0" i="0" u="none" strike="noStrike" kern="1200" baseline="0" dirty="0" smtClean="0">
                <a:solidFill>
                  <a:schemeClr val="tx1"/>
                </a:solidFill>
                <a:latin typeface="+mn-lt"/>
                <a:ea typeface="+mn-ea"/>
                <a:cs typeface="+mn-cs"/>
              </a:rPr>
              <a:t>encountering little support from the employer.</a:t>
            </a:r>
          </a:p>
          <a:p>
            <a:r>
              <a:rPr lang="en-GB" sz="1200" b="0" i="0" u="none" strike="noStrike" kern="1200" baseline="0" dirty="0" smtClean="0">
                <a:solidFill>
                  <a:schemeClr val="tx1"/>
                </a:solidFill>
                <a:latin typeface="+mn-lt"/>
                <a:ea typeface="+mn-ea"/>
                <a:cs typeface="+mn-cs"/>
              </a:rPr>
              <a:t>which will allow them to make savings on income tax and</a:t>
            </a:r>
          </a:p>
          <a:p>
            <a:r>
              <a:rPr lang="en-GB" sz="1200" b="0" i="0" u="none" strike="noStrike" kern="1200" baseline="0" dirty="0" smtClean="0">
                <a:solidFill>
                  <a:schemeClr val="tx1"/>
                </a:solidFill>
                <a:latin typeface="+mn-lt"/>
                <a:ea typeface="+mn-ea"/>
                <a:cs typeface="+mn-cs"/>
              </a:rPr>
              <a:t>national insurance.</a:t>
            </a:r>
          </a:p>
          <a:p>
            <a:r>
              <a:rPr lang="en-GB" sz="1200" b="1" i="0" u="none" strike="noStrike" kern="1200" baseline="0" dirty="0" smtClean="0">
                <a:solidFill>
                  <a:schemeClr val="tx1"/>
                </a:solidFill>
                <a:latin typeface="+mn-lt"/>
                <a:ea typeface="+mn-ea"/>
                <a:cs typeface="+mn-cs"/>
              </a:rPr>
              <a:t>Cycle parking: </a:t>
            </a:r>
            <a:r>
              <a:rPr lang="en-GB" sz="1200" b="0" i="0" u="none" strike="noStrike" kern="1200" baseline="0" dirty="0" smtClean="0">
                <a:solidFill>
                  <a:schemeClr val="tx1"/>
                </a:solidFill>
                <a:latin typeface="+mn-lt"/>
                <a:ea typeface="+mn-ea"/>
                <a:cs typeface="+mn-cs"/>
              </a:rPr>
              <a:t>The provision of cycle parking on site takes</a:t>
            </a:r>
          </a:p>
          <a:p>
            <a:r>
              <a:rPr lang="en-GB" sz="1200" b="0" i="0" u="none" strike="noStrike" kern="1200" baseline="0" dirty="0" smtClean="0">
                <a:solidFill>
                  <a:schemeClr val="tx1"/>
                </a:solidFill>
                <a:latin typeface="+mn-lt"/>
                <a:ea typeface="+mn-ea"/>
                <a:cs typeface="+mn-cs"/>
              </a:rPr>
              <a:t>into account the Sustrans guidance (www.sustrans.org.uk) on</a:t>
            </a:r>
          </a:p>
          <a:p>
            <a:r>
              <a:rPr lang="en-GB" sz="1200" b="0" i="0" u="none" strike="noStrike" kern="1200" baseline="0" dirty="0" smtClean="0">
                <a:solidFill>
                  <a:schemeClr val="tx1"/>
                </a:solidFill>
                <a:latin typeface="+mn-lt"/>
                <a:ea typeface="+mn-ea"/>
                <a:cs typeface="+mn-cs"/>
              </a:rPr>
              <a:t>parking location, design and quantity. Showers and changing</a:t>
            </a:r>
          </a:p>
          <a:p>
            <a:r>
              <a:rPr lang="en-GB" sz="1200" b="0" i="0" u="none" strike="noStrike" kern="1200" baseline="0" dirty="0" smtClean="0">
                <a:solidFill>
                  <a:schemeClr val="tx1"/>
                </a:solidFill>
                <a:latin typeface="+mn-lt"/>
                <a:ea typeface="+mn-ea"/>
                <a:cs typeface="+mn-cs"/>
              </a:rPr>
              <a:t>facilities are provided for staff where possible.</a:t>
            </a:r>
          </a:p>
          <a:p>
            <a:r>
              <a:rPr lang="en-GB" sz="1200" b="1" i="0" u="none" strike="noStrike" kern="1200" baseline="0" dirty="0" smtClean="0">
                <a:solidFill>
                  <a:schemeClr val="tx1"/>
                </a:solidFill>
                <a:latin typeface="+mn-lt"/>
                <a:ea typeface="+mn-ea"/>
                <a:cs typeface="+mn-cs"/>
              </a:rPr>
              <a:t>Pedestrian routes: </a:t>
            </a:r>
            <a:r>
              <a:rPr lang="en-GB" sz="1200" b="0" i="0" u="none" strike="noStrike" kern="1200" baseline="0" dirty="0" smtClean="0">
                <a:solidFill>
                  <a:schemeClr val="tx1"/>
                </a:solidFill>
                <a:latin typeface="+mn-lt"/>
                <a:ea typeface="+mn-ea"/>
                <a:cs typeface="+mn-cs"/>
              </a:rPr>
              <a:t>NML will work with Liverpool City Council</a:t>
            </a:r>
          </a:p>
          <a:p>
            <a:r>
              <a:rPr lang="en-GB" sz="1200" b="0" i="0" u="none" strike="noStrike" kern="1200" baseline="0" dirty="0" smtClean="0">
                <a:solidFill>
                  <a:schemeClr val="tx1"/>
                </a:solidFill>
                <a:latin typeface="+mn-lt"/>
                <a:ea typeface="+mn-ea"/>
                <a:cs typeface="+mn-cs"/>
              </a:rPr>
              <a:t>to ensure that pedestrians feel safe when walking to work.</a:t>
            </a:r>
          </a:p>
          <a:p>
            <a:r>
              <a:rPr lang="en-GB" sz="1200" b="1" i="0" u="none" strike="noStrike" kern="1200" baseline="0" dirty="0" smtClean="0">
                <a:solidFill>
                  <a:schemeClr val="tx1"/>
                </a:solidFill>
                <a:latin typeface="+mn-lt"/>
                <a:ea typeface="+mn-ea"/>
                <a:cs typeface="+mn-cs"/>
              </a:rPr>
              <a:t>Public transport</a:t>
            </a:r>
          </a:p>
          <a:p>
            <a:r>
              <a:rPr lang="en-GB" sz="1200" b="0" i="0" u="none" strike="noStrike" kern="1200" baseline="0" dirty="0" smtClean="0">
                <a:solidFill>
                  <a:schemeClr val="tx1"/>
                </a:solidFill>
                <a:latin typeface="+mn-lt"/>
                <a:ea typeface="+mn-ea"/>
                <a:cs typeface="+mn-cs"/>
              </a:rPr>
              <a:t>A major barrier to public transport use is the lack of</a:t>
            </a:r>
          </a:p>
          <a:p>
            <a:r>
              <a:rPr lang="en-GB" sz="1200" b="0" i="0" u="none" strike="noStrike" kern="1200" baseline="0" dirty="0" smtClean="0">
                <a:solidFill>
                  <a:schemeClr val="tx1"/>
                </a:solidFill>
                <a:latin typeface="+mn-lt"/>
                <a:ea typeface="+mn-ea"/>
                <a:cs typeface="+mn-cs"/>
              </a:rPr>
              <a:t>knowledge regarding public transport services, their times</a:t>
            </a:r>
          </a:p>
          <a:p>
            <a:r>
              <a:rPr lang="en-GB" sz="1200" b="0" i="0" u="none" strike="noStrike" kern="1200" baseline="0" dirty="0" smtClean="0">
                <a:solidFill>
                  <a:schemeClr val="tx1"/>
                </a:solidFill>
                <a:latin typeface="+mn-lt"/>
                <a:ea typeface="+mn-ea"/>
                <a:cs typeface="+mn-cs"/>
              </a:rPr>
              <a:t>and the areas that they serve. It is important that high quality</a:t>
            </a:r>
          </a:p>
          <a:p>
            <a:r>
              <a:rPr lang="en-GB" sz="1200" b="0" i="0" u="none" strike="noStrike" kern="1200" baseline="0" dirty="0" smtClean="0">
                <a:solidFill>
                  <a:schemeClr val="tx1"/>
                </a:solidFill>
                <a:latin typeface="+mn-lt"/>
                <a:ea typeface="+mn-ea"/>
                <a:cs typeface="+mn-cs"/>
              </a:rPr>
              <a:t>information is provided to ensure that lack of knowledge is not</a:t>
            </a:r>
          </a:p>
          <a:p>
            <a:r>
              <a:rPr lang="en-GB" sz="1200" b="0" i="0" u="none" strike="noStrike" kern="1200" baseline="0" dirty="0" smtClean="0">
                <a:solidFill>
                  <a:schemeClr val="tx1"/>
                </a:solidFill>
                <a:latin typeface="+mn-lt"/>
                <a:ea typeface="+mn-ea"/>
                <a:cs typeface="+mn-cs"/>
              </a:rPr>
              <a:t>a barrier for public transport use.</a:t>
            </a:r>
          </a:p>
          <a:p>
            <a:r>
              <a:rPr lang="en-GB" sz="1200" b="0" i="0" u="none" strike="noStrike" kern="1200" baseline="0" dirty="0" smtClean="0">
                <a:solidFill>
                  <a:schemeClr val="tx1"/>
                </a:solidFill>
                <a:latin typeface="+mn-lt"/>
                <a:ea typeface="+mn-ea"/>
                <a:cs typeface="+mn-cs"/>
              </a:rPr>
              <a:t>Information is available on the NML website and at the</a:t>
            </a:r>
          </a:p>
          <a:p>
            <a:r>
              <a:rPr lang="en-GB" sz="1200" b="0" i="0" u="none" strike="noStrike" kern="1200" baseline="0" dirty="0" smtClean="0">
                <a:solidFill>
                  <a:schemeClr val="tx1"/>
                </a:solidFill>
                <a:latin typeface="+mn-lt"/>
                <a:ea typeface="+mn-ea"/>
                <a:cs typeface="+mn-cs"/>
              </a:rPr>
              <a:t>venues. Public transport information will be available for all</a:t>
            </a:r>
          </a:p>
          <a:p>
            <a:r>
              <a:rPr lang="en-GB" sz="1200" b="0" i="0" u="none" strike="noStrike" kern="1200" baseline="0" dirty="0" smtClean="0">
                <a:solidFill>
                  <a:schemeClr val="tx1"/>
                </a:solidFill>
                <a:latin typeface="+mn-lt"/>
                <a:ea typeface="+mn-ea"/>
                <a:cs typeface="+mn-cs"/>
              </a:rPr>
              <a:t>staff on the Intranet, with a link to the </a:t>
            </a:r>
            <a:r>
              <a:rPr lang="en-GB" sz="1200" b="0" i="0" u="none" strike="noStrike" kern="1200" baseline="0" dirty="0" err="1" smtClean="0">
                <a:solidFill>
                  <a:schemeClr val="tx1"/>
                </a:solidFill>
                <a:latin typeface="+mn-lt"/>
                <a:ea typeface="+mn-ea"/>
                <a:cs typeface="+mn-cs"/>
              </a:rPr>
              <a:t>Traveline</a:t>
            </a:r>
            <a:r>
              <a:rPr lang="en-GB" sz="1200" b="0" i="0" u="none" strike="noStrike" kern="1200" baseline="0" dirty="0" smtClean="0">
                <a:solidFill>
                  <a:schemeClr val="tx1"/>
                </a:solidFill>
                <a:latin typeface="+mn-lt"/>
                <a:ea typeface="+mn-ea"/>
                <a:cs typeface="+mn-cs"/>
              </a:rPr>
              <a:t> journey</a:t>
            </a:r>
          </a:p>
          <a:p>
            <a:r>
              <a:rPr lang="en-GB" sz="1200" b="0" i="0" u="none" strike="noStrike" kern="1200" baseline="0" dirty="0" smtClean="0">
                <a:solidFill>
                  <a:schemeClr val="tx1"/>
                </a:solidFill>
                <a:latin typeface="+mn-lt"/>
                <a:ea typeface="+mn-ea"/>
                <a:cs typeface="+mn-cs"/>
              </a:rPr>
              <a:t>planner website. NML provides interest free loans for staff</a:t>
            </a:r>
          </a:p>
          <a:p>
            <a:r>
              <a:rPr lang="en-GB" sz="1200" b="0" i="0" u="none" strike="noStrike" kern="1200" baseline="0" dirty="0" smtClean="0">
                <a:solidFill>
                  <a:schemeClr val="tx1"/>
                </a:solidFill>
                <a:latin typeface="+mn-lt"/>
                <a:ea typeface="+mn-ea"/>
                <a:cs typeface="+mn-cs"/>
              </a:rPr>
              <a:t>wishing to buy season tickets.</a:t>
            </a:r>
          </a:p>
          <a:p>
            <a:r>
              <a:rPr lang="en-GB" sz="1200" b="1" i="0" u="none" strike="noStrike" kern="1200" baseline="0" dirty="0" smtClean="0">
                <a:solidFill>
                  <a:schemeClr val="tx1"/>
                </a:solidFill>
                <a:latin typeface="+mn-lt"/>
                <a:ea typeface="+mn-ea"/>
                <a:cs typeface="+mn-cs"/>
              </a:rPr>
              <a:t>Car Management Strategy</a:t>
            </a:r>
          </a:p>
          <a:p>
            <a:r>
              <a:rPr lang="en-GB" sz="1200" b="0" i="0" u="none" strike="noStrike" kern="1200" baseline="0" dirty="0" smtClean="0">
                <a:solidFill>
                  <a:schemeClr val="tx1"/>
                </a:solidFill>
                <a:latin typeface="+mn-lt"/>
                <a:ea typeface="+mn-ea"/>
                <a:cs typeface="+mn-cs"/>
              </a:rPr>
              <a:t>NML is investigating measures to encourage employees and</a:t>
            </a:r>
          </a:p>
          <a:p>
            <a:r>
              <a:rPr lang="en-GB" sz="1200" b="0" i="0" u="none" strike="noStrike" kern="1200" baseline="0" dirty="0" smtClean="0">
                <a:solidFill>
                  <a:schemeClr val="tx1"/>
                </a:solidFill>
                <a:latin typeface="+mn-lt"/>
                <a:ea typeface="+mn-ea"/>
                <a:cs typeface="+mn-cs"/>
              </a:rPr>
              <a:t>visitors to reduce single occupancy vehicle trips.</a:t>
            </a:r>
          </a:p>
          <a:p>
            <a:r>
              <a:rPr lang="en-GB" sz="1200" b="0" i="0" u="none" strike="noStrike" kern="1200" baseline="0" dirty="0" smtClean="0">
                <a:solidFill>
                  <a:schemeClr val="tx1"/>
                </a:solidFill>
                <a:latin typeface="+mn-lt"/>
                <a:ea typeface="+mn-ea"/>
                <a:cs typeface="+mn-cs"/>
              </a:rPr>
              <a:t>NML has no dedicated public car parking at any of its public</a:t>
            </a:r>
          </a:p>
          <a:p>
            <a:r>
              <a:rPr lang="en-GB" sz="1200" b="0" i="0" u="none" strike="noStrike" kern="1200" baseline="0" dirty="0" smtClean="0">
                <a:solidFill>
                  <a:schemeClr val="tx1"/>
                </a:solidFill>
                <a:latin typeface="+mn-lt"/>
                <a:ea typeface="+mn-ea"/>
                <a:cs typeface="+mn-cs"/>
              </a:rPr>
              <a:t>venues, and NML offers no free staff car parking.</a:t>
            </a:r>
          </a:p>
          <a:p>
            <a:r>
              <a:rPr lang="en-GB" sz="1200" b="1" i="0" u="none" strike="noStrike" kern="1200" baseline="0" dirty="0" smtClean="0">
                <a:solidFill>
                  <a:schemeClr val="tx1"/>
                </a:solidFill>
                <a:latin typeface="+mn-lt"/>
                <a:ea typeface="+mn-ea"/>
                <a:cs typeface="+mn-cs"/>
              </a:rPr>
              <a:t>Car Share: </a:t>
            </a:r>
            <a:r>
              <a:rPr lang="en-GB" sz="1200" b="0" i="0" u="none" strike="noStrike" kern="1200" baseline="0" dirty="0" smtClean="0">
                <a:solidFill>
                  <a:schemeClr val="tx1"/>
                </a:solidFill>
                <a:latin typeface="+mn-lt"/>
                <a:ea typeface="+mn-ea"/>
                <a:cs typeface="+mn-cs"/>
              </a:rPr>
              <a:t>Merseyside </a:t>
            </a:r>
            <a:r>
              <a:rPr lang="en-GB" sz="1200" b="0" i="0" u="none" strike="noStrike" kern="1200" baseline="0" dirty="0" err="1" smtClean="0">
                <a:solidFill>
                  <a:schemeClr val="tx1"/>
                </a:solidFill>
                <a:latin typeface="+mn-lt"/>
                <a:ea typeface="+mn-ea"/>
                <a:cs typeface="+mn-cs"/>
              </a:rPr>
              <a:t>TravelWise</a:t>
            </a:r>
            <a:r>
              <a:rPr lang="en-GB" sz="1200" b="0" i="0" u="none" strike="noStrike" kern="1200" baseline="0" dirty="0" smtClean="0">
                <a:solidFill>
                  <a:schemeClr val="tx1"/>
                </a:solidFill>
                <a:latin typeface="+mn-lt"/>
                <a:ea typeface="+mn-ea"/>
                <a:cs typeface="+mn-cs"/>
              </a:rPr>
              <a:t> operates a free car share</a:t>
            </a:r>
          </a:p>
          <a:p>
            <a:r>
              <a:rPr lang="en-GB" sz="1200" b="0" i="0" u="none" strike="noStrike" kern="1200" baseline="0" dirty="0" smtClean="0">
                <a:solidFill>
                  <a:schemeClr val="tx1"/>
                </a:solidFill>
                <a:latin typeface="+mn-lt"/>
                <a:ea typeface="+mn-ea"/>
                <a:cs typeface="+mn-cs"/>
              </a:rPr>
              <a:t>database for people living in the Merseyside area. The</a:t>
            </a:r>
          </a:p>
          <a:p>
            <a:r>
              <a:rPr lang="en-GB" sz="1200" b="0" i="0" u="none" strike="noStrike" kern="1200" baseline="0" dirty="0" smtClean="0">
                <a:solidFill>
                  <a:schemeClr val="tx1"/>
                </a:solidFill>
                <a:latin typeface="+mn-lt"/>
                <a:ea typeface="+mn-ea"/>
                <a:cs typeface="+mn-cs"/>
              </a:rPr>
              <a:t>database is available at www.merseycarshare.org and allows</a:t>
            </a:r>
          </a:p>
          <a:p>
            <a:r>
              <a:rPr lang="en-GB" sz="1200" b="0" i="0" u="none" strike="noStrike" kern="1200" baseline="0" dirty="0" smtClean="0">
                <a:solidFill>
                  <a:schemeClr val="tx1"/>
                </a:solidFill>
                <a:latin typeface="+mn-lt"/>
                <a:ea typeface="+mn-ea"/>
                <a:cs typeface="+mn-cs"/>
              </a:rPr>
              <a:t>users to enter their journey origin and destination as well as</a:t>
            </a:r>
          </a:p>
          <a:p>
            <a:r>
              <a:rPr lang="en-GB" sz="1200" b="0" i="0" u="none" strike="noStrike" kern="1200" baseline="0" dirty="0" smtClean="0">
                <a:solidFill>
                  <a:schemeClr val="tx1"/>
                </a:solidFill>
                <a:latin typeface="+mn-lt"/>
                <a:ea typeface="+mn-ea"/>
                <a:cs typeface="+mn-cs"/>
              </a:rPr>
              <a:t>other relevant information such as preferences for </a:t>
            </a:r>
            <a:r>
              <a:rPr lang="en-GB" sz="1200" b="0" i="0" u="none" strike="noStrike" kern="1200" baseline="0" dirty="0" err="1" smtClean="0">
                <a:solidFill>
                  <a:schemeClr val="tx1"/>
                </a:solidFill>
                <a:latin typeface="+mn-lt"/>
                <a:ea typeface="+mn-ea"/>
                <a:cs typeface="+mn-cs"/>
              </a:rPr>
              <a:t>potentia</a:t>
            </a:r>
            <a:endParaRPr lang="en-GB" dirty="0" smtClean="0">
              <a:effectLst/>
            </a:endParaRPr>
          </a:p>
          <a:p>
            <a:r>
              <a:rPr lang="en-GB" dirty="0" smtClean="0">
                <a:effectLst/>
              </a:rPr>
              <a:t>The survey - </a:t>
            </a:r>
            <a:r>
              <a:rPr lang="en-GB" i="1" dirty="0" smtClean="0">
                <a:effectLst/>
              </a:rPr>
              <a:t>Green unions at work 2012</a:t>
            </a:r>
            <a:r>
              <a:rPr lang="en-GB" dirty="0" smtClean="0">
                <a:effectLst/>
              </a:rPr>
              <a:t> - contains many powerful evidence of where unions are making a huge contribution to the carbon footprints of their workplaces</a:t>
            </a:r>
            <a:r>
              <a:rPr lang="en-GB" baseline="0" dirty="0" smtClean="0">
                <a:effectLst/>
              </a:rPr>
              <a:t> as you will hear</a:t>
            </a:r>
            <a:r>
              <a:rPr lang="en-GB" dirty="0" smtClean="0">
                <a:effectLst/>
              </a:rPr>
              <a:t>. </a:t>
            </a:r>
          </a:p>
          <a:p>
            <a:endParaRPr lang="en-GB" dirty="0" smtClean="0">
              <a:effectLst/>
            </a:endParaRPr>
          </a:p>
          <a:p>
            <a:pPr marL="171450" indent="-171450">
              <a:buFont typeface="Arial" pitchFamily="34" charset="0"/>
              <a:buChar char="•"/>
            </a:pPr>
            <a:r>
              <a:rPr lang="en-GB" dirty="0" smtClean="0">
                <a:effectLst/>
              </a:rPr>
              <a:t>Reps working for a weapons manufacturer have successfully lobbied for the installation of showers for cycling colleagues and parking spaces for car sharers. </a:t>
            </a:r>
          </a:p>
          <a:p>
            <a:pPr marL="171450" indent="-171450">
              <a:buFont typeface="Arial" pitchFamily="34" charset="0"/>
              <a:buChar char="•"/>
            </a:pPr>
            <a:r>
              <a:rPr lang="en-GB" dirty="0" smtClean="0">
                <a:effectLst/>
              </a:rPr>
              <a:t>CWU reps at mail distributor Parcelforce have encouraged the firm's management to buy greener vehicles. </a:t>
            </a:r>
          </a:p>
          <a:p>
            <a:endParaRPr lang="en-GB" dirty="0" smtClean="0">
              <a:effectLst/>
            </a:endParaRPr>
          </a:p>
          <a:p>
            <a:r>
              <a:rPr lang="en-GB" dirty="0" smtClean="0">
                <a:effectLst/>
              </a:rPr>
              <a:t>'Despite the tough economic times and concerns about jobs, unions are committed to doing what they can to encourage greener ways of working and hasten the move to a green economy.</a:t>
            </a:r>
          </a:p>
          <a:p>
            <a:r>
              <a:rPr lang="en-GB" dirty="0" smtClean="0">
                <a:effectLst/>
              </a:rPr>
              <a:t>'Unions are perfectly placed to make a real difference at work when it comes to issues of a green variety - both to managers and to their colleagues. Whether it's simply getting colleagues to turn out the lights before going home or persuading the management of their organisations to switch to greener energy suppliers, unions are showing that they are driving the move towards more environmentally-friendly attitudes at work.'</a:t>
            </a:r>
          </a:p>
          <a:p>
            <a:endParaRPr lang="en-GB" dirty="0" smtClean="0">
              <a:effectLst/>
            </a:endParaRPr>
          </a:p>
          <a:p>
            <a:r>
              <a:rPr lang="en-GB" dirty="0" smtClean="0">
                <a:effectLst/>
              </a:rPr>
              <a:t>The survey results are published in </a:t>
            </a:r>
            <a:r>
              <a:rPr lang="en-GB" i="1" dirty="0" smtClean="0">
                <a:effectLst/>
              </a:rPr>
              <a:t>Green unions</a:t>
            </a:r>
            <a:r>
              <a:rPr lang="en-GB" dirty="0" smtClean="0">
                <a:effectLst/>
              </a:rPr>
              <a:t> at </a:t>
            </a:r>
            <a:r>
              <a:rPr lang="en-GB" i="1" dirty="0" smtClean="0">
                <a:effectLst/>
              </a:rPr>
              <a:t>work</a:t>
            </a:r>
            <a:r>
              <a:rPr lang="en-GB" dirty="0" smtClean="0">
                <a:effectLst/>
              </a:rPr>
              <a:t> which is available from TUC Publications.</a:t>
            </a:r>
          </a:p>
          <a:p>
            <a:endParaRPr lang="en-GB" b="1" dirty="0" smtClean="0">
              <a:effectLst/>
            </a:endParaRPr>
          </a:p>
          <a:p>
            <a:r>
              <a:rPr lang="en-GB" dirty="0" smtClean="0">
                <a:effectLst/>
              </a:rPr>
              <a:t>The TUC's 2012 green workplaces survey was carried out by the Labour Research Department earlier this year. A total of 1,208 responses from TUC-affiliated unions were received, representing public and private sector workplaces across the UK.</a:t>
            </a:r>
          </a:p>
          <a:p>
            <a:endParaRPr lang="en-GB" dirty="0" smtClean="0"/>
          </a:p>
        </p:txBody>
      </p:sp>
      <p:sp>
        <p:nvSpPr>
          <p:cNvPr id="4" name="Slide Number Placeholder 3"/>
          <p:cNvSpPr>
            <a:spLocks noGrp="1"/>
          </p:cNvSpPr>
          <p:nvPr>
            <p:ph type="sldNum" sz="quarter" idx="10"/>
          </p:nvPr>
        </p:nvSpPr>
        <p:spPr/>
        <p:txBody>
          <a:bodyPr/>
          <a:lstStyle/>
          <a:p>
            <a:fld id="{4D4CABDA-76E2-4DB9-AF37-4586FA304341}" type="slidenum">
              <a:rPr lang="en-GB" smtClean="0"/>
              <a:t>4</a:t>
            </a:fld>
            <a:endParaRPr lang="en-GB"/>
          </a:p>
        </p:txBody>
      </p:sp>
    </p:spTree>
    <p:extLst>
      <p:ext uri="{BB962C8B-B14F-4D97-AF65-F5344CB8AC3E}">
        <p14:creationId xmlns:p14="http://schemas.microsoft.com/office/powerpoint/2010/main" val="210669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4744" y="107504"/>
            <a:ext cx="4572000" cy="3429000"/>
          </a:xfrm>
        </p:spPr>
      </p:sp>
      <p:sp>
        <p:nvSpPr>
          <p:cNvPr id="3" name="Notes Placeholder 2"/>
          <p:cNvSpPr>
            <a:spLocks noGrp="1"/>
          </p:cNvSpPr>
          <p:nvPr>
            <p:ph type="body" idx="1"/>
          </p:nvPr>
        </p:nvSpPr>
        <p:spPr>
          <a:xfrm>
            <a:off x="685800" y="3563888"/>
            <a:ext cx="5486400" cy="4894312"/>
          </a:xfrm>
        </p:spPr>
        <p:txBody>
          <a:bodyPr/>
          <a:lstStyle/>
          <a:p>
            <a:pPr marL="285750" lvl="0" indent="-285750" rtl="0" fontAlgn="ctr">
              <a:buFont typeface="Arial" pitchFamily="34" charset="0"/>
              <a:buChar char="•"/>
            </a:pPr>
            <a:r>
              <a:rPr lang="en-GB" sz="1800" dirty="0" smtClean="0">
                <a:effectLst/>
              </a:rPr>
              <a:t>Bristol City Council – </a:t>
            </a:r>
          </a:p>
          <a:p>
            <a:pPr marL="742950" lvl="1" indent="-285750" rtl="0" fontAlgn="ctr">
              <a:buFont typeface="Arial" pitchFamily="34" charset="0"/>
              <a:buChar char="•"/>
            </a:pPr>
            <a:r>
              <a:rPr lang="en-GB" sz="1800" u="sng" dirty="0" smtClean="0">
                <a:effectLst/>
              </a:rPr>
              <a:t>The</a:t>
            </a:r>
            <a:r>
              <a:rPr lang="en-GB" sz="1800" u="sng" baseline="0" dirty="0" smtClean="0">
                <a:effectLst/>
              </a:rPr>
              <a:t> O</a:t>
            </a:r>
            <a:r>
              <a:rPr lang="en-GB" sz="1800" u="sng" dirty="0" smtClean="0">
                <a:effectLst/>
              </a:rPr>
              <a:t>nly </a:t>
            </a:r>
            <a:r>
              <a:rPr lang="en-GB" sz="1800" dirty="0" smtClean="0">
                <a:effectLst/>
              </a:rPr>
              <a:t>council with written agreement for time off for green reps</a:t>
            </a:r>
          </a:p>
          <a:p>
            <a:pPr marL="1200150" lvl="2" indent="-285750" rtl="0" fontAlgn="ctr">
              <a:buFont typeface="Arial" pitchFamily="34" charset="0"/>
              <a:buChar char="•"/>
            </a:pPr>
            <a:r>
              <a:rPr lang="en-GB" sz="1200" b="0" i="0" u="none" strike="noStrike" kern="1200" baseline="0" dirty="0" smtClean="0">
                <a:solidFill>
                  <a:schemeClr val="tx1"/>
                </a:solidFill>
                <a:latin typeface="+mn-lt"/>
                <a:ea typeface="+mn-ea"/>
                <a:cs typeface="+mn-cs"/>
              </a:rPr>
              <a:t>www.greenworkplacessouthwest.org.uk </a:t>
            </a:r>
            <a:endParaRPr lang="en-GB" dirty="0" smtClean="0">
              <a:effectLst/>
            </a:endParaRPr>
          </a:p>
          <a:p>
            <a:pPr marL="742950" lvl="1" indent="-285750" rtl="0" fontAlgn="ctr">
              <a:buFont typeface="Arial" pitchFamily="34" charset="0"/>
              <a:buChar char="•"/>
            </a:pPr>
            <a:r>
              <a:rPr lang="en-GB" sz="1800" dirty="0" smtClean="0">
                <a:effectLst/>
              </a:rPr>
              <a:t>4 environmental projects, including eco-driving (cost saving was substantial)</a:t>
            </a:r>
          </a:p>
          <a:p>
            <a:r>
              <a:rPr lang="en-GB" sz="1800" b="0" i="0" u="none" strike="noStrike" kern="1200" baseline="0" dirty="0" smtClean="0">
                <a:solidFill>
                  <a:schemeClr val="tx1"/>
                </a:solidFill>
                <a:latin typeface="+mn-lt"/>
                <a:ea typeface="+mn-ea"/>
                <a:cs typeface="+mn-cs"/>
              </a:rPr>
              <a:t>which will allow them to make savings on income tax and national insurance.</a:t>
            </a:r>
          </a:p>
          <a:p>
            <a:r>
              <a:rPr lang="en-GB" sz="1800" b="1" i="0" u="none" strike="noStrike" kern="1200" baseline="0" dirty="0" smtClean="0">
                <a:solidFill>
                  <a:schemeClr val="tx1"/>
                </a:solidFill>
                <a:latin typeface="+mn-lt"/>
                <a:ea typeface="+mn-ea"/>
                <a:cs typeface="+mn-cs"/>
              </a:rPr>
              <a:t>Cycle parking: </a:t>
            </a:r>
            <a:r>
              <a:rPr lang="en-GB" sz="1800" b="0" i="0" u="none" strike="noStrike" kern="1200" baseline="0" dirty="0" smtClean="0">
                <a:solidFill>
                  <a:schemeClr val="tx1"/>
                </a:solidFill>
                <a:latin typeface="+mn-lt"/>
                <a:ea typeface="+mn-ea"/>
                <a:cs typeface="+mn-cs"/>
              </a:rPr>
              <a:t>The provision of cycle parking on site takes</a:t>
            </a:r>
          </a:p>
          <a:p>
            <a:r>
              <a:rPr lang="en-GB" sz="1800" b="0" i="0" u="none" strike="noStrike" kern="1200" baseline="0" dirty="0" smtClean="0">
                <a:solidFill>
                  <a:schemeClr val="tx1"/>
                </a:solidFill>
                <a:latin typeface="+mn-lt"/>
                <a:ea typeface="+mn-ea"/>
                <a:cs typeface="+mn-cs"/>
              </a:rPr>
              <a:t>into account the Sustrans guidance (www.sustrans.org.uk) on</a:t>
            </a:r>
          </a:p>
          <a:p>
            <a:r>
              <a:rPr lang="en-GB" sz="1800" b="0" i="0" u="none" strike="noStrike" kern="1200" baseline="0" dirty="0" smtClean="0">
                <a:solidFill>
                  <a:schemeClr val="tx1"/>
                </a:solidFill>
                <a:latin typeface="+mn-lt"/>
                <a:ea typeface="+mn-ea"/>
                <a:cs typeface="+mn-cs"/>
              </a:rPr>
              <a:t>parking location, design and quantity. Showers and changing</a:t>
            </a:r>
          </a:p>
          <a:p>
            <a:r>
              <a:rPr lang="en-GB" sz="1800" b="0" i="0" u="none" strike="noStrike" kern="1200" baseline="0" dirty="0" smtClean="0">
                <a:solidFill>
                  <a:schemeClr val="tx1"/>
                </a:solidFill>
                <a:latin typeface="+mn-lt"/>
                <a:ea typeface="+mn-ea"/>
                <a:cs typeface="+mn-cs"/>
              </a:rPr>
              <a:t>facilities are provided for staff where possible.</a:t>
            </a:r>
          </a:p>
          <a:p>
            <a:r>
              <a:rPr lang="en-GB" sz="1800" b="1" i="0" u="none" strike="noStrike" kern="1200" baseline="0" dirty="0" smtClean="0">
                <a:solidFill>
                  <a:schemeClr val="tx1"/>
                </a:solidFill>
                <a:latin typeface="+mn-lt"/>
                <a:ea typeface="+mn-ea"/>
                <a:cs typeface="+mn-cs"/>
              </a:rPr>
              <a:t>Pedestrian routes: </a:t>
            </a:r>
            <a:r>
              <a:rPr lang="en-GB" sz="1800" b="0" i="0" u="none" strike="noStrike" kern="1200" baseline="0" dirty="0" smtClean="0">
                <a:solidFill>
                  <a:schemeClr val="tx1"/>
                </a:solidFill>
                <a:latin typeface="+mn-lt"/>
                <a:ea typeface="+mn-ea"/>
                <a:cs typeface="+mn-cs"/>
              </a:rPr>
              <a:t>NML will work with Liverpool City Council</a:t>
            </a:r>
          </a:p>
          <a:p>
            <a:r>
              <a:rPr lang="en-GB" sz="1800" b="0" i="0" u="none" strike="noStrike" kern="1200" baseline="0" dirty="0" smtClean="0">
                <a:solidFill>
                  <a:schemeClr val="tx1"/>
                </a:solidFill>
                <a:latin typeface="+mn-lt"/>
                <a:ea typeface="+mn-ea"/>
                <a:cs typeface="+mn-cs"/>
              </a:rPr>
              <a:t>to ensure that pedestrians feel safe when walking to work.</a:t>
            </a:r>
          </a:p>
          <a:p>
            <a:r>
              <a:rPr lang="en-GB" sz="1800" b="1" i="0" u="none" strike="noStrike" kern="1200" baseline="0" dirty="0" smtClean="0">
                <a:solidFill>
                  <a:schemeClr val="tx1"/>
                </a:solidFill>
                <a:latin typeface="+mn-lt"/>
                <a:ea typeface="+mn-ea"/>
                <a:cs typeface="+mn-cs"/>
              </a:rPr>
              <a:t>Public transport</a:t>
            </a:r>
          </a:p>
          <a:p>
            <a:r>
              <a:rPr lang="en-GB" sz="1800" b="0" i="0" u="none" strike="noStrike" kern="1200" baseline="0" dirty="0" smtClean="0">
                <a:solidFill>
                  <a:schemeClr val="tx1"/>
                </a:solidFill>
                <a:latin typeface="+mn-lt"/>
                <a:ea typeface="+mn-ea"/>
                <a:cs typeface="+mn-cs"/>
              </a:rPr>
              <a:t>A major barrier to public transport use is the lack of</a:t>
            </a:r>
          </a:p>
          <a:p>
            <a:r>
              <a:rPr lang="en-GB" sz="1800" b="0" i="0" u="none" strike="noStrike" kern="1200" baseline="0" dirty="0" smtClean="0">
                <a:solidFill>
                  <a:schemeClr val="tx1"/>
                </a:solidFill>
                <a:latin typeface="+mn-lt"/>
                <a:ea typeface="+mn-ea"/>
                <a:cs typeface="+mn-cs"/>
              </a:rPr>
              <a:t>knowledge regarding public transport services, their times</a:t>
            </a:r>
          </a:p>
          <a:p>
            <a:r>
              <a:rPr lang="en-GB" sz="1800" b="0" i="0" u="none" strike="noStrike" kern="1200" baseline="0" dirty="0" smtClean="0">
                <a:solidFill>
                  <a:schemeClr val="tx1"/>
                </a:solidFill>
                <a:latin typeface="+mn-lt"/>
                <a:ea typeface="+mn-ea"/>
                <a:cs typeface="+mn-cs"/>
              </a:rPr>
              <a:t>and the areas that they serve. It is important that high quality</a:t>
            </a:r>
          </a:p>
          <a:p>
            <a:r>
              <a:rPr lang="en-GB" sz="1800" b="0" i="0" u="none" strike="noStrike" kern="1200" baseline="0" dirty="0" smtClean="0">
                <a:solidFill>
                  <a:schemeClr val="tx1"/>
                </a:solidFill>
                <a:latin typeface="+mn-lt"/>
                <a:ea typeface="+mn-ea"/>
                <a:cs typeface="+mn-cs"/>
              </a:rPr>
              <a:t>information is provided to ensure that lack of knowledge is not</a:t>
            </a:r>
          </a:p>
          <a:p>
            <a:r>
              <a:rPr lang="en-GB" sz="1800" b="0" i="0" u="none" strike="noStrike" kern="1200" baseline="0" dirty="0" smtClean="0">
                <a:solidFill>
                  <a:schemeClr val="tx1"/>
                </a:solidFill>
                <a:latin typeface="+mn-lt"/>
                <a:ea typeface="+mn-ea"/>
                <a:cs typeface="+mn-cs"/>
              </a:rPr>
              <a:t>a barrier for public transport use.</a:t>
            </a:r>
          </a:p>
          <a:p>
            <a:r>
              <a:rPr lang="en-GB" sz="1800" b="0" i="0" u="none" strike="noStrike" kern="1200" baseline="0" dirty="0" smtClean="0">
                <a:solidFill>
                  <a:schemeClr val="tx1"/>
                </a:solidFill>
                <a:latin typeface="+mn-lt"/>
                <a:ea typeface="+mn-ea"/>
                <a:cs typeface="+mn-cs"/>
              </a:rPr>
              <a:t>Information is available on the NML website and at the</a:t>
            </a:r>
          </a:p>
          <a:p>
            <a:r>
              <a:rPr lang="en-GB" sz="1800" b="0" i="0" u="none" strike="noStrike" kern="1200" baseline="0" dirty="0" smtClean="0">
                <a:solidFill>
                  <a:schemeClr val="tx1"/>
                </a:solidFill>
                <a:latin typeface="+mn-lt"/>
                <a:ea typeface="+mn-ea"/>
                <a:cs typeface="+mn-cs"/>
              </a:rPr>
              <a:t>venues. Public transport information will be available for all</a:t>
            </a:r>
          </a:p>
          <a:p>
            <a:r>
              <a:rPr lang="en-GB" sz="1800" b="0" i="0" u="none" strike="noStrike" kern="1200" baseline="0" dirty="0" smtClean="0">
                <a:solidFill>
                  <a:schemeClr val="tx1"/>
                </a:solidFill>
                <a:latin typeface="+mn-lt"/>
                <a:ea typeface="+mn-ea"/>
                <a:cs typeface="+mn-cs"/>
              </a:rPr>
              <a:t>staff on the Intranet, with a link to the </a:t>
            </a:r>
            <a:r>
              <a:rPr lang="en-GB" sz="1800" b="0" i="0" u="none" strike="noStrike" kern="1200" baseline="0" dirty="0" err="1" smtClean="0">
                <a:solidFill>
                  <a:schemeClr val="tx1"/>
                </a:solidFill>
                <a:latin typeface="+mn-lt"/>
                <a:ea typeface="+mn-ea"/>
                <a:cs typeface="+mn-cs"/>
              </a:rPr>
              <a:t>Traveline</a:t>
            </a:r>
            <a:r>
              <a:rPr lang="en-GB" sz="1800" b="0" i="0" u="none" strike="noStrike" kern="1200" baseline="0" dirty="0" smtClean="0">
                <a:solidFill>
                  <a:schemeClr val="tx1"/>
                </a:solidFill>
                <a:latin typeface="+mn-lt"/>
                <a:ea typeface="+mn-ea"/>
                <a:cs typeface="+mn-cs"/>
              </a:rPr>
              <a:t> journey</a:t>
            </a:r>
          </a:p>
          <a:p>
            <a:r>
              <a:rPr lang="en-GB" sz="1800" b="0" i="0" u="none" strike="noStrike" kern="1200" baseline="0" dirty="0" smtClean="0">
                <a:solidFill>
                  <a:schemeClr val="tx1"/>
                </a:solidFill>
                <a:latin typeface="+mn-lt"/>
                <a:ea typeface="+mn-ea"/>
                <a:cs typeface="+mn-cs"/>
              </a:rPr>
              <a:t>planner website. NML provides interest free loans for staff</a:t>
            </a:r>
          </a:p>
          <a:p>
            <a:r>
              <a:rPr lang="en-GB" sz="1800" b="0" i="0" u="none" strike="noStrike" kern="1200" baseline="0" dirty="0" smtClean="0">
                <a:solidFill>
                  <a:schemeClr val="tx1"/>
                </a:solidFill>
                <a:latin typeface="+mn-lt"/>
                <a:ea typeface="+mn-ea"/>
                <a:cs typeface="+mn-cs"/>
              </a:rPr>
              <a:t>wishing to buy season tickets.</a:t>
            </a:r>
          </a:p>
          <a:p>
            <a:r>
              <a:rPr lang="en-GB" sz="1800" b="1" i="0" u="none" strike="noStrike" kern="1200" baseline="0" dirty="0" smtClean="0">
                <a:solidFill>
                  <a:schemeClr val="tx1"/>
                </a:solidFill>
                <a:latin typeface="+mn-lt"/>
                <a:ea typeface="+mn-ea"/>
                <a:cs typeface="+mn-cs"/>
              </a:rPr>
              <a:t>Car Management Strategy</a:t>
            </a:r>
          </a:p>
          <a:p>
            <a:r>
              <a:rPr lang="en-GB" sz="1800" b="0" i="0" u="none" strike="noStrike" kern="1200" baseline="0" dirty="0" smtClean="0">
                <a:solidFill>
                  <a:schemeClr val="tx1"/>
                </a:solidFill>
                <a:latin typeface="+mn-lt"/>
                <a:ea typeface="+mn-ea"/>
                <a:cs typeface="+mn-cs"/>
              </a:rPr>
              <a:t>NML is investigating measures to encourage employees and</a:t>
            </a:r>
          </a:p>
          <a:p>
            <a:r>
              <a:rPr lang="en-GB" sz="1800" b="0" i="0" u="none" strike="noStrike" kern="1200" baseline="0" dirty="0" smtClean="0">
                <a:solidFill>
                  <a:schemeClr val="tx1"/>
                </a:solidFill>
                <a:latin typeface="+mn-lt"/>
                <a:ea typeface="+mn-ea"/>
                <a:cs typeface="+mn-cs"/>
              </a:rPr>
              <a:t>visitors to reduce single occupancy vehicle trips.</a:t>
            </a:r>
          </a:p>
          <a:p>
            <a:r>
              <a:rPr lang="en-GB" sz="1800" b="0" i="0" u="none" strike="noStrike" kern="1200" baseline="0" dirty="0" smtClean="0">
                <a:solidFill>
                  <a:schemeClr val="tx1"/>
                </a:solidFill>
                <a:latin typeface="+mn-lt"/>
                <a:ea typeface="+mn-ea"/>
                <a:cs typeface="+mn-cs"/>
              </a:rPr>
              <a:t>NML has no dedicated public car parking at any of its public</a:t>
            </a:r>
          </a:p>
          <a:p>
            <a:r>
              <a:rPr lang="en-GB" sz="1800" b="0" i="0" u="none" strike="noStrike" kern="1200" baseline="0" dirty="0" smtClean="0">
                <a:solidFill>
                  <a:schemeClr val="tx1"/>
                </a:solidFill>
                <a:latin typeface="+mn-lt"/>
                <a:ea typeface="+mn-ea"/>
                <a:cs typeface="+mn-cs"/>
              </a:rPr>
              <a:t>venues, and NML offers no free staff car parking.</a:t>
            </a:r>
          </a:p>
          <a:p>
            <a:r>
              <a:rPr lang="en-GB" sz="1800" b="1" i="0" u="none" strike="noStrike" kern="1200" baseline="0" dirty="0" smtClean="0">
                <a:solidFill>
                  <a:schemeClr val="tx1"/>
                </a:solidFill>
                <a:latin typeface="+mn-lt"/>
                <a:ea typeface="+mn-ea"/>
                <a:cs typeface="+mn-cs"/>
              </a:rPr>
              <a:t>Car Share: </a:t>
            </a:r>
            <a:r>
              <a:rPr lang="en-GB" sz="1800" b="0" i="0" u="none" strike="noStrike" kern="1200" baseline="0" dirty="0" smtClean="0">
                <a:solidFill>
                  <a:schemeClr val="tx1"/>
                </a:solidFill>
                <a:latin typeface="+mn-lt"/>
                <a:ea typeface="+mn-ea"/>
                <a:cs typeface="+mn-cs"/>
              </a:rPr>
              <a:t>Merseyside </a:t>
            </a:r>
            <a:r>
              <a:rPr lang="en-GB" sz="1800" b="0" i="0" u="none" strike="noStrike" kern="1200" baseline="0" dirty="0" err="1" smtClean="0">
                <a:solidFill>
                  <a:schemeClr val="tx1"/>
                </a:solidFill>
                <a:latin typeface="+mn-lt"/>
                <a:ea typeface="+mn-ea"/>
                <a:cs typeface="+mn-cs"/>
              </a:rPr>
              <a:t>TravelWise</a:t>
            </a:r>
            <a:r>
              <a:rPr lang="en-GB" sz="1800" b="0" i="0" u="none" strike="noStrike" kern="1200" baseline="0" dirty="0" smtClean="0">
                <a:solidFill>
                  <a:schemeClr val="tx1"/>
                </a:solidFill>
                <a:latin typeface="+mn-lt"/>
                <a:ea typeface="+mn-ea"/>
                <a:cs typeface="+mn-cs"/>
              </a:rPr>
              <a:t> operates a free car share</a:t>
            </a:r>
          </a:p>
          <a:p>
            <a:r>
              <a:rPr lang="en-GB" sz="1800" b="0" i="0" u="none" strike="noStrike" kern="1200" baseline="0" dirty="0" smtClean="0">
                <a:solidFill>
                  <a:schemeClr val="tx1"/>
                </a:solidFill>
                <a:latin typeface="+mn-lt"/>
                <a:ea typeface="+mn-ea"/>
                <a:cs typeface="+mn-cs"/>
              </a:rPr>
              <a:t>database for people living in the Merseyside area. The</a:t>
            </a:r>
          </a:p>
          <a:p>
            <a:r>
              <a:rPr lang="en-GB" sz="1800" b="0" i="0" u="none" strike="noStrike" kern="1200" baseline="0" dirty="0" smtClean="0">
                <a:solidFill>
                  <a:schemeClr val="tx1"/>
                </a:solidFill>
                <a:latin typeface="+mn-lt"/>
                <a:ea typeface="+mn-ea"/>
                <a:cs typeface="+mn-cs"/>
              </a:rPr>
              <a:t>database is available at www.merseycarshare.org and allows</a:t>
            </a:r>
          </a:p>
          <a:p>
            <a:r>
              <a:rPr lang="en-GB" sz="1800" b="0" i="0" u="none" strike="noStrike" kern="1200" baseline="0" dirty="0" smtClean="0">
                <a:solidFill>
                  <a:schemeClr val="tx1"/>
                </a:solidFill>
                <a:latin typeface="+mn-lt"/>
                <a:ea typeface="+mn-ea"/>
                <a:cs typeface="+mn-cs"/>
              </a:rPr>
              <a:t>users to enter their journey origin and destination as well as</a:t>
            </a:r>
          </a:p>
          <a:p>
            <a:r>
              <a:rPr lang="en-GB" sz="1800" b="0" i="0" u="none" strike="noStrike" kern="1200" baseline="0" dirty="0" smtClean="0">
                <a:solidFill>
                  <a:schemeClr val="tx1"/>
                </a:solidFill>
                <a:latin typeface="+mn-lt"/>
                <a:ea typeface="+mn-ea"/>
                <a:cs typeface="+mn-cs"/>
              </a:rPr>
              <a:t>other relevant information such as preferences for potential</a:t>
            </a:r>
          </a:p>
          <a:p>
            <a:r>
              <a:rPr lang="en-GB" sz="1800" b="0" i="0" u="none" strike="noStrike" kern="1200" baseline="0" dirty="0" smtClean="0">
                <a:solidFill>
                  <a:schemeClr val="tx1"/>
                </a:solidFill>
                <a:latin typeface="+mn-lt"/>
                <a:ea typeface="+mn-ea"/>
                <a:cs typeface="+mn-cs"/>
              </a:rPr>
              <a:t>car sharers.</a:t>
            </a:r>
          </a:p>
          <a:p>
            <a:pPr marL="285750" lvl="0" indent="-285750" rtl="0" fontAlgn="ctr">
              <a:buFont typeface="Arial" pitchFamily="34" charset="0"/>
              <a:buChar char="•"/>
            </a:pPr>
            <a:endParaRPr lang="en-GB" sz="1800" baseline="0" dirty="0" smtClean="0">
              <a:effectLst/>
            </a:endParaRPr>
          </a:p>
          <a:p>
            <a:r>
              <a:rPr lang="en-GB" sz="1200" b="1" i="0" u="none" strike="noStrike" kern="1200" baseline="0" dirty="0" smtClean="0">
                <a:solidFill>
                  <a:schemeClr val="tx1"/>
                </a:solidFill>
                <a:latin typeface="+mn-lt"/>
                <a:ea typeface="+mn-ea"/>
                <a:cs typeface="+mn-cs"/>
              </a:rPr>
              <a:t>Union action on green transport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survey contained many examples of union reps successfully negotiating green transport initiatives based on their knowledge of what would be well received by employees despite sometimes encountering little support from the employer. </a:t>
            </a:r>
            <a:endParaRPr lang="en-GB" sz="1200" b="1" i="0" u="none" strike="noStrike" kern="1200" baseline="0" dirty="0" smtClean="0">
              <a:solidFill>
                <a:schemeClr val="tx1"/>
              </a:solidFill>
              <a:latin typeface="+mn-lt"/>
              <a:ea typeface="+mn-ea"/>
              <a:cs typeface="+mn-cs"/>
            </a:endParaRPr>
          </a:p>
          <a:p>
            <a:endParaRPr lang="en-GB" sz="1200" b="1" i="0" u="none" strike="noStrike" kern="1200" baseline="0" dirty="0" smtClean="0">
              <a:solidFill>
                <a:schemeClr val="tx1"/>
              </a:solidFill>
              <a:latin typeface="+mn-lt"/>
              <a:ea typeface="+mn-ea"/>
              <a:cs typeface="+mn-cs"/>
            </a:endParaRP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Prospect reps at a scientific centre in Scotland have secured cycle shelters.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UNISON reps at EDF energy explain that environment reps organise annual ‘Cycle Surgeries’ which involves a local charity cycle campaigner visiting the office to MOT bikes and offer cycling tips and freebies.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Prospect reps working for a weapons manufacturer saw that shower facilities were installed for cyclists and the creation of dedicated parking for car sharers.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GMB rep in local government describes how the union successfully campaigned for a cycle scheme and a shared driving scheme.</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Prospect reps at a utility company were pivotal in the introduction of a shuttle bus for employees, while a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PCS rep explained how the union negotiated increases in subsidies for public transport use when the employer relocated to an area that meant increased travel for many employees.</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Unite rep at software company has had great success in pushing telephone conferencing or video conferencing over travel.</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CWU reps working for mail distributor Parcelforce have pushed for the purchasing of greener vehicles.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PCS green rep at DWP is working with other reps in the branch to hold an event to promote more car sharing and other public transport.</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GMB rep At a recycling company a says that management is looking at using cooking oil for fuel, following an employee’s suggestion.</a:t>
            </a:r>
          </a:p>
          <a:p>
            <a:pPr marL="171450" indent="-171450">
              <a:buFont typeface="Arial" pitchFamily="34" charset="0"/>
              <a:buChar char="•"/>
            </a:pP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Problems with green transport initiatives</a:t>
            </a:r>
          </a:p>
          <a:p>
            <a:r>
              <a:rPr lang="en-GB" sz="1200" b="0" i="0" u="none" strike="noStrike" kern="1200" baseline="0" dirty="0" smtClean="0">
                <a:solidFill>
                  <a:schemeClr val="tx1"/>
                </a:solidFill>
                <a:latin typeface="+mn-lt"/>
                <a:ea typeface="+mn-ea"/>
                <a:cs typeface="+mn-cs"/>
              </a:rPr>
              <a:t>The way these schemes are implemented have to be sensitive to employees’ needs and if not done in proper consultation this can lead to conflict, as a UCU rep in the Midlands explains: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 have a new travel plan based on a permit scheme but this does not apply to management, the result is that rank and file staff are facing unaffordable transport costs but management are exempt from the scheme.”</a:t>
            </a:r>
          </a:p>
          <a:p>
            <a:endParaRPr lang="en-GB"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 Unite rep in the NHS transfusion service explains that there is </a:t>
            </a:r>
            <a:r>
              <a:rPr lang="en-GB" sz="1200" b="0" i="0" u="none" strike="noStrike" kern="1200" baseline="0" dirty="0" err="1" smtClean="0">
                <a:solidFill>
                  <a:schemeClr val="tx1"/>
                </a:solidFill>
                <a:latin typeface="+mn-lt"/>
                <a:ea typeface="+mn-ea"/>
                <a:cs typeface="+mn-cs"/>
              </a:rPr>
              <a:t>astruggle</a:t>
            </a:r>
            <a:r>
              <a:rPr lang="en-GB" sz="1200" b="0" i="0" u="none" strike="noStrike" kern="1200" baseline="0" dirty="0" smtClean="0">
                <a:solidFill>
                  <a:schemeClr val="tx1"/>
                </a:solidFill>
                <a:latin typeface="+mn-lt"/>
                <a:ea typeface="+mn-ea"/>
                <a:cs typeface="+mn-cs"/>
              </a:rPr>
              <a:t> to promote cycling due to limited cycle parking and almost no shower facilities and no changing facilities at all while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 Unite rep at a building services company complains that the cheapest vehicles are chosen regardless of energy use.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FBU rep explains that due to budget restrictions a popular cycling scheme that has run for a number of years is now on hold</a:t>
            </a:r>
            <a:endParaRPr lang="en-GB" sz="1800" baseline="0" dirty="0" smtClean="0">
              <a:effectLst/>
            </a:endParaRPr>
          </a:p>
        </p:txBody>
      </p:sp>
      <p:sp>
        <p:nvSpPr>
          <p:cNvPr id="4" name="Slide Number Placeholder 3"/>
          <p:cNvSpPr>
            <a:spLocks noGrp="1"/>
          </p:cNvSpPr>
          <p:nvPr>
            <p:ph type="sldNum" sz="quarter" idx="10"/>
          </p:nvPr>
        </p:nvSpPr>
        <p:spPr/>
        <p:txBody>
          <a:bodyPr/>
          <a:lstStyle/>
          <a:p>
            <a:fld id="{4D4CABDA-76E2-4DB9-AF37-4586FA304341}" type="slidenum">
              <a:rPr lang="en-GB" smtClean="0"/>
              <a:t>5</a:t>
            </a:fld>
            <a:endParaRPr lang="en-GB"/>
          </a:p>
        </p:txBody>
      </p:sp>
    </p:spTree>
    <p:extLst>
      <p:ext uri="{BB962C8B-B14F-4D97-AF65-F5344CB8AC3E}">
        <p14:creationId xmlns:p14="http://schemas.microsoft.com/office/powerpoint/2010/main" val="107085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43400"/>
            <a:ext cx="5976664" cy="4114800"/>
          </a:xfrm>
        </p:spPr>
        <p:txBody>
          <a:bodyPr/>
          <a:lstStyle/>
          <a:p>
            <a:pPr lvl="0" rtl="0" fontAlgn="ctr"/>
            <a:r>
              <a:rPr lang="en-GB" sz="1800" dirty="0" smtClean="0">
                <a:effectLst/>
              </a:rPr>
              <a:t>Need to be applied fairly </a:t>
            </a:r>
            <a:r>
              <a:rPr lang="en-GB" sz="1800" baseline="0" dirty="0" smtClean="0">
                <a:effectLst/>
              </a:rPr>
              <a:t>  </a:t>
            </a:r>
            <a:r>
              <a:rPr lang="en-GB" sz="1800" dirty="0" smtClean="0">
                <a:effectLst/>
              </a:rPr>
              <a:t>e.g.</a:t>
            </a:r>
            <a:r>
              <a:rPr lang="en-GB" sz="1800" baseline="0" dirty="0" smtClean="0">
                <a:effectLst/>
              </a:rPr>
              <a:t> </a:t>
            </a:r>
            <a:r>
              <a:rPr lang="en-GB" sz="1800" dirty="0" smtClean="0">
                <a:effectLst/>
              </a:rPr>
              <a:t>Pay to park at work affects low wage earners , Ipswich hospital, consultants free </a:t>
            </a:r>
            <a:endParaRPr lang="en-GB" dirty="0" smtClean="0">
              <a:effectLst/>
            </a:endParaRPr>
          </a:p>
          <a:p>
            <a:endParaRPr lang="en-GB" dirty="0" smtClean="0"/>
          </a:p>
          <a:p>
            <a:r>
              <a:rPr lang="en-GB" sz="1200" b="1" kern="1200" dirty="0" smtClean="0">
                <a:solidFill>
                  <a:schemeClr val="tx1"/>
                </a:solidFill>
                <a:effectLst/>
                <a:latin typeface="+mn-lt"/>
                <a:ea typeface="+mn-ea"/>
                <a:cs typeface="+mn-cs"/>
              </a:rPr>
              <a:t>Making the case for trade union involvement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The Carbon Trust estimates that most businesses could easily save between 10 per cent and 20 per cent of their energy costs through simple low-cost or even cost-free measures. </a:t>
            </a:r>
          </a:p>
          <a:p>
            <a:pPr marL="171450" indent="-171450">
              <a:buFont typeface="Arial" pitchFamily="34" charset="0"/>
              <a:buChar char="•"/>
            </a:pPr>
            <a:r>
              <a:rPr lang="en-GB" sz="1200" kern="1200" dirty="0" smtClean="0">
                <a:solidFill>
                  <a:schemeClr val="tx1"/>
                </a:solidFill>
                <a:effectLst/>
                <a:latin typeface="+mn-lt"/>
                <a:ea typeface="+mn-ea"/>
                <a:cs typeface="+mn-cs"/>
              </a:rPr>
              <a:t>To do this, workers on the ground must be involved. </a:t>
            </a:r>
          </a:p>
          <a:p>
            <a:pPr marL="171450" indent="-171450">
              <a:buFont typeface="Arial" pitchFamily="34" charset="0"/>
              <a:buChar char="•"/>
            </a:pPr>
            <a:r>
              <a:rPr lang="en-GB" sz="1200" kern="1200" dirty="0" smtClean="0">
                <a:solidFill>
                  <a:schemeClr val="tx1"/>
                </a:solidFill>
                <a:effectLst/>
                <a:latin typeface="+mn-lt"/>
                <a:ea typeface="+mn-ea"/>
                <a:cs typeface="+mn-cs"/>
              </a:rPr>
              <a:t>Staff will not be able to deliver changes if they don't understand and support the reasons why they are being introduced. </a:t>
            </a:r>
          </a:p>
          <a:p>
            <a:pPr marL="171450" indent="-171450">
              <a:buFont typeface="Arial" pitchFamily="34" charset="0"/>
              <a:buChar char="•"/>
            </a:pPr>
            <a:r>
              <a:rPr lang="en-GB" sz="1200" kern="1200" dirty="0" smtClean="0">
                <a:solidFill>
                  <a:schemeClr val="tx1"/>
                </a:solidFill>
                <a:effectLst/>
                <a:latin typeface="+mn-lt"/>
                <a:ea typeface="+mn-ea"/>
                <a:cs typeface="+mn-cs"/>
              </a:rPr>
              <a:t>The TUC's </a:t>
            </a:r>
            <a:r>
              <a:rPr lang="en-GB" sz="1200" kern="1200" dirty="0" err="1" smtClean="0">
                <a:solidFill>
                  <a:schemeClr val="tx1"/>
                </a:solidFill>
                <a:effectLst/>
                <a:latin typeface="+mn-lt"/>
                <a:ea typeface="+mn-ea"/>
                <a:cs typeface="+mn-cs"/>
              </a:rPr>
              <a:t>GreenWorkplaces</a:t>
            </a:r>
            <a:r>
              <a:rPr lang="en-GB" sz="1200" kern="1200" dirty="0" smtClean="0">
                <a:solidFill>
                  <a:schemeClr val="tx1"/>
                </a:solidFill>
                <a:effectLst/>
                <a:latin typeface="+mn-lt"/>
                <a:ea typeface="+mn-ea"/>
                <a:cs typeface="+mn-cs"/>
              </a:rPr>
              <a:t> projects demonstrate that employers need to see unions as part of the solution. Union involvement can lead to business benefits through improved environmental performance. </a:t>
            </a:r>
          </a:p>
          <a:p>
            <a:pPr marL="171450" indent="-171450">
              <a:buFont typeface="Arial" pitchFamily="34" charset="0"/>
              <a:buChar char="•"/>
            </a:pPr>
            <a:r>
              <a:rPr lang="en-GB" sz="1200" kern="1200" dirty="0" smtClean="0">
                <a:solidFill>
                  <a:schemeClr val="tx1"/>
                </a:solidFill>
                <a:effectLst/>
                <a:latin typeface="+mn-lt"/>
                <a:ea typeface="+mn-ea"/>
                <a:cs typeface="+mn-cs"/>
              </a:rPr>
              <a:t>To find out more, visit the British Museum case study at </a:t>
            </a:r>
            <a:r>
              <a:rPr lang="en-GB" sz="1200" b="1" kern="1200" dirty="0" smtClean="0">
                <a:solidFill>
                  <a:schemeClr val="tx1"/>
                </a:solidFill>
                <a:effectLst/>
                <a:latin typeface="+mn-lt"/>
                <a:ea typeface="+mn-ea"/>
                <a:cs typeface="+mn-cs"/>
                <a:hlinkClick r:id="rId3"/>
              </a:rPr>
              <a:t>www.bis.gov.uk/files/file51155.pdf</a:t>
            </a:r>
            <a:endParaRPr lang="en-GB" sz="1200" kern="1200" dirty="0" smtClean="0">
              <a:solidFill>
                <a:schemeClr val="tx1"/>
              </a:solidFill>
              <a:effectLst/>
              <a:latin typeface="+mn-lt"/>
              <a:ea typeface="+mn-ea"/>
              <a:cs typeface="+mn-cs"/>
            </a:endParaRPr>
          </a:p>
          <a:p>
            <a:endParaRPr lang="en-GB" dirty="0" smtClean="0"/>
          </a:p>
          <a:p>
            <a:r>
              <a:rPr lang="en-GB" sz="1200" b="1" i="0" u="none" strike="noStrike" kern="1200" baseline="0" dirty="0" smtClean="0">
                <a:solidFill>
                  <a:schemeClr val="tx1"/>
                </a:solidFill>
                <a:latin typeface="+mn-lt"/>
                <a:ea typeface="+mn-ea"/>
                <a:cs typeface="+mn-cs"/>
              </a:rPr>
              <a:t>HMRC Fact Sheet for employers setting up Green Travel Plans</a:t>
            </a:r>
          </a:p>
          <a:p>
            <a:r>
              <a:rPr lang="en-GB" sz="1200" b="0" i="0" u="none" strike="noStrike" kern="1200" baseline="0" dirty="0" smtClean="0">
                <a:solidFill>
                  <a:schemeClr val="tx1"/>
                </a:solidFill>
                <a:latin typeface="+mn-lt"/>
                <a:ea typeface="+mn-ea"/>
                <a:cs typeface="+mn-cs"/>
              </a:rPr>
              <a:t>Where an employer helps employees to get to and from work, such as by providing petrol or season tickets, these benefits are normally taxable. </a:t>
            </a:r>
          </a:p>
          <a:p>
            <a:r>
              <a:rPr lang="en-GB" sz="1200" b="0" i="0" u="none" strike="noStrike" kern="1200" baseline="0" dirty="0" smtClean="0">
                <a:solidFill>
                  <a:schemeClr val="tx1"/>
                </a:solidFill>
                <a:latin typeface="+mn-lt"/>
                <a:ea typeface="+mn-ea"/>
                <a:cs typeface="+mn-cs"/>
              </a:rPr>
              <a:t>But there is no tax or NICs to pay if an employer offers:</a:t>
            </a:r>
          </a:p>
          <a:p>
            <a:r>
              <a:rPr lang="en-GB" sz="1200" b="0" i="0" u="none" strike="noStrike" kern="1200" baseline="0" dirty="0" smtClean="0">
                <a:solidFill>
                  <a:schemeClr val="tx1"/>
                </a:solidFill>
                <a:latin typeface="+mn-lt"/>
                <a:ea typeface="+mn-ea"/>
                <a:cs typeface="+mn-cs"/>
              </a:rPr>
              <a:t>free or subsidised work buses</a:t>
            </a:r>
          </a:p>
          <a:p>
            <a:r>
              <a:rPr lang="en-GB" sz="1200" b="0" i="0" u="none" strike="noStrike" kern="1200" baseline="0" dirty="0" smtClean="0">
                <a:solidFill>
                  <a:schemeClr val="tx1"/>
                </a:solidFill>
                <a:latin typeface="+mn-lt"/>
                <a:ea typeface="+mn-ea"/>
                <a:cs typeface="+mn-cs"/>
              </a:rPr>
              <a:t>subsidies to public bus services</a:t>
            </a:r>
          </a:p>
          <a:p>
            <a:r>
              <a:rPr lang="en-GB" sz="1200" b="0" i="0" u="none" strike="noStrike" kern="1200" baseline="0" dirty="0" smtClean="0">
                <a:solidFill>
                  <a:schemeClr val="tx1"/>
                </a:solidFill>
                <a:latin typeface="+mn-lt"/>
                <a:ea typeface="+mn-ea"/>
                <a:cs typeface="+mn-cs"/>
              </a:rPr>
              <a:t>cycles and safety equipment made available for employees</a:t>
            </a:r>
          </a:p>
          <a:p>
            <a:r>
              <a:rPr lang="en-GB" sz="1200" b="0" i="0" u="none" strike="noStrike" kern="1200" baseline="0" dirty="0" smtClean="0">
                <a:solidFill>
                  <a:schemeClr val="tx1"/>
                </a:solidFill>
                <a:latin typeface="+mn-lt"/>
                <a:ea typeface="+mn-ea"/>
                <a:cs typeface="+mn-cs"/>
              </a:rPr>
              <a:t>workplace parking for cycles and motorcycles.</a:t>
            </a:r>
          </a:p>
          <a:p>
            <a:r>
              <a:rPr lang="en-GB" sz="1200" b="0" i="0" u="none" strike="noStrike" kern="1200" baseline="0" dirty="0" smtClean="0">
                <a:solidFill>
                  <a:schemeClr val="tx1"/>
                </a:solidFill>
                <a:latin typeface="+mn-lt"/>
                <a:ea typeface="+mn-ea"/>
                <a:cs typeface="+mn-cs"/>
              </a:rPr>
              <a:t>www.hmrc.gov.uk/green-transport/travel-plans.htm</a:t>
            </a:r>
          </a:p>
          <a:p>
            <a:endParaRPr lang="en-GB" dirty="0"/>
          </a:p>
        </p:txBody>
      </p:sp>
      <p:sp>
        <p:nvSpPr>
          <p:cNvPr id="4" name="Slide Number Placeholder 3"/>
          <p:cNvSpPr>
            <a:spLocks noGrp="1"/>
          </p:cNvSpPr>
          <p:nvPr>
            <p:ph type="sldNum" sz="quarter" idx="10"/>
          </p:nvPr>
        </p:nvSpPr>
        <p:spPr/>
        <p:txBody>
          <a:bodyPr/>
          <a:lstStyle/>
          <a:p>
            <a:fld id="{4D4CABDA-76E2-4DB9-AF37-4586FA304341}" type="slidenum">
              <a:rPr lang="en-GB" smtClean="0"/>
              <a:t>6</a:t>
            </a:fld>
            <a:endParaRPr lang="en-GB"/>
          </a:p>
        </p:txBody>
      </p:sp>
    </p:spTree>
    <p:extLst>
      <p:ext uri="{BB962C8B-B14F-4D97-AF65-F5344CB8AC3E}">
        <p14:creationId xmlns:p14="http://schemas.microsoft.com/office/powerpoint/2010/main" val="402264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GB" sz="1200" dirty="0" smtClean="0">
                <a:effectLst/>
              </a:rPr>
              <a:t>1. Travel &amp; transport affect both the employee, employer and environment</a:t>
            </a:r>
          </a:p>
          <a:p>
            <a:pPr rtl="0" fontAlgn="ctr"/>
            <a:endParaRPr lang="en-GB" sz="1200" dirty="0" smtClean="0">
              <a:effectLst/>
            </a:endParaRPr>
          </a:p>
          <a:p>
            <a:pPr rtl="0" fontAlgn="ctr"/>
            <a:r>
              <a:rPr lang="en-GB" sz="1200" dirty="0" smtClean="0">
                <a:effectLst/>
              </a:rPr>
              <a:t>2. Fundamental</a:t>
            </a:r>
            <a:r>
              <a:rPr lang="en-GB" sz="1200" baseline="0" dirty="0" smtClean="0">
                <a:effectLst/>
              </a:rPr>
              <a:t> issue for green reps to have the same essential rights as H&amp;S reps</a:t>
            </a:r>
          </a:p>
          <a:p>
            <a:pPr rtl="0" fontAlgn="ctr"/>
            <a:endParaRPr lang="en-GB" dirty="0" smtClean="0">
              <a:effectLst/>
            </a:endParaRPr>
          </a:p>
          <a:p>
            <a:pPr rtl="0" fontAlgn="ctr"/>
            <a:r>
              <a:rPr lang="en-GB" dirty="0" smtClean="0">
                <a:effectLst/>
              </a:rPr>
              <a:t>3. Unions can provide the resources</a:t>
            </a:r>
            <a:r>
              <a:rPr lang="en-GB" baseline="0" dirty="0" smtClean="0">
                <a:effectLst/>
              </a:rPr>
              <a:t> and support to help green reps in the workplace</a:t>
            </a:r>
            <a:endParaRPr lang="en-GB" dirty="0" smtClean="0">
              <a:effectLst/>
            </a:endParaRPr>
          </a:p>
        </p:txBody>
      </p:sp>
      <p:sp>
        <p:nvSpPr>
          <p:cNvPr id="4" name="Slide Number Placeholder 3"/>
          <p:cNvSpPr>
            <a:spLocks noGrp="1"/>
          </p:cNvSpPr>
          <p:nvPr>
            <p:ph type="sldNum" sz="quarter" idx="10"/>
          </p:nvPr>
        </p:nvSpPr>
        <p:spPr/>
        <p:txBody>
          <a:bodyPr/>
          <a:lstStyle/>
          <a:p>
            <a:fld id="{4D4CABDA-76E2-4DB9-AF37-4586FA304341}" type="slidenum">
              <a:rPr lang="en-GB" smtClean="0"/>
              <a:t>7</a:t>
            </a:fld>
            <a:endParaRPr lang="en-GB"/>
          </a:p>
        </p:txBody>
      </p:sp>
    </p:spTree>
    <p:extLst>
      <p:ext uri="{BB962C8B-B14F-4D97-AF65-F5344CB8AC3E}">
        <p14:creationId xmlns:p14="http://schemas.microsoft.com/office/powerpoint/2010/main" val="233917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CABDA-76E2-4DB9-AF37-4586FA304341}" type="slidenum">
              <a:rPr lang="en-GB" smtClean="0"/>
              <a:t>8</a:t>
            </a:fld>
            <a:endParaRPr lang="en-GB"/>
          </a:p>
        </p:txBody>
      </p:sp>
    </p:spTree>
    <p:extLst>
      <p:ext uri="{BB962C8B-B14F-4D97-AF65-F5344CB8AC3E}">
        <p14:creationId xmlns:p14="http://schemas.microsoft.com/office/powerpoint/2010/main" val="235961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Reporting mostly on the findings of the recent LRD report </a:t>
            </a:r>
          </a:p>
          <a:p>
            <a:r>
              <a:rPr lang="en-GB" dirty="0" smtClean="0"/>
              <a:t>Green Unions at Work 2012 survey</a:t>
            </a:r>
            <a:r>
              <a:rPr lang="en-GB" baseline="0" dirty="0" smtClean="0"/>
              <a:t> findings</a:t>
            </a:r>
            <a:endParaRPr lang="en-GB" dirty="0"/>
          </a:p>
        </p:txBody>
      </p:sp>
      <p:sp>
        <p:nvSpPr>
          <p:cNvPr id="4" name="Slide Number Placeholder 3"/>
          <p:cNvSpPr>
            <a:spLocks noGrp="1"/>
          </p:cNvSpPr>
          <p:nvPr>
            <p:ph type="sldNum" sz="quarter" idx="10"/>
          </p:nvPr>
        </p:nvSpPr>
        <p:spPr/>
        <p:txBody>
          <a:bodyPr/>
          <a:lstStyle/>
          <a:p>
            <a:fld id="{4D4CABDA-76E2-4DB9-AF37-4586FA304341}" type="slidenum">
              <a:rPr lang="en-GB" smtClean="0"/>
              <a:t>9</a:t>
            </a:fld>
            <a:endParaRPr lang="en-GB"/>
          </a:p>
        </p:txBody>
      </p:sp>
    </p:spTree>
    <p:extLst>
      <p:ext uri="{BB962C8B-B14F-4D97-AF65-F5344CB8AC3E}">
        <p14:creationId xmlns:p14="http://schemas.microsoft.com/office/powerpoint/2010/main" val="164857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1EFC21-A35E-40C4-B861-9936B66EB058}" type="datetimeFigureOut">
              <a:rPr lang="en-GB" smtClean="0"/>
              <a:t>03/02/2013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253754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EFC21-A35E-40C4-B861-9936B66EB058}" type="datetimeFigureOut">
              <a:rPr lang="en-GB" smtClean="0"/>
              <a:t>03/02/2013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352169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EFC21-A35E-40C4-B861-9936B66EB058}" type="datetimeFigureOut">
              <a:rPr lang="en-GB" smtClean="0"/>
              <a:t>03/02/2013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116527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EFC21-A35E-40C4-B861-9936B66EB058}" type="datetimeFigureOut">
              <a:rPr lang="en-GB" smtClean="0"/>
              <a:t>03/02/2013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351501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EFC21-A35E-40C4-B861-9936B66EB058}" type="datetimeFigureOut">
              <a:rPr lang="en-GB" smtClean="0"/>
              <a:t>03/02/2013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175258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1EFC21-A35E-40C4-B861-9936B66EB058}" type="datetimeFigureOut">
              <a:rPr lang="en-GB" smtClean="0"/>
              <a:t>03/02/2013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276770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1EFC21-A35E-40C4-B861-9936B66EB058}" type="datetimeFigureOut">
              <a:rPr lang="en-GB" smtClean="0"/>
              <a:t>03/02/2013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38796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1EFC21-A35E-40C4-B861-9936B66EB058}" type="datetimeFigureOut">
              <a:rPr lang="en-GB" smtClean="0"/>
              <a:t>03/02/2013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358333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FC21-A35E-40C4-B861-9936B66EB058}" type="datetimeFigureOut">
              <a:rPr lang="en-GB" smtClean="0"/>
              <a:t>03/02/2013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347065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EFC21-A35E-40C4-B861-9936B66EB058}" type="datetimeFigureOut">
              <a:rPr lang="en-GB" smtClean="0"/>
              <a:t>03/02/2013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163423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EFC21-A35E-40C4-B861-9936B66EB058}" type="datetimeFigureOut">
              <a:rPr lang="en-GB" smtClean="0"/>
              <a:t>03/02/2013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B8216-7B02-4C4D-A9FB-8B13A0A68293}" type="slidenum">
              <a:rPr lang="en-GB" smtClean="0"/>
              <a:t>‹#›</a:t>
            </a:fld>
            <a:endParaRPr lang="en-GB"/>
          </a:p>
        </p:txBody>
      </p:sp>
    </p:spTree>
    <p:extLst>
      <p:ext uri="{BB962C8B-B14F-4D97-AF65-F5344CB8AC3E}">
        <p14:creationId xmlns:p14="http://schemas.microsoft.com/office/powerpoint/2010/main" val="268860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EFC21-A35E-40C4-B861-9936B66EB058}" type="datetimeFigureOut">
              <a:rPr lang="en-GB" smtClean="0"/>
              <a:t>03/02/2013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B8216-7B02-4C4D-A9FB-8B13A0A68293}" type="slidenum">
              <a:rPr lang="en-GB" smtClean="0"/>
              <a:t>‹#›</a:t>
            </a:fld>
            <a:endParaRPr lang="en-GB"/>
          </a:p>
        </p:txBody>
      </p:sp>
    </p:spTree>
    <p:extLst>
      <p:ext uri="{BB962C8B-B14F-4D97-AF65-F5344CB8AC3E}">
        <p14:creationId xmlns:p14="http://schemas.microsoft.com/office/powerpoint/2010/main" val="69602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prospect.org.uk/"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prospect.org.uk/"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gi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grassroutes.info/" TargetMode="External"/><Relationship Id="rId3" Type="http://schemas.openxmlformats.org/officeDocument/2006/relationships/hyperlink" Target="http://www.unitetheunion.org.uk/" TargetMode="External"/><Relationship Id="rId7" Type="http://schemas.openxmlformats.org/officeDocument/2006/relationships/hyperlink" Target="http://strongerunions.org/2012/10/30/greening-the-workplace-at-port-of-felixstowe" TargetMode="External"/><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liverpoolmuseums.org.uk/" TargetMode="External"/><Relationship Id="rId11" Type="http://schemas.openxmlformats.org/officeDocument/2006/relationships/hyperlink" Target="http://www.prospect.org.uk/" TargetMode="External"/><Relationship Id="rId5" Type="http://schemas.openxmlformats.org/officeDocument/2006/relationships/hyperlink" Target="http://www.greenworkplacessouthwest.org.uk/" TargetMode="External"/><Relationship Id="rId10" Type="http://schemas.openxmlformats.org/officeDocument/2006/relationships/image" Target="../media/image14.gif"/><Relationship Id="rId4" Type="http://schemas.openxmlformats.org/officeDocument/2006/relationships/image" Target="../media/image13.png"/><Relationship Id="rId9" Type="http://schemas.openxmlformats.org/officeDocument/2006/relationships/hyperlink" Target="http://www.unison.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www.prospect.org.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prospect.org.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linkedin.com/andrewcassy" TargetMode="External"/><Relationship Id="rId3" Type="http://schemas.openxmlformats.org/officeDocument/2006/relationships/hyperlink" Target="http://www.tuc.org.uk/workplace/tuc-21166-f0.cfm" TargetMode="External"/><Relationship Id="rId7" Type="http://schemas.openxmlformats.org/officeDocument/2006/relationships/image" Target="../media/image15.jpe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twitter.com/boytonboy" TargetMode="External"/><Relationship Id="rId11" Type="http://schemas.openxmlformats.org/officeDocument/2006/relationships/hyperlink" Target="http://www.prospect.org.uk/" TargetMode="External"/><Relationship Id="rId5" Type="http://schemas.openxmlformats.org/officeDocument/2006/relationships/hyperlink" Target="mailto:Andrew.Cassy@bt.com" TargetMode="External"/><Relationship Id="rId10" Type="http://schemas.openxmlformats.org/officeDocument/2006/relationships/image" Target="../media/image1.jpg"/><Relationship Id="rId4" Type="http://schemas.openxmlformats.org/officeDocument/2006/relationships/hyperlink" Target="http://www.tuc.org/workplace"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prospect.org.uk/"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301208"/>
            <a:ext cx="1905000" cy="1333500"/>
          </a:xfrm>
          <a:prstGeom prst="rect">
            <a:avLst/>
          </a:prstGeom>
        </p:spPr>
      </p:pic>
      <p:sp>
        <p:nvSpPr>
          <p:cNvPr id="2" name="Title 1"/>
          <p:cNvSpPr>
            <a:spLocks noGrp="1"/>
          </p:cNvSpPr>
          <p:nvPr>
            <p:ph type="ctrTitle"/>
          </p:nvPr>
        </p:nvSpPr>
        <p:spPr/>
        <p:txBody>
          <a:bodyPr>
            <a:normAutofit/>
          </a:bodyPr>
          <a:lstStyle/>
          <a:p>
            <a:r>
              <a:rPr lang="en-GB" dirty="0" smtClean="0"/>
              <a:t>Green Unions at Work</a:t>
            </a:r>
            <a:endParaRPr lang="en-GB" dirty="0"/>
          </a:p>
        </p:txBody>
      </p:sp>
      <p:sp>
        <p:nvSpPr>
          <p:cNvPr id="3" name="Subtitle 2"/>
          <p:cNvSpPr>
            <a:spLocks noGrp="1"/>
          </p:cNvSpPr>
          <p:nvPr>
            <p:ph type="subTitle" idx="1"/>
          </p:nvPr>
        </p:nvSpPr>
        <p:spPr/>
        <p:txBody>
          <a:bodyPr>
            <a:normAutofit/>
          </a:bodyPr>
          <a:lstStyle/>
          <a:p>
            <a:r>
              <a:rPr lang="en-GB" dirty="0" smtClean="0"/>
              <a:t>Putting urban sustainable </a:t>
            </a:r>
            <a:br>
              <a:rPr lang="en-GB" dirty="0" smtClean="0"/>
            </a:br>
            <a:r>
              <a:rPr lang="en-GB" dirty="0" smtClean="0"/>
              <a:t>mobility into practice -</a:t>
            </a:r>
            <a:br>
              <a:rPr lang="en-GB" dirty="0" smtClean="0"/>
            </a:br>
            <a:r>
              <a:rPr lang="en-GB" dirty="0" smtClean="0"/>
              <a:t>examples from the UK</a:t>
            </a:r>
          </a:p>
          <a:p>
            <a:endParaRPr lang="en-GB"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75" y="188640"/>
            <a:ext cx="8892480" cy="1787856"/>
          </a:xfrm>
          <a:prstGeom prst="rect">
            <a:avLst/>
          </a:prstGeom>
        </p:spPr>
      </p:pic>
      <p:pic>
        <p:nvPicPr>
          <p:cNvPr id="7" name="Picture 4" descr="Prospect: Union for professiona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5432992"/>
            <a:ext cx="1080120" cy="106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75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fontAlgn="ctr"/>
            <a:r>
              <a:rPr lang="en-GB" sz="4400" kern="1200" dirty="0" smtClean="0">
                <a:solidFill>
                  <a:schemeClr val="tx1"/>
                </a:solidFill>
                <a:effectLst/>
                <a:latin typeface="+mj-lt"/>
                <a:ea typeface="+mj-ea"/>
                <a:cs typeface="+mj-cs"/>
              </a:rPr>
              <a:t>Contents</a:t>
            </a:r>
            <a:endParaRPr lang="en-GB" dirty="0" smtClean="0">
              <a:effectLst/>
            </a:endParaRPr>
          </a:p>
        </p:txBody>
      </p:sp>
      <p:sp>
        <p:nvSpPr>
          <p:cNvPr id="3" name="Content Placeholder 2"/>
          <p:cNvSpPr>
            <a:spLocks noGrp="1"/>
          </p:cNvSpPr>
          <p:nvPr>
            <p:ph idx="1"/>
          </p:nvPr>
        </p:nvSpPr>
        <p:spPr/>
        <p:txBody>
          <a:bodyPr/>
          <a:lstStyle/>
          <a:p>
            <a:r>
              <a:rPr lang="en-GB" dirty="0" smtClean="0"/>
              <a:t>Confessions of a green workplace rep</a:t>
            </a:r>
          </a:p>
          <a:p>
            <a:r>
              <a:rPr lang="en-GB" dirty="0" smtClean="0"/>
              <a:t>Green unions at work 2012</a:t>
            </a:r>
          </a:p>
          <a:p>
            <a:r>
              <a:rPr lang="en-GB" dirty="0" smtClean="0"/>
              <a:t>Case study examples </a:t>
            </a:r>
          </a:p>
          <a:p>
            <a:r>
              <a:rPr lang="en-GB" dirty="0" smtClean="0"/>
              <a:t>Benefits </a:t>
            </a:r>
          </a:p>
          <a:p>
            <a:r>
              <a:rPr lang="en-GB" dirty="0" smtClean="0"/>
              <a:t>Conclusions</a:t>
            </a:r>
          </a:p>
          <a:p>
            <a:r>
              <a:rPr lang="en-GB" dirty="0" smtClean="0"/>
              <a:t>Resources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5229200"/>
            <a:ext cx="7488832" cy="15056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88640"/>
            <a:ext cx="1905000" cy="1333500"/>
          </a:xfrm>
          <a:prstGeom prst="rect">
            <a:avLst/>
          </a:prstGeom>
        </p:spPr>
      </p:pic>
      <p:pic>
        <p:nvPicPr>
          <p:cNvPr id="7" name="Picture 4" descr="Prospect: Union for professiona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5063" y="320424"/>
            <a:ext cx="957366" cy="94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fontAlgn="ctr"/>
            <a:r>
              <a:rPr lang="en-GB" sz="4400" kern="1200" dirty="0" smtClean="0">
                <a:solidFill>
                  <a:schemeClr val="tx1"/>
                </a:solidFill>
                <a:effectLst/>
                <a:latin typeface="+mj-lt"/>
                <a:ea typeface="+mj-ea"/>
                <a:cs typeface="+mj-cs"/>
              </a:rPr>
              <a:t>Confessions of a Green Workplace Rep</a:t>
            </a:r>
            <a:endParaRPr lang="en-GB" dirty="0" smtClean="0">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484784"/>
            <a:ext cx="3168352" cy="4725858"/>
          </a:xfrm>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40768"/>
            <a:ext cx="389305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942" y="1313005"/>
            <a:ext cx="1246832" cy="1755955"/>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8605" y="1313005"/>
            <a:ext cx="1283041" cy="1815625"/>
          </a:xfrm>
          <a:prstGeom prst="rect">
            <a:avLst/>
          </a:prstGeom>
          <a:ln>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1942" y="3407735"/>
            <a:ext cx="1246832" cy="1761150"/>
          </a:xfrm>
          <a:prstGeom prst="rect">
            <a:avLst/>
          </a:prstGeom>
          <a:ln>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8224" y="3438730"/>
            <a:ext cx="1913731" cy="3027694"/>
          </a:xfrm>
          <a:prstGeom prst="rect">
            <a:avLst/>
          </a:prstGeom>
          <a:ln>
            <a:solidFill>
              <a:schemeClr val="tx1"/>
            </a:solidFill>
          </a:ln>
        </p:spPr>
      </p:pic>
      <p:pic>
        <p:nvPicPr>
          <p:cNvPr id="13" name="Picture 4" descr="prospectsqaur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5387715"/>
            <a:ext cx="948899" cy="107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8344" y="1300581"/>
            <a:ext cx="1328230" cy="17683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0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Green Unions at Work 2012</a:t>
            </a:r>
            <a:endParaRPr lang="en-GB" dirty="0"/>
          </a:p>
        </p:txBody>
      </p:sp>
      <p:sp>
        <p:nvSpPr>
          <p:cNvPr id="6" name="Content Placeholder 5"/>
          <p:cNvSpPr>
            <a:spLocks noGrp="1"/>
          </p:cNvSpPr>
          <p:nvPr>
            <p:ph sz="half" idx="2"/>
          </p:nvPr>
        </p:nvSpPr>
        <p:spPr>
          <a:xfrm>
            <a:off x="539551" y="908720"/>
            <a:ext cx="8290657" cy="5760640"/>
          </a:xfrm>
        </p:spPr>
        <p:txBody>
          <a:bodyPr>
            <a:normAutofit/>
          </a:bodyPr>
          <a:lstStyle/>
          <a:p>
            <a:pPr marL="0" indent="0">
              <a:buNone/>
            </a:pPr>
            <a:endParaRPr lang="en-GB" dirty="0" smtClean="0"/>
          </a:p>
          <a:p>
            <a:pPr marL="0" indent="0">
              <a:buNone/>
            </a:pPr>
            <a:r>
              <a:rPr lang="en-GB" dirty="0" smtClean="0"/>
              <a:t>Top </a:t>
            </a:r>
            <a:r>
              <a:rPr lang="en-GB" dirty="0" smtClean="0"/>
              <a:t>5 </a:t>
            </a:r>
            <a:r>
              <a:rPr lang="en-GB" u="sng" dirty="0" smtClean="0"/>
              <a:t>comprehensive</a:t>
            </a:r>
            <a:r>
              <a:rPr lang="en-GB" dirty="0" smtClean="0"/>
              <a:t> schemes for green travel</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r>
              <a:rPr lang="en-GB" dirty="0" smtClean="0"/>
              <a:t>Home </a:t>
            </a:r>
            <a:r>
              <a:rPr lang="en-GB" dirty="0" smtClean="0"/>
              <a:t>working</a:t>
            </a:r>
          </a:p>
          <a:p>
            <a:r>
              <a:rPr lang="en-GB" dirty="0" smtClean="0"/>
              <a:t>Green travel </a:t>
            </a:r>
            <a:r>
              <a:rPr lang="en-GB" dirty="0" smtClean="0"/>
              <a:t>plans</a:t>
            </a:r>
          </a:p>
          <a:p>
            <a:r>
              <a:rPr lang="en-GB" dirty="0"/>
              <a:t>Employer </a:t>
            </a:r>
            <a:r>
              <a:rPr lang="en-GB" dirty="0" smtClean="0"/>
              <a:t>in-action</a:t>
            </a:r>
            <a:endParaRPr lang="en-GB"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59889598"/>
              </p:ext>
            </p:extLst>
          </p:nvPr>
        </p:nvGraphicFramePr>
        <p:xfrm>
          <a:off x="669268" y="1988840"/>
          <a:ext cx="7647148" cy="2832313"/>
        </p:xfrm>
        <a:graphic>
          <a:graphicData uri="http://schemas.openxmlformats.org/drawingml/2006/table">
            <a:tbl>
              <a:tblPr firstRow="1" bandRow="1">
                <a:tableStyleId>{F5AB1C69-6EDB-4FF4-983F-18BD219EF322}</a:tableStyleId>
              </a:tblPr>
              <a:tblGrid>
                <a:gridCol w="4638398"/>
                <a:gridCol w="973013"/>
                <a:gridCol w="973013"/>
                <a:gridCol w="1062724"/>
              </a:tblGrid>
              <a:tr h="432048">
                <a:tc>
                  <a:txBody>
                    <a:bodyPr/>
                    <a:lstStyle/>
                    <a:p>
                      <a:pPr algn="r"/>
                      <a:r>
                        <a:rPr lang="en-GB" sz="2000" dirty="0" smtClean="0"/>
                        <a:t>%</a:t>
                      </a:r>
                      <a:endParaRPr lang="en-GB" sz="2000" dirty="0"/>
                    </a:p>
                  </a:txBody>
                  <a:tcPr/>
                </a:tc>
                <a:tc>
                  <a:txBody>
                    <a:bodyPr/>
                    <a:lstStyle/>
                    <a:p>
                      <a:r>
                        <a:rPr lang="en-GB" sz="2000" dirty="0" smtClean="0"/>
                        <a:t>2012</a:t>
                      </a:r>
                      <a:endParaRPr lang="en-GB" sz="2000" dirty="0"/>
                    </a:p>
                  </a:txBody>
                  <a:tcPr/>
                </a:tc>
                <a:tc>
                  <a:txBody>
                    <a:bodyPr/>
                    <a:lstStyle/>
                    <a:p>
                      <a:r>
                        <a:rPr lang="en-GB" sz="2000" dirty="0" smtClean="0"/>
                        <a:t>2009</a:t>
                      </a:r>
                      <a:endParaRPr lang="en-GB" sz="2000" dirty="0"/>
                    </a:p>
                  </a:txBody>
                  <a:tcPr/>
                </a:tc>
                <a:tc>
                  <a:txBody>
                    <a:bodyPr/>
                    <a:lstStyle/>
                    <a:p>
                      <a:r>
                        <a:rPr lang="en-GB" sz="2000" dirty="0" smtClean="0"/>
                        <a:t>delta</a:t>
                      </a:r>
                      <a:endParaRPr lang="en-GB" sz="2000" dirty="0"/>
                    </a:p>
                  </a:txBody>
                  <a:tcPr/>
                </a:tc>
              </a:tr>
              <a:tr h="480053">
                <a:tc>
                  <a:txBody>
                    <a:bodyPr/>
                    <a:lstStyle/>
                    <a:p>
                      <a:r>
                        <a:rPr lang="en-GB" sz="2000" dirty="0" smtClean="0"/>
                        <a:t>Loans for cycling</a:t>
                      </a:r>
                      <a:r>
                        <a:rPr lang="en-GB" sz="2000" baseline="0" dirty="0" smtClean="0"/>
                        <a:t> equipment</a:t>
                      </a:r>
                      <a:endParaRPr lang="en-GB" sz="2000" dirty="0"/>
                    </a:p>
                  </a:txBody>
                  <a:tcPr/>
                </a:tc>
                <a:tc>
                  <a:txBody>
                    <a:bodyPr/>
                    <a:lstStyle/>
                    <a:p>
                      <a:pPr algn="r"/>
                      <a:r>
                        <a:rPr lang="en-GB" sz="2000" dirty="0" smtClean="0"/>
                        <a:t>35</a:t>
                      </a:r>
                      <a:endParaRPr lang="en-GB" sz="2000" dirty="0"/>
                    </a:p>
                  </a:txBody>
                  <a:tcPr/>
                </a:tc>
                <a:tc>
                  <a:txBody>
                    <a:bodyPr/>
                    <a:lstStyle/>
                    <a:p>
                      <a:pPr algn="r"/>
                      <a:r>
                        <a:rPr lang="en-GB" sz="2000" dirty="0" smtClean="0"/>
                        <a:t>30</a:t>
                      </a:r>
                      <a:endParaRPr lang="en-GB" sz="2000" dirty="0"/>
                    </a:p>
                  </a:txBody>
                  <a:tcPr/>
                </a:tc>
                <a:tc>
                  <a:txBody>
                    <a:bodyPr/>
                    <a:lstStyle/>
                    <a:p>
                      <a:pPr algn="r"/>
                      <a:r>
                        <a:rPr lang="en-GB" sz="2000" dirty="0" smtClean="0"/>
                        <a:t>+5</a:t>
                      </a:r>
                      <a:endParaRPr lang="en-GB" sz="2000" dirty="0"/>
                    </a:p>
                  </a:txBody>
                  <a:tcPr/>
                </a:tc>
              </a:tr>
              <a:tr h="480053">
                <a:tc>
                  <a:txBody>
                    <a:bodyPr/>
                    <a:lstStyle/>
                    <a:p>
                      <a:r>
                        <a:rPr lang="en-GB" sz="2000" dirty="0" smtClean="0"/>
                        <a:t>Secure cycle</a:t>
                      </a:r>
                      <a:r>
                        <a:rPr lang="en-GB" sz="2000" baseline="0" dirty="0" smtClean="0"/>
                        <a:t> storage, lockers &amp; showers</a:t>
                      </a:r>
                      <a:endParaRPr lang="en-GB" sz="2000" dirty="0"/>
                    </a:p>
                  </a:txBody>
                  <a:tcPr/>
                </a:tc>
                <a:tc>
                  <a:txBody>
                    <a:bodyPr/>
                    <a:lstStyle/>
                    <a:p>
                      <a:pPr algn="r"/>
                      <a:r>
                        <a:rPr lang="en-GB" sz="2000" dirty="0" smtClean="0"/>
                        <a:t>30</a:t>
                      </a:r>
                      <a:endParaRPr lang="en-GB" sz="2000" dirty="0"/>
                    </a:p>
                  </a:txBody>
                  <a:tcPr/>
                </a:tc>
                <a:tc>
                  <a:txBody>
                    <a:bodyPr/>
                    <a:lstStyle/>
                    <a:p>
                      <a:pPr algn="r"/>
                      <a:r>
                        <a:rPr lang="en-GB" sz="2000" dirty="0" smtClean="0"/>
                        <a:t>23</a:t>
                      </a:r>
                      <a:endParaRPr lang="en-GB" sz="2000" dirty="0"/>
                    </a:p>
                  </a:txBody>
                  <a:tcPr/>
                </a:tc>
                <a:tc>
                  <a:txBody>
                    <a:bodyPr/>
                    <a:lstStyle/>
                    <a:p>
                      <a:pPr algn="r"/>
                      <a:r>
                        <a:rPr lang="en-GB" sz="2000" dirty="0" smtClean="0"/>
                        <a:t>+7</a:t>
                      </a:r>
                      <a:endParaRPr lang="en-GB" sz="2000" dirty="0"/>
                    </a:p>
                  </a:txBody>
                  <a:tcPr/>
                </a:tc>
              </a:tr>
              <a:tr h="480053">
                <a:tc>
                  <a:txBody>
                    <a:bodyPr/>
                    <a:lstStyle/>
                    <a:p>
                      <a:r>
                        <a:rPr lang="en-GB" sz="2000" dirty="0" smtClean="0"/>
                        <a:t>Subsidised cycling equipment</a:t>
                      </a:r>
                      <a:endParaRPr lang="en-GB" sz="2000" dirty="0"/>
                    </a:p>
                  </a:txBody>
                  <a:tcPr/>
                </a:tc>
                <a:tc>
                  <a:txBody>
                    <a:bodyPr/>
                    <a:lstStyle/>
                    <a:p>
                      <a:pPr algn="r"/>
                      <a:r>
                        <a:rPr lang="en-GB" sz="2000" dirty="0" smtClean="0"/>
                        <a:t>23</a:t>
                      </a:r>
                      <a:endParaRPr lang="en-GB" sz="2000" dirty="0"/>
                    </a:p>
                  </a:txBody>
                  <a:tcPr/>
                </a:tc>
                <a:tc>
                  <a:txBody>
                    <a:bodyPr/>
                    <a:lstStyle/>
                    <a:p>
                      <a:pPr algn="r"/>
                      <a:r>
                        <a:rPr lang="en-GB" sz="2000" dirty="0" smtClean="0"/>
                        <a:t>19</a:t>
                      </a:r>
                      <a:endParaRPr lang="en-GB" sz="2000" dirty="0"/>
                    </a:p>
                  </a:txBody>
                  <a:tcPr/>
                </a:tc>
                <a:tc>
                  <a:txBody>
                    <a:bodyPr/>
                    <a:lstStyle/>
                    <a:p>
                      <a:pPr algn="r"/>
                      <a:r>
                        <a:rPr lang="en-GB" sz="2000" dirty="0" smtClean="0"/>
                        <a:t>+4</a:t>
                      </a:r>
                      <a:endParaRPr lang="en-GB" sz="2000" dirty="0"/>
                    </a:p>
                  </a:txBody>
                  <a:tcPr/>
                </a:tc>
              </a:tr>
              <a:tr h="480053">
                <a:tc>
                  <a:txBody>
                    <a:bodyPr/>
                    <a:lstStyle/>
                    <a:p>
                      <a:r>
                        <a:rPr lang="en-GB" sz="2000" dirty="0" smtClean="0"/>
                        <a:t>Tele/video conferencing</a:t>
                      </a:r>
                      <a:endParaRPr lang="en-GB" sz="2000" dirty="0"/>
                    </a:p>
                  </a:txBody>
                  <a:tcPr/>
                </a:tc>
                <a:tc>
                  <a:txBody>
                    <a:bodyPr/>
                    <a:lstStyle/>
                    <a:p>
                      <a:pPr algn="r"/>
                      <a:r>
                        <a:rPr lang="en-GB" sz="2000" dirty="0" smtClean="0"/>
                        <a:t>22</a:t>
                      </a:r>
                      <a:endParaRPr lang="en-GB" sz="2000" dirty="0"/>
                    </a:p>
                  </a:txBody>
                  <a:tcPr/>
                </a:tc>
                <a:tc>
                  <a:txBody>
                    <a:bodyPr/>
                    <a:lstStyle/>
                    <a:p>
                      <a:pPr algn="r"/>
                      <a:r>
                        <a:rPr lang="en-GB" sz="2000" dirty="0" smtClean="0"/>
                        <a:t>18</a:t>
                      </a:r>
                      <a:endParaRPr lang="en-GB" sz="2000" dirty="0"/>
                    </a:p>
                  </a:txBody>
                  <a:tcPr/>
                </a:tc>
                <a:tc>
                  <a:txBody>
                    <a:bodyPr/>
                    <a:lstStyle/>
                    <a:p>
                      <a:pPr algn="r"/>
                      <a:r>
                        <a:rPr lang="en-GB" sz="2000" dirty="0" smtClean="0"/>
                        <a:t>+4</a:t>
                      </a:r>
                      <a:endParaRPr lang="en-GB" sz="2000" dirty="0"/>
                    </a:p>
                  </a:txBody>
                  <a:tcPr/>
                </a:tc>
              </a:tr>
              <a:tr h="480053">
                <a:tc>
                  <a:txBody>
                    <a:bodyPr/>
                    <a:lstStyle/>
                    <a:p>
                      <a:r>
                        <a:rPr lang="en-GB" sz="2000" dirty="0" smtClean="0"/>
                        <a:t>Loans for public transport season tickets</a:t>
                      </a:r>
                      <a:endParaRPr lang="en-GB" sz="2000" dirty="0"/>
                    </a:p>
                  </a:txBody>
                  <a:tcPr/>
                </a:tc>
                <a:tc>
                  <a:txBody>
                    <a:bodyPr/>
                    <a:lstStyle/>
                    <a:p>
                      <a:pPr algn="r"/>
                      <a:r>
                        <a:rPr lang="en-GB" sz="2000" dirty="0" smtClean="0"/>
                        <a:t>20</a:t>
                      </a:r>
                      <a:endParaRPr lang="en-GB" sz="2000" dirty="0"/>
                    </a:p>
                  </a:txBody>
                  <a:tcPr/>
                </a:tc>
                <a:tc>
                  <a:txBody>
                    <a:bodyPr/>
                    <a:lstStyle/>
                    <a:p>
                      <a:pPr algn="r"/>
                      <a:r>
                        <a:rPr lang="en-GB" sz="2000" dirty="0" smtClean="0"/>
                        <a:t>18</a:t>
                      </a:r>
                      <a:endParaRPr lang="en-GB" sz="2000" dirty="0"/>
                    </a:p>
                  </a:txBody>
                  <a:tcPr/>
                </a:tc>
                <a:tc>
                  <a:txBody>
                    <a:bodyPr/>
                    <a:lstStyle/>
                    <a:p>
                      <a:pPr algn="r"/>
                      <a:r>
                        <a:rPr lang="en-GB" sz="2000" dirty="0" smtClean="0"/>
                        <a:t>+2</a:t>
                      </a:r>
                      <a:endParaRPr lang="en-GB" sz="2000" dirty="0"/>
                    </a:p>
                  </a:txBody>
                  <a:tcPr/>
                </a:tc>
              </a:tr>
            </a:tbl>
          </a:graphicData>
        </a:graphic>
      </p:graphicFrame>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04664"/>
            <a:ext cx="945841" cy="1289782"/>
          </a:xfrm>
          <a:prstGeom prst="rect">
            <a:avLst/>
          </a:prstGeom>
          <a:ln>
            <a:solidFill>
              <a:schemeClr val="tx1"/>
            </a:solidFill>
          </a:ln>
        </p:spPr>
      </p:pic>
    </p:spTree>
    <p:extLst>
      <p:ext uri="{BB962C8B-B14F-4D97-AF65-F5344CB8AC3E}">
        <p14:creationId xmlns:p14="http://schemas.microsoft.com/office/powerpoint/2010/main" val="9446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801" y="1663390"/>
            <a:ext cx="855817" cy="1045530"/>
          </a:xfrm>
          <a:prstGeom prst="rect">
            <a:avLst/>
          </a:prstGeom>
        </p:spPr>
      </p:pic>
      <p:pic>
        <p:nvPicPr>
          <p:cNvPr id="16" name="Picture 1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631" y="4111662"/>
            <a:ext cx="855817" cy="1045530"/>
          </a:xfrm>
          <a:prstGeom prst="rect">
            <a:avLst/>
          </a:prstGeom>
        </p:spPr>
      </p:pic>
      <p:sp>
        <p:nvSpPr>
          <p:cNvPr id="4" name="Title 3"/>
          <p:cNvSpPr>
            <a:spLocks noGrp="1"/>
          </p:cNvSpPr>
          <p:nvPr>
            <p:ph type="title"/>
          </p:nvPr>
        </p:nvSpPr>
        <p:spPr/>
        <p:txBody>
          <a:bodyPr/>
          <a:lstStyle/>
          <a:p>
            <a:r>
              <a:rPr lang="en-GB" dirty="0" smtClean="0"/>
              <a:t>Case study examples</a:t>
            </a:r>
            <a:endParaRPr lang="en-GB" dirty="0"/>
          </a:p>
        </p:txBody>
      </p:sp>
      <p:sp>
        <p:nvSpPr>
          <p:cNvPr id="5" name="Content Placeholder 4"/>
          <p:cNvSpPr>
            <a:spLocks noGrp="1"/>
          </p:cNvSpPr>
          <p:nvPr>
            <p:ph sz="half" idx="1"/>
          </p:nvPr>
        </p:nvSpPr>
        <p:spPr>
          <a:xfrm>
            <a:off x="457200" y="1600201"/>
            <a:ext cx="4038600" cy="2188840"/>
          </a:xfrm>
        </p:spPr>
        <p:txBody>
          <a:bodyPr>
            <a:normAutofit fontScale="62500" lnSpcReduction="20000"/>
          </a:bodyPr>
          <a:lstStyle/>
          <a:p>
            <a:r>
              <a:rPr lang="en-GB" b="1" dirty="0" smtClean="0"/>
              <a:t>Bristol City Council</a:t>
            </a:r>
          </a:p>
          <a:p>
            <a:pPr lvl="1"/>
            <a:r>
              <a:rPr lang="en-GB" dirty="0" smtClean="0"/>
              <a:t>60+ drivers</a:t>
            </a:r>
          </a:p>
          <a:p>
            <a:pPr lvl="1"/>
            <a:r>
              <a:rPr lang="en-GB" dirty="0"/>
              <a:t>Eco-driving project</a:t>
            </a:r>
          </a:p>
          <a:p>
            <a:pPr lvl="1"/>
            <a:r>
              <a:rPr lang="en-GB" dirty="0" smtClean="0"/>
              <a:t>10% fuel efficiency</a:t>
            </a:r>
          </a:p>
          <a:p>
            <a:pPr lvl="1"/>
            <a:r>
              <a:rPr lang="en-GB" dirty="0"/>
              <a:t>Facilities time agreement </a:t>
            </a:r>
          </a:p>
          <a:p>
            <a:pPr lvl="1"/>
            <a:r>
              <a:rPr lang="en-GB" dirty="0" smtClean="0"/>
              <a:t>£350 per van per annum saving</a:t>
            </a:r>
          </a:p>
          <a:p>
            <a:pPr lvl="1"/>
            <a:r>
              <a:rPr lang="en-GB" dirty="0" smtClean="0"/>
              <a:t>Driver safety &amp; well-being</a:t>
            </a:r>
          </a:p>
          <a:p>
            <a:pPr marL="0" indent="0">
              <a:buNone/>
            </a:pPr>
            <a:r>
              <a:rPr lang="en-GB" dirty="0" smtClean="0">
                <a:hlinkClick r:id="rId5"/>
              </a:rPr>
              <a:t>www.greenworkplacessouthwest.org.uk</a:t>
            </a:r>
            <a:r>
              <a:rPr lang="en-GB" dirty="0" smtClean="0"/>
              <a:t> </a:t>
            </a:r>
          </a:p>
        </p:txBody>
      </p:sp>
      <p:sp>
        <p:nvSpPr>
          <p:cNvPr id="6" name="Content Placeholder 5"/>
          <p:cNvSpPr>
            <a:spLocks noGrp="1"/>
          </p:cNvSpPr>
          <p:nvPr>
            <p:ph sz="half" idx="2"/>
          </p:nvPr>
        </p:nvSpPr>
        <p:spPr>
          <a:xfrm>
            <a:off x="4648200" y="1600201"/>
            <a:ext cx="4038600" cy="2188840"/>
          </a:xfrm>
        </p:spPr>
        <p:txBody>
          <a:bodyPr>
            <a:normAutofit fontScale="62500" lnSpcReduction="20000"/>
          </a:bodyPr>
          <a:lstStyle/>
          <a:p>
            <a:r>
              <a:rPr lang="en-GB" b="1" dirty="0" smtClean="0"/>
              <a:t>National Museums Liverpool</a:t>
            </a:r>
          </a:p>
          <a:p>
            <a:pPr lvl="1"/>
            <a:r>
              <a:rPr lang="en-GB" dirty="0" smtClean="0"/>
              <a:t>Green travel plan </a:t>
            </a:r>
          </a:p>
          <a:p>
            <a:pPr lvl="1"/>
            <a:r>
              <a:rPr lang="en-GB" dirty="0" smtClean="0"/>
              <a:t>Cycle purchase</a:t>
            </a:r>
          </a:p>
          <a:p>
            <a:pPr lvl="1"/>
            <a:r>
              <a:rPr lang="en-GB" dirty="0" smtClean="0"/>
              <a:t>Cycle parking</a:t>
            </a:r>
          </a:p>
          <a:p>
            <a:pPr lvl="1"/>
            <a:r>
              <a:rPr lang="en-GB" dirty="0" smtClean="0"/>
              <a:t>Public transport</a:t>
            </a:r>
          </a:p>
          <a:p>
            <a:pPr lvl="1"/>
            <a:r>
              <a:rPr lang="en-GB" dirty="0" smtClean="0"/>
              <a:t>Car management strategy</a:t>
            </a:r>
          </a:p>
          <a:p>
            <a:pPr lvl="1"/>
            <a:r>
              <a:rPr lang="en-GB" dirty="0" smtClean="0"/>
              <a:t>Car share</a:t>
            </a:r>
          </a:p>
          <a:p>
            <a:pPr marL="457200" lvl="1" indent="0">
              <a:buNone/>
            </a:pPr>
            <a:r>
              <a:rPr lang="en-GB" dirty="0" smtClean="0">
                <a:hlinkClick r:id="rId6"/>
              </a:rPr>
              <a:t>www.liverpoolmuseums.org.uk</a:t>
            </a:r>
            <a:r>
              <a:rPr lang="en-GB" dirty="0" smtClean="0"/>
              <a:t> </a:t>
            </a:r>
          </a:p>
        </p:txBody>
      </p:sp>
      <p:sp>
        <p:nvSpPr>
          <p:cNvPr id="7" name="Content Placeholder 5"/>
          <p:cNvSpPr txBox="1">
            <a:spLocks/>
          </p:cNvSpPr>
          <p:nvPr/>
        </p:nvSpPr>
        <p:spPr>
          <a:xfrm>
            <a:off x="4644008" y="3941441"/>
            <a:ext cx="4038600" cy="218884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b="1" dirty="0" smtClean="0"/>
              <a:t>Felixstowe Port</a:t>
            </a:r>
          </a:p>
          <a:p>
            <a:pPr lvl="1"/>
            <a:r>
              <a:rPr lang="en-GB" dirty="0" smtClean="0"/>
              <a:t>Recognition for environment rep</a:t>
            </a:r>
          </a:p>
          <a:p>
            <a:pPr lvl="1"/>
            <a:r>
              <a:rPr lang="en-GB" dirty="0" smtClean="0"/>
              <a:t>Joint Management – Union environment board </a:t>
            </a:r>
          </a:p>
          <a:p>
            <a:pPr lvl="1"/>
            <a:r>
              <a:rPr lang="en-GB" dirty="0"/>
              <a:t>Seat at Travel Steer </a:t>
            </a:r>
            <a:r>
              <a:rPr lang="en-GB" dirty="0" smtClean="0"/>
              <a:t>Group</a:t>
            </a:r>
          </a:p>
          <a:p>
            <a:pPr lvl="1"/>
            <a:r>
              <a:rPr lang="en-GB" dirty="0" smtClean="0"/>
              <a:t>EV, bike, walk &amp; car share events</a:t>
            </a:r>
            <a:endParaRPr lang="en-GB" dirty="0"/>
          </a:p>
          <a:p>
            <a:pPr lvl="1"/>
            <a:r>
              <a:rPr lang="en-GB" dirty="0" smtClean="0"/>
              <a:t>Green workplace network </a:t>
            </a:r>
          </a:p>
          <a:p>
            <a:pPr lvl="1"/>
            <a:endParaRPr lang="en-GB" dirty="0"/>
          </a:p>
          <a:p>
            <a:pPr marL="457200" lvl="1" indent="0">
              <a:buNone/>
            </a:pPr>
            <a:r>
              <a:rPr lang="en-GB" u="sng" dirty="0" smtClean="0">
                <a:hlinkClick r:id="rId7"/>
              </a:rPr>
              <a:t>www.strongerunions.org</a:t>
            </a:r>
            <a:endParaRPr lang="en-GB" dirty="0"/>
          </a:p>
        </p:txBody>
      </p:sp>
      <p:sp>
        <p:nvSpPr>
          <p:cNvPr id="8" name="Content Placeholder 5"/>
          <p:cNvSpPr txBox="1">
            <a:spLocks/>
          </p:cNvSpPr>
          <p:nvPr/>
        </p:nvSpPr>
        <p:spPr>
          <a:xfrm>
            <a:off x="467544" y="3976464"/>
            <a:ext cx="4038600" cy="21888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b="1" dirty="0" smtClean="0"/>
              <a:t>Adastral Park</a:t>
            </a:r>
          </a:p>
          <a:p>
            <a:pPr lvl="1"/>
            <a:r>
              <a:rPr lang="en-GB" dirty="0"/>
              <a:t>Award winning</a:t>
            </a:r>
          </a:p>
          <a:p>
            <a:pPr lvl="1"/>
            <a:r>
              <a:rPr lang="en-GB" dirty="0" smtClean="0"/>
              <a:t>Union carbon club</a:t>
            </a:r>
          </a:p>
          <a:p>
            <a:pPr lvl="1"/>
            <a:r>
              <a:rPr lang="en-GB" dirty="0" smtClean="0"/>
              <a:t>Environment days &amp; talks</a:t>
            </a:r>
          </a:p>
          <a:p>
            <a:pPr lvl="1"/>
            <a:r>
              <a:rPr lang="en-GB" dirty="0" smtClean="0"/>
              <a:t>Representation with H&amp;S</a:t>
            </a:r>
          </a:p>
          <a:p>
            <a:pPr lvl="1"/>
            <a:r>
              <a:rPr lang="en-GB" dirty="0" smtClean="0"/>
              <a:t>Union rep = Travel Plan Manager</a:t>
            </a:r>
          </a:p>
          <a:p>
            <a:pPr lvl="1"/>
            <a:r>
              <a:rPr lang="en-GB" dirty="0" smtClean="0"/>
              <a:t>Established regional travel forum</a:t>
            </a:r>
          </a:p>
          <a:p>
            <a:pPr marL="457200" lvl="1" indent="0">
              <a:buNone/>
            </a:pPr>
            <a:r>
              <a:rPr lang="en-GB" dirty="0" smtClean="0">
                <a:hlinkClick r:id="rId8"/>
              </a:rPr>
              <a:t>www.grassroutes.info</a:t>
            </a:r>
            <a:r>
              <a:rPr lang="en-GB" dirty="0" smtClean="0"/>
              <a:t> </a:t>
            </a:r>
            <a:endParaRPr lang="en-GB" dirty="0"/>
          </a:p>
        </p:txBody>
      </p:sp>
      <p:pic>
        <p:nvPicPr>
          <p:cNvPr id="1026" name="Picture 2" descr="UNISO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9370" y="1484783"/>
            <a:ext cx="1846646" cy="701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spect: Union for professional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4005064"/>
            <a:ext cx="762666" cy="7554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ISDxQUEBQWEBQWEhUQGBQYFxUUGBUVFRQVFBUXFxYXGyceFxkkGRUUIC8hIycpLCwuFR4yNTAsNSYrLCkBCQoKDgwOGg8PGjUfHyQsLCksLywsLCksLCwqLCwsLykpLCksKSwsLCwsKSwpKSksLCwpKSkpLCk0KSksLCkpLP/AABEIAOEA4QMBIgACEQEDEQH/xAAcAAEAAgMBAQEAAAAAAAAAAAAABgcBBAUCAwj/xABOEAABAwICBQYICQgJBQEAAAABAAIDBBEFEgYHITFRE0FhcYGRFCIyQnOhsbIjNDVSYnJ0s8EVJTNTgpLR0hckNkNUg5Oi8CZjtMLxFv/EABoBAQADAQEBAAAAAAAAAAAAAAABAgMEBQb/xAAzEQACAQIEAwUHAwUAAAAAAAAAAQIDEQQSITEFMkETIlFhcRQzQoGRobE00eEGI0PB8P/aAAwDAQACEQMRAD8AvFERAEREAREQBERAEREAREQBERAEREAREQBFi6XQGUWvVV0cYvI5rBxJA9q4tTp3SM3Oc8/RaT6zZZyqwjuzWFGpU5YtkhK8l2zaoRXazmgfBQkni5waPVe6hmkGmFVUgte/Iw72M8UH6x3kdZWLxdPpqd1Lhdeb7yyrzJ/Fpi2fEo6alIexofJLINoOVuUMZ+0W3PRbipa1V5qmwAsjfUvFjJZjPRt3u7Xe70qwwt4NtXZy4qEIVMkNlp8zKIiucwREQBERAEREAREQBERAEREAREQBERAEREAREQHklQvSHTrKTHTWcRsMm8A84b849O7rXy0+0nLf6tCbEi8jhvAO5vWefo61W9RjccewXeeA3D9peZisRK/Z09+p72A4fFx7att0R26iodI7NI4vdxJv3cFrvXV1e4NJXF007QynaSxrRe8j+c5vmt6N56jew4tE6Ru6Fh67u9pXJDA1ZatnbV4nQovJFX9CoeTLjZoLjwAJPcNqkmj2rmSVwfVjk4wb8n57+u3kj19SsqmoY4xaNjWD6LQPYthd9HBKGsnc82vxapOOWCy/k+cULWtDWgNAAAA2AAbAAvoiLvPGCIiAIiIAiIgCIiAIiIAiIgCIiAIiIAiIgCIiALn45iraanklduY24G653NHaVvlVZrax7M9lMw7G/CyfWPkNPZt7Qs6kssbnVg6Dr1VD6+hAsUxV8r3FxJLnFzjxJ/BamG4W+onjhj8qRwYOji49AFz2LzIrP1Q6MZWurJBtcOTi+pfx39pFuoHiuOlC70PpcbWVGnf5IsLCcLZTwRwxCzI2Bg7N5PSTtPWtyyBZXoHyDd9WEREAREQBERAEREAREQBERAEREAREQBERAEREAREQBEWCUBpY1ijaeB8z9zGl1uJ5gOkmwX59r6t0sj5Hm7nuLyek7bdXN2Kdaz9JeVkFNGbtjOaQjnfzN7PaehRnRzRSatktGMrAbPlO5vQPnO6O+y4asnOWVH1PDqMcNQdappf8fyedD9FHV1Tl2iJlnSv4DmaPpHd0DarIqtLmRYjTUVPYMa7k5Lbh4hDI28LWBPYOK0Mfx2DC6bwSi/S22u3lmYbXvPO88w6uYKucJqiyrhkJuRPG8k3N/hASSe1WzKnaK3KqhLGKVaatFJ5V/s/RK9LyF6XYfMBERAEREAREQBERAEREAREQBERAEREAREQBFgogMosXWtU4jFGLySNZ1kBQ5JbkpN7G0oxpRjcwBgomOlncLFzR4sQPO5x2B3AX6Ss1+ntKzyS6U/RFh+86wUZxLWLO64hY2EcT47v4D1rlqYmmla56WFwNeUlLJ9dEeMO1dRxt5bEpWtb5RYHWBvtOd52k9De9Yx3WA1kfIYc0RMAy8pltYfQb+J7lFq+ukldmle6Q8XG9urh2LnyLj9o6Q0Po4YGVSSniJZrdNkj4TPJJJJJJJJJuSTtJJ5yunojo66sqmsFwxpEkjuDQdw+kdw7TzL44TgktVMI4W5jznzWD5zjzD28ytU00OEYbI5vjODcxcd8spFmjvsAOYLahDN3nsV4hjFRh2VPmenoSxu5elyNE6x0tBTSPOZzoGOceLi0XPeuuvQR8ZJWbTCIikgIiIAiIgCIiAIiIAiIgCIiAIiwUAusZloYzjcVLGZJnZRuA3lx4NHOVWeNaaz1TsrLxRnYGN8p31iNp6hs61hWrxprxZ2YbB1MRqtF4ssDFdMaaEkF3KPHmM8YjrO4KM1msCZx+Ca2IcT4x/ALi4dojVSAWiLBxfZnq3+pd6m1dy+fKxvQAXes2XnTqYqryqyPVhRwNDnlmf/dEcafHKiTy5XnoByjubZc+Tp2qcR6vWedK49TWhfUavoOd8h7Wj8Fg8HiJc35OiPEcJT5fsiupFrvCtFmr+l587ut5Hsstyn0No2G4haTxdd3vEq8eH1OrLPjVFLRNlPQ0r5HZY2OkPBoLj6lJ8G1ZTSEOqTyDPmiznn8G+tWfDTMaLMa1o4AAD1L6WXfTwcYc2p59fjNWatTWX7s0cKwaGmjyQMDG8/Fx4uO9x61U2tPSkVE4giN4oScxG58u49jRcdZKlGsHT0QtdT0zgZiC17x/dA8w+nbu38FT8x2Hv/5xV6s1yo24dg5N9vV+X7n6B0CH5rpPs7PYpAuTorT5KCmaeaCMf7AusumOx4NR3m35hERSUCIiAIiIAiIgCIiAIiIAiIgMLnY9jcVLA6aU7G7gN7nHc0dJ/jwXQcdir/SGphlndUVrstFSuMcbDt8IqB5ZDfPDSMoHOQ7muqydkbUYKUtdjm4fo9V4pL4RVEwwnyBz5L7Gxg7h9I7+nmn2E6PU9MPgmBp53na49bjtVT45rZqpSW0oFLHuB2OkI6SfFb1AdqilTi08pvLNJIfpPcfaVyqUIO+7PbeFxFdWbyR8EfpPwlnzm94XoTNO4g9t1+ZAvqx5G4kdtlb2jyJXBL/H9v5P0xdMy/OEddKN0kg6nvH4rYbjNQN08w/zZP5lHtK8CVwCb+NfQ/Q+ZeJKhrdrnBvWQF+e3YzUHfPMf82T+Za0krneUS7rJPtKe0rwLL+n531n9i8MU08ooAc0zXuHmM8d3q2DtIUB0j1nzTAspgadh2Zr3kI6xsZ2XPSoSEKylXlLTY9HD8HoUXml3n5/seXlKOjM00cTd8kjIx+04D2XWHKYaqsEMtbyxF2QNzf5jwWtHYMx7uKrTjeSR0Y2oqVKUvIuWJga0AbAAAOobAvosBZXpHwIREQBERAEREAREQBERAEREAREQHwq52sjc95yNa0uc75oAuT2L856TaQurJ7tBbEz4OGIeazcNg3vdvJ424K0NcuNmKhbC02dUPyn0bPGd3nKO0rkaoNDw4eGzC/jFsIO21vKk2897tHCxO8rCpeTyo9XCZaFN15eiOdo9qjqJmh9Q4UrTty2zSEdI3M7bnoUqi1NUgG2WZx43YPVlU/XpXVKK6GE8fXk9JWKxr9TDbf1eocDwkaCO9tj6iodjOhdXS3MsRcwf3jPHb22F29oCv8AWCFWVGLN6HFa9N97vLzPzQ1e1dWOauqSou4N5CQ7c8dhc/SbuPt6VAsW1ZVkNzGBUN4sNnW6WH8CVyToyR9HheLUKujeV+f7kSRfWppnxm0jHRng5pb7QvkCsLNHrqSezMIUuu3g2h1XUkcnEWt/WPuxo79ruoA9isot7GVWtCms03ZHHpqN8sjY4m53uOVreJ/Ac5PMAr40S0ebR0rYhtd5b3fOed56uYdAC1dE9CoqIXHwkpFnSH3WjzW37+dSQLvo0siuz4ziXEPaZZYcq+4WURbnkBERAEREAREQBERAEREAREQBERAUdroqzJiMcTfMgaAPpyvcfYGK4sDw5sFNFC0WEcbWdw2nrJue1VzpVoHWVGMioYxpgz05Li9oOWPJm8U7eY9atQLOKeZtnZXnF0oQi9txZZRFocYREQGLIWrKID5S07XCzmhw4EA+1c2o0fo974IBzXLGD2hddQPXGPzaPtEfseiipOwlWlTi3FkrosKpm+NDFE3paxntAW/lUP1Sj81R/Xl+8cpkpas7EKo5pSZiyyiKCQiIgCIiAIiIAiIgCIiALBWVgoCsNbOklVTVELaeZ8IdC5xDbbSHWB2gqx8PeTDGXbSY2EniS0Eqptd3xmD0D/fVsYZ+gi9Gz3QtZLuo5qbfaSRtIiLI6SqNJtJ6uPHGwRzPbFytM3kxa1nhmYbr7blWqCqX0v8A7Rt9PSeyNXNK/K0k7gCe4XWs1ojmoyd5X8SIac6wY6H4OMCWcgOyk2axp3OfbjY2A39G9Qimnx3EBnjdIyM7iC2nZb6PO4d/WtXQ6g/KeKvkn8dl3VLwdxGYCNh6NrRbg2yvFsYA2dSl2hpbUpFSrNtuyKek0ex+AZ2yyyW22bOJD+4/f2XW/ovrXkbLyOItttyGXLkLHbrSs5ht3i1ucc6tQhVrrh0cYYBVsFnsc2N5HnMd4rSeJDrDqd0BFJS0aE6cqSzRZZLXX3Kv9bWPVFM2m8HldDmdKHZbbbNYRe4PE966eq7FXT4bHnN3ROdATxDLZf8AY5qjuvDyaT603usUQjadmXqzvSzInOjNQ+XD6d73Fz307HFx3lxYDc9qqfTLCcWjpg6vnEsXKNblDw7xyHZTbIOnnVq6GfJtJ9mi9wKP64/k1v2iP2PSDtOxFWOane/QiGiWEYvJSNdRTiOHM8BucNsQ45tmQ89+dT7QrDcRiMv5RlEwIZydnB1rZs3mi17t7l8dU/yVH6SX7wqY2ScrtqxNGmklK5xtKNKIaGDlJdpJysYPKe7gOA4nm9SrNmkeM4m93gl4owbfB2ja3odK7a53Uexa2kMr8UxoQNJ5Nshgb9FkdzK8dJId3N4K5MPw+OGJscTQxjGhrWjmA9p5yedTpBbalE5VpOzskVS/RXHohnbO95G2zaguP7rwAVu6Ma0ZWTchibcpvk5UtyOYeblWcw3eMOParSsoFrW0WbNSmpY0CWEXJt5UV/GB45fKHUeKKSlpJEypSprNB/UnrCvShGqbHnT0PJvN3wOEVzvyEXjv1C7f2VN1lJWdjohJSipIIiKC4REQBERAFgrKwUBT2u74zB6B/vq2MM/QRejZ7oVT67vjMHoH++rXwz9BF6NnuBay5EctL3szaWVhZWR1FK6Xf2jb6ek9kat3GPi03opPcKqLS8/9Rt9PSeyNW7jHxab0UnuFbT+E46Px+pVmpAf1io9BF7zlcCp/Uh+nqPQRe85XAoq8xfDe7MKLazh+aajqZ94xSkqL6zfkmo6mfeNVI8yNavI/Q42pb4lL9pP3ca0NeHk0n1pvdYt7Ut8Sm+0n7qNaOvDyaT603usWy96cr/Tk20M+TaX7NF7gUf1x/JrftEfuvUg0M+TaX7NF7gUf1x/JrftEfuvWcef5m0/c/I2dU/yVH6SX7wqWVc2SN7vmsc7uBP4KJ6pvkqP0kv3hUpxCIuhkaN5Y5o7WkKJ8zL0/dr0KQ1Z4xBBWvmqpBGORcASCbve5pNrA8wPerR/pIw3/ABLe5/8AKqr1a6PwVdS+KpBcBDnaA5zNoc0Ha08CrIGqbDv1b/8AVk/itamS+pyUO0yd2xuf0kYb/iWdz/5VrYjp/hskMjPCWHPG5lrP85pHzV5/olw79XJ/qyfxT+iXDv1b/wDVk/iqdw3/ALz8CIakpiKioZzGFju1r7f+xVwBcHANCqWikc+na5rnNyEl7nbLg+cdm0LvKs2pO6L0YOEbMyiIqGwREQBERAEREBVWu7Dz/VpbeL8JCTwJs5vfZ3cVNtCcYbU0ED2m5EYjeOcPYA1wPDdfqIW5pBgcdZTvhl8lw2Eb2uG1rh0gqoBS4lgsznMBfEd7g0vhkA3FwG1ju479pG/ZLPG3U5JXpVM1tGXiFhz7b9iqqHXgcvj0wLvoygD1t/FcjFNOMQxMGCmiLWO8VzYg5xcOD5NzW93SqqlLqWeJh01PFPN4dpEHx+Mw1IeD/wBuADxuo5P9wVyYx8Wm9DJ7hUX1eaCeAtMkxDp3ixttEbd+Rp5zfaT0DgpRjHxab0MnuFTOSbSXQilBxi292VZqQ/T1HoIvecrgVP6kP09R6GL3nK4Eq8xOG92YKi+s35JqOpn3jVKCovrN+SajqZ941UjzI1q8j9Di6lviU32k/dRrR14eTSfWm91i39S3xKb7Sfuoloa7/JpPrTe6xar3hyv9OTbQz5NpPs0XuBR/XEPzaOioj9jwpBoZ8m0n2aL3AvppTgQrKOSAnKXAFrt+V7SHNNusD1rNO07m7i5UrLwOHqkeDhbLc0koP75PsIUyVH4Lj1dgz3xSwExudctdmDc27NHKBbaAO7mVgaFaf/lCSRnI8jkY198+e93EWtlFtytODu5IrRqqyg9yvWSfkrHCX7IhI6/TBNc36Q3Z+4Vd8UgcAWkEEAgg3BBGwjoUX080IbXxAsIjnYDkedxB3sfbbbnvzHtBrzD9KMSwn4GaMmIHYyQHKPRyt2W6No6lLWdablIvsZNNaPUu5YuqsGvEW20u30wt7i05dYGKV3iUUPJA7MzGl5HXK8BjetV7ORp7RDpqXAFlcTQ+iqYaNkdW8SStuMwJd4t7tDnHynDdf/6u2s2bp3QREQkIiIAiIgCIiALBCyiA0pMHgcbuhjceJYwnvIWzFC1os0Bo4AADuC9rKXIsgsELK8udYISGsA3Cy9LkT6Rs8BdVxAyxiF07RtYXBoJttGy9uC6NPUZ2Nda2ZodbhcA71NiE0fZYcLrGZMygkNaBuFkcwHeAVFv/AN0Pyr4ByJv+tzi36LlfItfo3rp6VaQ+BUrpyzlcrmNy5st8zg3fY8VbKymeNm/A64CyoZX6xxFh1PWcgXcs/JyfKAFux5vmy7fI4c66GhumceIRPc1vJPY7K6MuDiARdrrgDYdvaCji7XIVSLdkyRELDWAbhZRrCtNRNiU1HyRaYg48pnBzZSzzbbPK48y8aJadiunniEJi5Hzs4dm8dzNwAt5N+1MrCqRZKl4kYCLEAjgdqguNa1mRzmCkgdWPaS0lpIbcGxDcrXOdY7za3Svej+tKOacQVMLqSVxDRmJLS47mm7QWk7LXHRwU5JWuR2sL2JZ+Rae9+Rivx5Nl/YtxjABYCwUP0z1iDD5mRmAzZ4+UuJAy3jFtrFpvuXdwXSBlTSNqIxscwuLb7WubfM09IIIUNO1yVOF7Lc6qKNaE6ZjEY5HiIw8m8MsXh97tDr7ALKSqGraMvGSkroIiKCQiIgCIiAIiIAiIgCIiALVxKlbJE5j72LduVzmHZt2OaQRu5itpeJW3BHQUIexXmGYaxmj0kgzZn0D813yObsa47GFxa39kBdWl0Oa+mY900/hBia8TCWRpa7ICMsYPJho+blstWkppxhE1E6nkbLHSyQtd4pZKbODeTcHbSQQbEDepfQRFsDGkWIia0jgQ0AjvV2zGMfwQebSkzU9AyonFK2eN8s8ocIyRDZpYx/ml7zfZtsDZe24nSU9RTmgqRIJJm08sAmdMHNkuBI0PcS1zXZdo3gm69YdgtRDS0EzYS+WnbLHLB4oe6KVxLst9hcC1rgL7dqkFBjfKyNaykqGDzpJI2wtYAL+cbuN9lmg71OhCTb1IOP7Wdp/8RSbWt8lS/Xi+8auPptotVsr2V9A3lXjLmZsvdrcm4kZmuYbG23Z3czGqjF8TY2nNJ4MzMHOcQ5jSW7i5z/NB22Fyr72Zi7xUo23NHSL+zdB6U+ydbRvhVfTVIFqaqhjEgG5pLG5+qxyvHW5dfTjRCUYTS01Kx07ontvlAufg3hztp53O9a7+PaM+F4U2Bwyythjcy/mysYAAeva09BKZlb6js3d+KSsRnRM/9SVv1ZD3mErkaC1DmOxZ7PKbBI4dYfMQf+cF0NWOj1ZDXukqYZIwYHMzOtvzMsLg8G+pburrRueKprTUwujjlGUF1rPBkkJAseDvWpbSuVjGTy6dWedSlGzweeTYXmURX5wxrGuAvwJcT2L4a7qVobTSjZJmey43loaHjb0Hd9Za9NguJYRPJ4JF4ZTvOwC7tg8nMG+M14BtexBHq9O0fxHFqqN9dF4LTx+abtNiQXBrScxc6wBcbAc27a+LNcn/AB9nbU8aZfC4nhfKDNykUGcHnzyDMCvvotO7Dq+ow+Ukxyhz4SeclpLf3mjL9ZnSujpjgM8mLUMkMTnxR8nme0DKwNlvt28wW3rO0VkqYo5qZpNRC4WDfKcwnaB0g2cO1QpLRMlwknKS3TObqQ+L1PpmfdhWWoFqlwWemhnFRE6Eula4B1toDACRY8VPVnU5mdFBNQVwiIqGwREQBERAEREAREQBERAFhyIgPBXoIillYnk7ivMe/sREIe57csNRFC2J6h25AiKFsWQ51hn4lEUshGXcyyERFsFuFk7kRAYjXtEUskIiKAEREAREQH//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hISDxQUEBQWEBQWEhUQGBQYFxUUGBUVFRQVFBUXFxYXGyceFxkkGRUUIC8hIycpLCwuFR4yNTAsNSYrLCkBCQoKDgwOGg8PGjUfHyQsLCksLywsLCksLCwqLCwsLykpLCksKSwsLCwsKSwpKSksLCwpKSkpLCk0KSksLCkpLP/AABEIAOEA4QMBIgACEQEDEQH/xAAcAAEAAgMBAQEAAAAAAAAAAAAABgcBBAUCAwj/xABOEAABAwICBQYICQgJBQEAAAABAAIDBBEFEgYHITFRE0FhcYGRFCIyQnOhsbIjNDVSYnJ0s8EVJTNTgpLR0hckNkNUg5Oi8CZjtMLxFv/EABoBAQADAQEBAAAAAAAAAAAAAAABAgMEBQb/xAAzEQACAQIEAwUHAwUAAAAAAAAAAQIDEQQSITEFMkETIlFhcRQzQoGRobE00eEGI0PB8P/aAAwDAQACEQMRAD8AvFERAEREAREQBERAEREAREQBERAEREAREQBFi6XQGUWvVV0cYvI5rBxJA9q4tTp3SM3Oc8/RaT6zZZyqwjuzWFGpU5YtkhK8l2zaoRXazmgfBQkni5waPVe6hmkGmFVUgte/Iw72M8UH6x3kdZWLxdPpqd1Lhdeb7yyrzJ/Fpi2fEo6alIexofJLINoOVuUMZ+0W3PRbipa1V5qmwAsjfUvFjJZjPRt3u7Xe70qwwt4NtXZy4qEIVMkNlp8zKIiucwREQBERAEREAREQBERAEREAREQBERAEREAREQHklQvSHTrKTHTWcRsMm8A84b849O7rXy0+0nLf6tCbEi8jhvAO5vWefo61W9RjccewXeeA3D9peZisRK/Z09+p72A4fFx7att0R26iodI7NI4vdxJv3cFrvXV1e4NJXF007QynaSxrRe8j+c5vmt6N56jew4tE6Ru6Fh67u9pXJDA1ZatnbV4nQovJFX9CoeTLjZoLjwAJPcNqkmj2rmSVwfVjk4wb8n57+u3kj19SsqmoY4xaNjWD6LQPYthd9HBKGsnc82vxapOOWCy/k+cULWtDWgNAAAA2AAbAAvoiLvPGCIiAIiIAiIgCIiAIiIAiIgCIiAIiIAiIgCIiALn45iraanklduY24G653NHaVvlVZrax7M9lMw7G/CyfWPkNPZt7Qs6kssbnVg6Dr1VD6+hAsUxV8r3FxJLnFzjxJ/BamG4W+onjhj8qRwYOji49AFz2LzIrP1Q6MZWurJBtcOTi+pfx39pFuoHiuOlC70PpcbWVGnf5IsLCcLZTwRwxCzI2Bg7N5PSTtPWtyyBZXoHyDd9WEREAREQBERAEREAREQBERAEREAREQBERAEREAREQBEWCUBpY1ijaeB8z9zGl1uJ5gOkmwX59r6t0sj5Hm7nuLyek7bdXN2Kdaz9JeVkFNGbtjOaQjnfzN7PaehRnRzRSatktGMrAbPlO5vQPnO6O+y4asnOWVH1PDqMcNQdappf8fyedD9FHV1Tl2iJlnSv4DmaPpHd0DarIqtLmRYjTUVPYMa7k5Lbh4hDI28LWBPYOK0Mfx2DC6bwSi/S22u3lmYbXvPO88w6uYKucJqiyrhkJuRPG8k3N/hASSe1WzKnaK3KqhLGKVaatFJ5V/s/RK9LyF6XYfMBERAEREAREQBERAEREAREQBERAEREAREQBFgogMosXWtU4jFGLySNZ1kBQ5JbkpN7G0oxpRjcwBgomOlncLFzR4sQPO5x2B3AX6Ss1+ntKzyS6U/RFh+86wUZxLWLO64hY2EcT47v4D1rlqYmmla56WFwNeUlLJ9dEeMO1dRxt5bEpWtb5RYHWBvtOd52k9De9Yx3WA1kfIYc0RMAy8pltYfQb+J7lFq+ukldmle6Q8XG9urh2LnyLj9o6Q0Po4YGVSSniJZrdNkj4TPJJJJJJJJJuSTtJJ5yunojo66sqmsFwxpEkjuDQdw+kdw7TzL44TgktVMI4W5jznzWD5zjzD28ytU00OEYbI5vjODcxcd8spFmjvsAOYLahDN3nsV4hjFRh2VPmenoSxu5elyNE6x0tBTSPOZzoGOceLi0XPeuuvQR8ZJWbTCIikgIiIAiIgCIiAIiIAiIgCIiAIiwUAusZloYzjcVLGZJnZRuA3lx4NHOVWeNaaz1TsrLxRnYGN8p31iNp6hs61hWrxprxZ2YbB1MRqtF4ssDFdMaaEkF3KPHmM8YjrO4KM1msCZx+Ca2IcT4x/ALi4dojVSAWiLBxfZnq3+pd6m1dy+fKxvQAXes2XnTqYqryqyPVhRwNDnlmf/dEcafHKiTy5XnoByjubZc+Tp2qcR6vWedK49TWhfUavoOd8h7Wj8Fg8HiJc35OiPEcJT5fsiupFrvCtFmr+l587ut5Hsstyn0No2G4haTxdd3vEq8eH1OrLPjVFLRNlPQ0r5HZY2OkPBoLj6lJ8G1ZTSEOqTyDPmiznn8G+tWfDTMaLMa1o4AAD1L6WXfTwcYc2p59fjNWatTWX7s0cKwaGmjyQMDG8/Fx4uO9x61U2tPSkVE4giN4oScxG58u49jRcdZKlGsHT0QtdT0zgZiC17x/dA8w+nbu38FT8x2Hv/5xV6s1yo24dg5N9vV+X7n6B0CH5rpPs7PYpAuTorT5KCmaeaCMf7AusumOx4NR3m35hERSUCIiAIiIAiIgCIiAIiIAiIgMLnY9jcVLA6aU7G7gN7nHc0dJ/jwXQcdir/SGphlndUVrstFSuMcbDt8IqB5ZDfPDSMoHOQ7muqydkbUYKUtdjm4fo9V4pL4RVEwwnyBz5L7Gxg7h9I7+nmn2E6PU9MPgmBp53na49bjtVT45rZqpSW0oFLHuB2OkI6SfFb1AdqilTi08pvLNJIfpPcfaVyqUIO+7PbeFxFdWbyR8EfpPwlnzm94XoTNO4g9t1+ZAvqx5G4kdtlb2jyJXBL/H9v5P0xdMy/OEddKN0kg6nvH4rYbjNQN08w/zZP5lHtK8CVwCb+NfQ/Q+ZeJKhrdrnBvWQF+e3YzUHfPMf82T+Za0krneUS7rJPtKe0rwLL+n531n9i8MU08ooAc0zXuHmM8d3q2DtIUB0j1nzTAspgadh2Zr3kI6xsZ2XPSoSEKylXlLTY9HD8HoUXml3n5/seXlKOjM00cTd8kjIx+04D2XWHKYaqsEMtbyxF2QNzf5jwWtHYMx7uKrTjeSR0Y2oqVKUvIuWJga0AbAAAOobAvosBZXpHwIREQBERAEREAREQBERAEREAREQHwq52sjc95yNa0uc75oAuT2L856TaQurJ7tBbEz4OGIeazcNg3vdvJ424K0NcuNmKhbC02dUPyn0bPGd3nKO0rkaoNDw4eGzC/jFsIO21vKk2897tHCxO8rCpeTyo9XCZaFN15eiOdo9qjqJmh9Q4UrTty2zSEdI3M7bnoUqi1NUgG2WZx43YPVlU/XpXVKK6GE8fXk9JWKxr9TDbf1eocDwkaCO9tj6iodjOhdXS3MsRcwf3jPHb22F29oCv8AWCFWVGLN6HFa9N97vLzPzQ1e1dWOauqSou4N5CQ7c8dhc/SbuPt6VAsW1ZVkNzGBUN4sNnW6WH8CVyToyR9HheLUKujeV+f7kSRfWppnxm0jHRng5pb7QvkCsLNHrqSezMIUuu3g2h1XUkcnEWt/WPuxo79ruoA9isot7GVWtCms03ZHHpqN8sjY4m53uOVreJ/Ac5PMAr40S0ebR0rYhtd5b3fOed56uYdAC1dE9CoqIXHwkpFnSH3WjzW37+dSQLvo0siuz4ziXEPaZZYcq+4WURbnkBERAEREAREQBERAEREAREQBERAUdroqzJiMcTfMgaAPpyvcfYGK4sDw5sFNFC0WEcbWdw2nrJue1VzpVoHWVGMioYxpgz05Li9oOWPJm8U7eY9atQLOKeZtnZXnF0oQi9txZZRFocYREQGLIWrKID5S07XCzmhw4EA+1c2o0fo974IBzXLGD2hddQPXGPzaPtEfseiipOwlWlTi3FkrosKpm+NDFE3paxntAW/lUP1Sj81R/Xl+8cpkpas7EKo5pSZiyyiKCQiIgCIiAIiIAiIgCIiALBWVgoCsNbOklVTVELaeZ8IdC5xDbbSHWB2gqx8PeTDGXbSY2EniS0Eqptd3xmD0D/fVsYZ+gi9Gz3QtZLuo5qbfaSRtIiLI6SqNJtJ6uPHGwRzPbFytM3kxa1nhmYbr7blWqCqX0v8A7Rt9PSeyNXNK/K0k7gCe4XWs1ojmoyd5X8SIac6wY6H4OMCWcgOyk2axp3OfbjY2A39G9Qimnx3EBnjdIyM7iC2nZb6PO4d/WtXQ6g/KeKvkn8dl3VLwdxGYCNh6NrRbg2yvFsYA2dSl2hpbUpFSrNtuyKek0ex+AZ2yyyW22bOJD+4/f2XW/ovrXkbLyOItttyGXLkLHbrSs5ht3i1ucc6tQhVrrh0cYYBVsFnsc2N5HnMd4rSeJDrDqd0BFJS0aE6cqSzRZZLXX3Kv9bWPVFM2m8HldDmdKHZbbbNYRe4PE966eq7FXT4bHnN3ROdATxDLZf8AY5qjuvDyaT603usUQjadmXqzvSzInOjNQ+XD6d73Fz307HFx3lxYDc9qqfTLCcWjpg6vnEsXKNblDw7xyHZTbIOnnVq6GfJtJ9mi9wKP64/k1v2iP2PSDtOxFWOane/QiGiWEYvJSNdRTiOHM8BucNsQ45tmQ89+dT7QrDcRiMv5RlEwIZydnB1rZs3mi17t7l8dU/yVH6SX7wqY2ScrtqxNGmklK5xtKNKIaGDlJdpJysYPKe7gOA4nm9SrNmkeM4m93gl4owbfB2ja3odK7a53Uexa2kMr8UxoQNJ5Nshgb9FkdzK8dJId3N4K5MPw+OGJscTQxjGhrWjmA9p5yedTpBbalE5VpOzskVS/RXHohnbO95G2zaguP7rwAVu6Ma0ZWTchibcpvk5UtyOYeblWcw3eMOParSsoFrW0WbNSmpY0CWEXJt5UV/GB45fKHUeKKSlpJEypSprNB/UnrCvShGqbHnT0PJvN3wOEVzvyEXjv1C7f2VN1lJWdjohJSipIIiKC4REQBERAFgrKwUBT2u74zB6B/vq2MM/QRejZ7oVT67vjMHoH++rXwz9BF6NnuBay5EctL3szaWVhZWR1FK6Xf2jb6ek9kat3GPi03opPcKqLS8/9Rt9PSeyNW7jHxab0UnuFbT+E46Px+pVmpAf1io9BF7zlcCp/Uh+nqPQRe85XAoq8xfDe7MKLazh+aajqZ94xSkqL6zfkmo6mfeNVI8yNavI/Q42pb4lL9pP3ca0NeHk0n1pvdYt7Ut8Sm+0n7qNaOvDyaT603usWy96cr/Tk20M+TaX7NF7gUf1x/JrftEfuvUg0M+TaX7NF7gUf1x/JrftEfuvWcef5m0/c/I2dU/yVH6SX7wqWVc2SN7vmsc7uBP4KJ6pvkqP0kv3hUpxCIuhkaN5Y5o7WkKJ8zL0/dr0KQ1Z4xBBWvmqpBGORcASCbve5pNrA8wPerR/pIw3/ABLe5/8AKqr1a6PwVdS+KpBcBDnaA5zNoc0Ha08CrIGqbDv1b/8AVk/itamS+pyUO0yd2xuf0kYb/iWdz/5VrYjp/hskMjPCWHPG5lrP85pHzV5/olw79XJ/qyfxT+iXDv1b/wDVk/iqdw3/ALz8CIakpiKioZzGFju1r7f+xVwBcHANCqWikc+na5rnNyEl7nbLg+cdm0LvKs2pO6L0YOEbMyiIqGwREQBERAEREBVWu7Dz/VpbeL8JCTwJs5vfZ3cVNtCcYbU0ED2m5EYjeOcPYA1wPDdfqIW5pBgcdZTvhl8lw2Eb2uG1rh0gqoBS4lgsznMBfEd7g0vhkA3FwG1ju479pG/ZLPG3U5JXpVM1tGXiFhz7b9iqqHXgcvj0wLvoygD1t/FcjFNOMQxMGCmiLWO8VzYg5xcOD5NzW93SqqlLqWeJh01PFPN4dpEHx+Mw1IeD/wBuADxuo5P9wVyYx8Wm9DJ7hUX1eaCeAtMkxDp3ixttEbd+Rp5zfaT0DgpRjHxab0MnuFTOSbSXQilBxi292VZqQ/T1HoIvecrgVP6kP09R6GL3nK4Eq8xOG92YKi+s35JqOpn3jVKCovrN+SajqZ941UjzI1q8j9Di6lviU32k/dRrR14eTSfWm91i39S3xKb7Sfuoloa7/JpPrTe6xar3hyv9OTbQz5NpPs0XuBR/XEPzaOioj9jwpBoZ8m0n2aL3AvppTgQrKOSAnKXAFrt+V7SHNNusD1rNO07m7i5UrLwOHqkeDhbLc0koP75PsIUyVH4Lj1dgz3xSwExudctdmDc27NHKBbaAO7mVgaFaf/lCSRnI8jkY198+e93EWtlFtytODu5IrRqqyg9yvWSfkrHCX7IhI6/TBNc36Q3Z+4Vd8UgcAWkEEAgg3BBGwjoUX080IbXxAsIjnYDkedxB3sfbbbnvzHtBrzD9KMSwn4GaMmIHYyQHKPRyt2W6No6lLWdablIvsZNNaPUu5YuqsGvEW20u30wt7i05dYGKV3iUUPJA7MzGl5HXK8BjetV7ORp7RDpqXAFlcTQ+iqYaNkdW8SStuMwJd4t7tDnHynDdf/6u2s2bp3QREQkIiIAiIgCIiALBCyiA0pMHgcbuhjceJYwnvIWzFC1os0Bo4AADuC9rKXIsgsELK8udYISGsA3Cy9LkT6Rs8BdVxAyxiF07RtYXBoJttGy9uC6NPUZ2Nda2ZodbhcA71NiE0fZYcLrGZMygkNaBuFkcwHeAVFv/AN0Pyr4ByJv+tzi36LlfItfo3rp6VaQ+BUrpyzlcrmNy5st8zg3fY8VbKymeNm/A64CyoZX6xxFh1PWcgXcs/JyfKAFux5vmy7fI4c66GhumceIRPc1vJPY7K6MuDiARdrrgDYdvaCji7XIVSLdkyRELDWAbhZRrCtNRNiU1HyRaYg48pnBzZSzzbbPK48y8aJadiunniEJi5Hzs4dm8dzNwAt5N+1MrCqRZKl4kYCLEAjgdqguNa1mRzmCkgdWPaS0lpIbcGxDcrXOdY7za3Svej+tKOacQVMLqSVxDRmJLS47mm7QWk7LXHRwU5JWuR2sL2JZ+Rae9+Rivx5Nl/YtxjABYCwUP0z1iDD5mRmAzZ4+UuJAy3jFtrFpvuXdwXSBlTSNqIxscwuLb7WubfM09IIIUNO1yVOF7Lc6qKNaE6ZjEY5HiIw8m8MsXh97tDr7ALKSqGraMvGSkroIiKCQiIgCIiAIiIAiIgCIiALVxKlbJE5j72LduVzmHZt2OaQRu5itpeJW3BHQUIexXmGYaxmj0kgzZn0D813yObsa47GFxa39kBdWl0Oa+mY900/hBia8TCWRpa7ICMsYPJho+blstWkppxhE1E6nkbLHSyQtd4pZKbODeTcHbSQQbEDepfQRFsDGkWIia0jgQ0AjvV2zGMfwQebSkzU9AyonFK2eN8s8ocIyRDZpYx/ml7zfZtsDZe24nSU9RTmgqRIJJm08sAmdMHNkuBI0PcS1zXZdo3gm69YdgtRDS0EzYS+WnbLHLB4oe6KVxLst9hcC1rgL7dqkFBjfKyNaykqGDzpJI2wtYAL+cbuN9lmg71OhCTb1IOP7Wdp/8RSbWt8lS/Xi+8auPptotVsr2V9A3lXjLmZsvdrcm4kZmuYbG23Z3czGqjF8TY2nNJ4MzMHOcQ5jSW7i5z/NB22Fyr72Zi7xUo23NHSL+zdB6U+ydbRvhVfTVIFqaqhjEgG5pLG5+qxyvHW5dfTjRCUYTS01Kx07ontvlAufg3hztp53O9a7+PaM+F4U2Bwyythjcy/mysYAAeva09BKZlb6js3d+KSsRnRM/9SVv1ZD3mErkaC1DmOxZ7PKbBI4dYfMQf+cF0NWOj1ZDXukqYZIwYHMzOtvzMsLg8G+pburrRueKprTUwujjlGUF1rPBkkJAseDvWpbSuVjGTy6dWedSlGzweeTYXmURX5wxrGuAvwJcT2L4a7qVobTSjZJmey43loaHjb0Hd9Za9NguJYRPJ4JF4ZTvOwC7tg8nMG+M14BtexBHq9O0fxHFqqN9dF4LTx+abtNiQXBrScxc6wBcbAc27a+LNcn/AB9nbU8aZfC4nhfKDNykUGcHnzyDMCvvotO7Dq+ow+Ukxyhz4SeclpLf3mjL9ZnSujpjgM8mLUMkMTnxR8nme0DKwNlvt28wW3rO0VkqYo5qZpNRC4WDfKcwnaB0g2cO1QpLRMlwknKS3TObqQ+L1PpmfdhWWoFqlwWemhnFRE6Eula4B1toDACRY8VPVnU5mdFBNQVwiIqGwREQBERAEREAREQBERAFhyIgPBXoIillYnk7ivMe/sREIe57csNRFC2J6h25AiKFsWQ51hn4lEUshGXcyyERFsFuFk7kRAYjXtEUskIiKAEREAREQH//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data:image/jpeg;base64,/9j/4AAQSkZJRgABAQAAAQABAAD/2wCEAAkGBhISDxQUEBQWEBQWEhUQGBQYFxUUGBUVFRQVFBUXFxYXGyceFxkkGRUUIC8hIycpLCwuFR4yNTAsNSYrLCkBCQoKDgwOGg8PGjUfHyQsLCksLywsLCksLCwqLCwsLykpLCksKSwsLCwsKSwpKSksLCwpKSkpLCk0KSksLCkpLP/AABEIAOEA4QMBIgACEQEDEQH/xAAcAAEAAgMBAQEAAAAAAAAAAAAABgcBBAUCAwj/xABOEAABAwICBQYICQgJBQEAAAABAAIDBBEFEgYHITFRE0FhcYGRFCIyQnOhsbIjNDVSYnJ0s8EVJTNTgpLR0hckNkNUg5Oi8CZjtMLxFv/EABoBAQADAQEBAAAAAAAAAAAAAAABAgMEBQb/xAAzEQACAQIEAwUHAwUAAAAAAAAAAQIDEQQSITEFMkETIlFhcRQzQoGRobE00eEGI0PB8P/aAAwDAQACEQMRAD8AvFERAEREAREQBERAEREAREQBERAEREAREQBFi6XQGUWvVV0cYvI5rBxJA9q4tTp3SM3Oc8/RaT6zZZyqwjuzWFGpU5YtkhK8l2zaoRXazmgfBQkni5waPVe6hmkGmFVUgte/Iw72M8UH6x3kdZWLxdPpqd1Lhdeb7yyrzJ/Fpi2fEo6alIexofJLINoOVuUMZ+0W3PRbipa1V5qmwAsjfUvFjJZjPRt3u7Xe70qwwt4NtXZy4qEIVMkNlp8zKIiucwREQBERAEREAREQBERAEREAREQBERAEREAREQHklQvSHTrKTHTWcRsMm8A84b849O7rXy0+0nLf6tCbEi8jhvAO5vWefo61W9RjccewXeeA3D9peZisRK/Z09+p72A4fFx7att0R26iodI7NI4vdxJv3cFrvXV1e4NJXF007QynaSxrRe8j+c5vmt6N56jew4tE6Ru6Fh67u9pXJDA1ZatnbV4nQovJFX9CoeTLjZoLjwAJPcNqkmj2rmSVwfVjk4wb8n57+u3kj19SsqmoY4xaNjWD6LQPYthd9HBKGsnc82vxapOOWCy/k+cULWtDWgNAAAA2AAbAAvoiLvPGCIiAIiIAiIgCIiAIiIAiIgCIiAIiIAiIgCIiALn45iraanklduY24G653NHaVvlVZrax7M9lMw7G/CyfWPkNPZt7Qs6kssbnVg6Dr1VD6+hAsUxV8r3FxJLnFzjxJ/BamG4W+onjhj8qRwYOji49AFz2LzIrP1Q6MZWurJBtcOTi+pfx39pFuoHiuOlC70PpcbWVGnf5IsLCcLZTwRwxCzI2Bg7N5PSTtPWtyyBZXoHyDd9WEREAREQBERAEREAREQBERAEREAREQBERAEREAREQBEWCUBpY1ijaeB8z9zGl1uJ5gOkmwX59r6t0sj5Hm7nuLyek7bdXN2Kdaz9JeVkFNGbtjOaQjnfzN7PaehRnRzRSatktGMrAbPlO5vQPnO6O+y4asnOWVH1PDqMcNQdappf8fyedD9FHV1Tl2iJlnSv4DmaPpHd0DarIqtLmRYjTUVPYMa7k5Lbh4hDI28LWBPYOK0Mfx2DC6bwSi/S22u3lmYbXvPO88w6uYKucJqiyrhkJuRPG8k3N/hASSe1WzKnaK3KqhLGKVaatFJ5V/s/RK9LyF6XYfMBERAEREAREQBERAEREAREQBERAEREAREQBFgogMosXWtU4jFGLySNZ1kBQ5JbkpN7G0oxpRjcwBgomOlncLFzR4sQPO5x2B3AX6Ss1+ntKzyS6U/RFh+86wUZxLWLO64hY2EcT47v4D1rlqYmmla56WFwNeUlLJ9dEeMO1dRxt5bEpWtb5RYHWBvtOd52k9De9Yx3WA1kfIYc0RMAy8pltYfQb+J7lFq+ukldmle6Q8XG9urh2LnyLj9o6Q0Po4YGVSSniJZrdNkj4TPJJJJJJJJJuSTtJJ5yunojo66sqmsFwxpEkjuDQdw+kdw7TzL44TgktVMI4W5jznzWD5zjzD28ytU00OEYbI5vjODcxcd8spFmjvsAOYLahDN3nsV4hjFRh2VPmenoSxu5elyNE6x0tBTSPOZzoGOceLi0XPeuuvQR8ZJWbTCIikgIiIAiIgCIiAIiIAiIgCIiAIiwUAusZloYzjcVLGZJnZRuA3lx4NHOVWeNaaz1TsrLxRnYGN8p31iNp6hs61hWrxprxZ2YbB1MRqtF4ssDFdMaaEkF3KPHmM8YjrO4KM1msCZx+Ca2IcT4x/ALi4dojVSAWiLBxfZnq3+pd6m1dy+fKxvQAXes2XnTqYqryqyPVhRwNDnlmf/dEcafHKiTy5XnoByjubZc+Tp2qcR6vWedK49TWhfUavoOd8h7Wj8Fg8HiJc35OiPEcJT5fsiupFrvCtFmr+l587ut5Hsstyn0No2G4haTxdd3vEq8eH1OrLPjVFLRNlPQ0r5HZY2OkPBoLj6lJ8G1ZTSEOqTyDPmiznn8G+tWfDTMaLMa1o4AAD1L6WXfTwcYc2p59fjNWatTWX7s0cKwaGmjyQMDG8/Fx4uO9x61U2tPSkVE4giN4oScxG58u49jRcdZKlGsHT0QtdT0zgZiC17x/dA8w+nbu38FT8x2Hv/5xV6s1yo24dg5N9vV+X7n6B0CH5rpPs7PYpAuTorT5KCmaeaCMf7AusumOx4NR3m35hERSUCIiAIiIAiIgCIiAIiIAiIgMLnY9jcVLA6aU7G7gN7nHc0dJ/jwXQcdir/SGphlndUVrstFSuMcbDt8IqB5ZDfPDSMoHOQ7muqydkbUYKUtdjm4fo9V4pL4RVEwwnyBz5L7Gxg7h9I7+nmn2E6PU9MPgmBp53na49bjtVT45rZqpSW0oFLHuB2OkI6SfFb1AdqilTi08pvLNJIfpPcfaVyqUIO+7PbeFxFdWbyR8EfpPwlnzm94XoTNO4g9t1+ZAvqx5G4kdtlb2jyJXBL/H9v5P0xdMy/OEddKN0kg6nvH4rYbjNQN08w/zZP5lHtK8CVwCb+NfQ/Q+ZeJKhrdrnBvWQF+e3YzUHfPMf82T+Za0krneUS7rJPtKe0rwLL+n531n9i8MU08ooAc0zXuHmM8d3q2DtIUB0j1nzTAspgadh2Zr3kI6xsZ2XPSoSEKylXlLTY9HD8HoUXml3n5/seXlKOjM00cTd8kjIx+04D2XWHKYaqsEMtbyxF2QNzf5jwWtHYMx7uKrTjeSR0Y2oqVKUvIuWJga0AbAAAOobAvosBZXpHwIREQBERAEREAREQBERAEREAREQHwq52sjc95yNa0uc75oAuT2L856TaQurJ7tBbEz4OGIeazcNg3vdvJ424K0NcuNmKhbC02dUPyn0bPGd3nKO0rkaoNDw4eGzC/jFsIO21vKk2897tHCxO8rCpeTyo9XCZaFN15eiOdo9qjqJmh9Q4UrTty2zSEdI3M7bnoUqi1NUgG2WZx43YPVlU/XpXVKK6GE8fXk9JWKxr9TDbf1eocDwkaCO9tj6iodjOhdXS3MsRcwf3jPHb22F29oCv8AWCFWVGLN6HFa9N97vLzPzQ1e1dWOauqSou4N5CQ7c8dhc/SbuPt6VAsW1ZVkNzGBUN4sNnW6WH8CVyToyR9HheLUKujeV+f7kSRfWppnxm0jHRng5pb7QvkCsLNHrqSezMIUuu3g2h1XUkcnEWt/WPuxo79ruoA9isot7GVWtCms03ZHHpqN8sjY4m53uOVreJ/Ac5PMAr40S0ebR0rYhtd5b3fOed56uYdAC1dE9CoqIXHwkpFnSH3WjzW37+dSQLvo0siuz4ziXEPaZZYcq+4WURbnkBERAEREAREQBERAEREAREQBERAUdroqzJiMcTfMgaAPpyvcfYGK4sDw5sFNFC0WEcbWdw2nrJue1VzpVoHWVGMioYxpgz05Li9oOWPJm8U7eY9atQLOKeZtnZXnF0oQi9txZZRFocYREQGLIWrKID5S07XCzmhw4EA+1c2o0fo974IBzXLGD2hddQPXGPzaPtEfseiipOwlWlTi3FkrosKpm+NDFE3paxntAW/lUP1Sj81R/Xl+8cpkpas7EKo5pSZiyyiKCQiIgCIiAIiIAiIgCIiALBWVgoCsNbOklVTVELaeZ8IdC5xDbbSHWB2gqx8PeTDGXbSY2EniS0Eqptd3xmD0D/fVsYZ+gi9Gz3QtZLuo5qbfaSRtIiLI6SqNJtJ6uPHGwRzPbFytM3kxa1nhmYbr7blWqCqX0v8A7Rt9PSeyNXNK/K0k7gCe4XWs1ojmoyd5X8SIac6wY6H4OMCWcgOyk2axp3OfbjY2A39G9Qimnx3EBnjdIyM7iC2nZb6PO4d/WtXQ6g/KeKvkn8dl3VLwdxGYCNh6NrRbg2yvFsYA2dSl2hpbUpFSrNtuyKek0ex+AZ2yyyW22bOJD+4/f2XW/ovrXkbLyOItttyGXLkLHbrSs5ht3i1ucc6tQhVrrh0cYYBVsFnsc2N5HnMd4rSeJDrDqd0BFJS0aE6cqSzRZZLXX3Kv9bWPVFM2m8HldDmdKHZbbbNYRe4PE966eq7FXT4bHnN3ROdATxDLZf8AY5qjuvDyaT603usUQjadmXqzvSzInOjNQ+XD6d73Fz307HFx3lxYDc9qqfTLCcWjpg6vnEsXKNblDw7xyHZTbIOnnVq6GfJtJ9mi9wKP64/k1v2iP2PSDtOxFWOane/QiGiWEYvJSNdRTiOHM8BucNsQ45tmQ89+dT7QrDcRiMv5RlEwIZydnB1rZs3mi17t7l8dU/yVH6SX7wqY2ScrtqxNGmklK5xtKNKIaGDlJdpJysYPKe7gOA4nm9SrNmkeM4m93gl4owbfB2ja3odK7a53Uexa2kMr8UxoQNJ5Nshgb9FkdzK8dJId3N4K5MPw+OGJscTQxjGhrWjmA9p5yedTpBbalE5VpOzskVS/RXHohnbO95G2zaguP7rwAVu6Ma0ZWTchibcpvk5UtyOYeblWcw3eMOParSsoFrW0WbNSmpY0CWEXJt5UV/GB45fKHUeKKSlpJEypSprNB/UnrCvShGqbHnT0PJvN3wOEVzvyEXjv1C7f2VN1lJWdjohJSipIIiKC4REQBERAFgrKwUBT2u74zB6B/vq2MM/QRejZ7oVT67vjMHoH++rXwz9BF6NnuBay5EctL3szaWVhZWR1FK6Xf2jb6ek9kat3GPi03opPcKqLS8/9Rt9PSeyNW7jHxab0UnuFbT+E46Px+pVmpAf1io9BF7zlcCp/Uh+nqPQRe85XAoq8xfDe7MKLazh+aajqZ94xSkqL6zfkmo6mfeNVI8yNavI/Q42pb4lL9pP3ca0NeHk0n1pvdYt7Ut8Sm+0n7qNaOvDyaT603usWy96cr/Tk20M+TaX7NF7gUf1x/JrftEfuvUg0M+TaX7NF7gUf1x/JrftEfuvWcef5m0/c/I2dU/yVH6SX7wqWVc2SN7vmsc7uBP4KJ6pvkqP0kv3hUpxCIuhkaN5Y5o7WkKJ8zL0/dr0KQ1Z4xBBWvmqpBGORcASCbve5pNrA8wPerR/pIw3/ABLe5/8AKqr1a6PwVdS+KpBcBDnaA5zNoc0Ha08CrIGqbDv1b/8AVk/itamS+pyUO0yd2xuf0kYb/iWdz/5VrYjp/hskMjPCWHPG5lrP85pHzV5/olw79XJ/qyfxT+iXDv1b/wDVk/iqdw3/ALz8CIakpiKioZzGFju1r7f+xVwBcHANCqWikc+na5rnNyEl7nbLg+cdm0LvKs2pO6L0YOEbMyiIqGwREQBERAEREBVWu7Dz/VpbeL8JCTwJs5vfZ3cVNtCcYbU0ED2m5EYjeOcPYA1wPDdfqIW5pBgcdZTvhl8lw2Eb2uG1rh0gqoBS4lgsznMBfEd7g0vhkA3FwG1ju479pG/ZLPG3U5JXpVM1tGXiFhz7b9iqqHXgcvj0wLvoygD1t/FcjFNOMQxMGCmiLWO8VzYg5xcOD5NzW93SqqlLqWeJh01PFPN4dpEHx+Mw1IeD/wBuADxuo5P9wVyYx8Wm9DJ7hUX1eaCeAtMkxDp3ixttEbd+Rp5zfaT0DgpRjHxab0MnuFTOSbSXQilBxi292VZqQ/T1HoIvecrgVP6kP09R6GL3nK4Eq8xOG92YKi+s35JqOpn3jVKCovrN+SajqZ941UjzI1q8j9Di6lviU32k/dRrR14eTSfWm91i39S3xKb7Sfuoloa7/JpPrTe6xar3hyv9OTbQz5NpPs0XuBR/XEPzaOioj9jwpBoZ8m0n2aL3AvppTgQrKOSAnKXAFrt+V7SHNNusD1rNO07m7i5UrLwOHqkeDhbLc0koP75PsIUyVH4Lj1dgz3xSwExudctdmDc27NHKBbaAO7mVgaFaf/lCSRnI8jkY198+e93EWtlFtytODu5IrRqqyg9yvWSfkrHCX7IhI6/TBNc36Q3Z+4Vd8UgcAWkEEAgg3BBGwjoUX080IbXxAsIjnYDkedxB3sfbbbnvzHtBrzD9KMSwn4GaMmIHYyQHKPRyt2W6No6lLWdablIvsZNNaPUu5YuqsGvEW20u30wt7i05dYGKV3iUUPJA7MzGl5HXK8BjetV7ORp7RDpqXAFlcTQ+iqYaNkdW8SStuMwJd4t7tDnHynDdf/6u2s2bp3QREQkIiIAiIgCIiALBCyiA0pMHgcbuhjceJYwnvIWzFC1os0Bo4AADuC9rKXIsgsELK8udYISGsA3Cy9LkT6Rs8BdVxAyxiF07RtYXBoJttGy9uC6NPUZ2Nda2ZodbhcA71NiE0fZYcLrGZMygkNaBuFkcwHeAVFv/AN0Pyr4ByJv+tzi36LlfItfo3rp6VaQ+BUrpyzlcrmNy5st8zg3fY8VbKymeNm/A64CyoZX6xxFh1PWcgXcs/JyfKAFux5vmy7fI4c66GhumceIRPc1vJPY7K6MuDiARdrrgDYdvaCji7XIVSLdkyRELDWAbhZRrCtNRNiU1HyRaYg48pnBzZSzzbbPK48y8aJadiunniEJi5Hzs4dm8dzNwAt5N+1MrCqRZKl4kYCLEAjgdqguNa1mRzmCkgdWPaS0lpIbcGxDcrXOdY7za3Svej+tKOacQVMLqSVxDRmJLS47mm7QWk7LXHRwU5JWuR2sL2JZ+Rae9+Rivx5Nl/YtxjABYCwUP0z1iDD5mRmAzZ4+UuJAy3jFtrFpvuXdwXSBlTSNqIxscwuLb7WubfM09IIIUNO1yVOF7Lc6qKNaE6ZjEY5HiIw8m8MsXh97tDr7ALKSqGraMvGSkroIiKCQiIgCIiAIiIAiIgCIiALVxKlbJE5j72LduVzmHZt2OaQRu5itpeJW3BHQUIexXmGYaxmj0kgzZn0D813yObsa47GFxa39kBdWl0Oa+mY900/hBia8TCWRpa7ICMsYPJho+blstWkppxhE1E6nkbLHSyQtd4pZKbODeTcHbSQQbEDepfQRFsDGkWIia0jgQ0AjvV2zGMfwQebSkzU9AyonFK2eN8s8ocIyRDZpYx/ml7zfZtsDZe24nSU9RTmgqRIJJm08sAmdMHNkuBI0PcS1zXZdo3gm69YdgtRDS0EzYS+WnbLHLB4oe6KVxLst9hcC1rgL7dqkFBjfKyNaykqGDzpJI2wtYAL+cbuN9lmg71OhCTb1IOP7Wdp/8RSbWt8lS/Xi+8auPptotVsr2V9A3lXjLmZsvdrcm4kZmuYbG23Z3czGqjF8TY2nNJ4MzMHOcQ5jSW7i5z/NB22Fyr72Zi7xUo23NHSL+zdB6U+ydbRvhVfTVIFqaqhjEgG5pLG5+qxyvHW5dfTjRCUYTS01Kx07ontvlAufg3hztp53O9a7+PaM+F4U2Bwyythjcy/mysYAAeva09BKZlb6js3d+KSsRnRM/9SVv1ZD3mErkaC1DmOxZ7PKbBI4dYfMQf+cF0NWOj1ZDXukqYZIwYHMzOtvzMsLg8G+pburrRueKprTUwujjlGUF1rPBkkJAseDvWpbSuVjGTy6dWedSlGzweeTYXmURX5wxrGuAvwJcT2L4a7qVobTSjZJmey43loaHjb0Hd9Za9NguJYRPJ4JF4ZTvOwC7tg8nMG+M14BtexBHq9O0fxHFqqN9dF4LTx+abtNiQXBrScxc6wBcbAc27a+LNcn/AB9nbU8aZfC4nhfKDNykUGcHnzyDMCvvotO7Dq+ow+Ukxyhz4SeclpLf3mjL9ZnSujpjgM8mLUMkMTnxR8nme0DKwNlvt28wW3rO0VkqYo5qZpNRC4WDfKcwnaB0g2cO1QpLRMlwknKS3TObqQ+L1PpmfdhWWoFqlwWemhnFRE6Eula4B1toDACRY8VPVnU5mdFBNQVwiIqGwREQBERAEREAREQBERAFhyIgPBXoIillYnk7ivMe/sREIe57csNRFC2J6h25AiKFsWQ51hn4lEUshGXcyyERFsFuFk7kRAYjXtEUskIiKAEREAREQH//2Q=="/>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data:image/jpeg;base64,/9j/4AAQSkZJRgABAQAAAQABAAD/2wCEAAkGBhQQERQUExQVFBUVFxgVFRYXGBcUFxgUFRQVFhUXFRkYHCYeGB0lGhUVHy8gIycpLSwsFR40NTAqNSYrLCoBCQoKDgwOGg8PGi4kHyQ1LSwpKSkuLC8sNCosLCosKSwpLCw0MC0sLCwsLCwpLCwsLCwsLCwsKSwsLCosLCksLP/AABEIAPgAywMBIgACEQEDEQH/xAAcAAEAAgMBAQEAAAAAAAAAAAAABQYBBAcDAgj/xABNEAABAwICBQcGCQkIAgMBAAABAAIDBBEFIQYHEjFBEyJRYXGBkTI1cnOhsxQjNEJSYpKxwTNDU4KDk7LC0RckJUS0w9LTNlR0ouEW/8QAGgEBAAMBAQEAAAAAAAAAAAAAAAEDBAIFBv/EADQRAAIBAgQCCAUEAgMAAAAAAAABAgMRBBIhMUFxBRMyNEJRYZEigaGx0RQjwfBS4RUzQ//aAAwDAQACEQMRAD8A7iiIgCIiAIiIAiIgCIiAIiIAiIgCIiAIiIAiIgCIiAIvl7gBc5DpVS0h1iwU4LYiJ5NwDTzGn6zhv7BfuXMpKO5bSozqvLBXZZ31rBI2MkbbmucG8dltg49l3NHeve65/q3MlTPUVcxLnENiB4b9tzWjgANiw6+m66AEjLMrnVej1M3C92t+ZlERdFAREQBERAEREAREQBERAEREAREQBEWCgM3UfimORUw+MdY8GjNx7APvOShdJtLhCTFEQZR5R3hl8wOt1s7cPYqNJKXEucS4nMkm5J6yvPxONVN5Y6s9nBdFyrrPU0j9WWys1gO/NRADpebn7LbfeoKq01qnEjlA0fVa0e0gn2qPawnIAk9AFz7F9MwGoeebBKc/oOHtIsvPVevU4v5Hq1cHhaCVkvn/ALIzHMRllA5SR78zk5xI4cNyj6GhfPI2ONu09xsB95PQBvJ4BXODVvUTFvKFsLRmb893c1pt4kK86O6Kw0LbRgl5FnSOzc7q6h1D2rbRoTkviKanSNGhTy09X6bHto7graOnZE3PZF3O3bTzm53ju6gFJoi9JK2h8zKTk3J7sIiKTkIiIAiIgCIiAIiIAiIgCIiAIiIAq/pppIKKnLm25R/NiH1uLiOhoz7bDip8riOnuPfCql5absjvHH0WB5zu91+4BVVZ5Ym/AYfr6vxbLV/j5kbHjGwHE3e9xubneTckuPevOkdUVszIY3bLpHbI2cgBvc4kZ2DQTv4KJXVdUmjuxG6qeOdJzI+qMHnO/WcLdjOtYqdCLlex7mNxbjTb24JF1wPBY6OFsUQyaMyfKc4+U9x4knP/APApALKL0krHyrbbuwiIhAREQBERAEREAREQBERAEREAREQBERAERYKArunePfBaR2ybSSfFs6QSOc7ubc9tlxKbySrPp7jvwqqdsm8cV42dBIPPd3nLsaFWzGXc1oLiSAABckk2AA4klefVnmnofX4DD9Rh7vd6v+D20bwJ1bUMhbcA5vcPmxi2072gDrIX6BpKdsbGsYNlrAGtA3AAWA8FS8Dw6PBaJ0s1jM+xcAcy7PYiaegZ3PpHcApXQHGH1VKXyG7xLID3nbAHUA8AdQC1U0o6cTwsW5Vk6i7KdvmWVERXHmhERAEREAREQBERAEREAREQBERAEREAREQBVbT/AEl+C05aw/Gy3a3pa35z+7cOsjoUtj2PR0kW2/MnJjB5T3cGtHH8FzluilbicxmnHItdxfe4YNzWM8qw67XzPFU1JO2WO56GCoQcutrO0V58fT8lPggc9waxpc5xs1oFyTwAHFdL0Z0Xjw2M1VW5okAuBvEd8rN+lId2XTYcSfr4RQYM0hvxtRax3OkPU47om9XsKomkGks1a/alNmjyGDyW9nSes+zcsyUaWr1Z7cpVcd8MFlp8W93y9P76HrpVpM+ul2jdsbbiNnQOJPS48fDhncdUdR8XUM6Hsd9ppH8i5oup6r8DfDC+Z9xy2zst+o29nHtLjbqt0pRblUuOko06WE6tabWReUWAsrefKBERAEREAREQBERAEREAREQBFi61a7FYoBeR7WdFzmewbz3KG0tWSk27I2rpdVSs1gRjKJjn9buYPxPsCh6nTmod5OwzsbtHxcSPYsk8bSjxvyPRpdF4mprltz/tzod1p1mMwxeXKxvVcX8BmuZ1WLzS+XK93VtEDwFgtOyyz6S/xj7noU+g3/6T9i44xp/Txc9kRleOaHEBmRztc3dbuVJxjT6qqLjb5Jh+bHzcut3lHxAWti/kd6hVEMROpG7fsepS6Ow9GzSu/N6hZXtRUMkztiJjpHdDRfx6B1ldB0Z1YWIkqyDxETTcftHDf2DLrO5dwpynsd4jF0sOrzevlxIXQfQo1bhLKCIGnIH86RwH1ek8dw42vtTpEG4hBRstnG+SQZZWHxTeryXnuCk8UxGOjgfK+zY423sLDICzWtHScgB1hcd1fYs+rxrl5PKkMjuoDkZA1o6gLDuW6MVTskfOzlPG560+zFaI7gFlEVx5AREQBERAEREAREQBERAFrV2IRwML5XBjW7yd3Z1nqG9a+OY3HSRGSU2AyAG9zjua0dP3b1y6RlZjUu0G2jabC5IijHRf5zrb7AnsGSqnUy6LVm3C4Trbzm8sVu/wS2MazHyv5OmGwzP4x3lnL5o3NHbc9irxkdI4klz3HibucfxKvOCasoIbOlc6Z/2GDsAzPee5WykoY4haNjWD6oDfuWSeGqVXeTNrxmHoO1CN/U5hBgdQ/wAmGQ9rS32ustxmh9UfzYHa9n4ErpNllcro6nxbJl03XeyS9znbdB6k8Ix2v/oCvZmgE53viHe4/wAoV+S6sWAo+vuVPpfEvivYor9WZkFnz2z+azPxcfwW9Q6sqSPNwfKfruy8GWHjdWy6XWiFCnDZGep0hiZ6Ob+Wn2PCkoWQt2Y2NY3oaA0eAXq94aCSQAMyTkABvJWji+PwUrdqaQN6G73O9FozK5ZpZp3JWXjZeOH6N+c/0yOH1Rl034dTqRgiMNgquJlptxb/ALqfGsXS34YTHGfiI72P6R+7b7BnbtJ4i0Xqdi2sSb9WOR3/ANdn+dRNV5Duwq16jKImoqJbZMjawHre6/3R+1Z6UnOV2fSYmlDD4KUI7WOyhZWAsrYfHBERAEREAREQBERAF8SPABJNgBck5AAbyV9qF0sANO9r3cnE78vJu2YBnIB1uA2Bx5/UjJiruxVGURxeY1MziyiiuIgTs7bR5T7nyWm1y7qAG4le2J61KGjYI4GmUN5oEQDIxbgHH7wCufaY6WvrGmNg5KmYAIoW5ANbk0vA3m3DcOHSa3DRvlY1sbHSOv5LGl548GglZlK2x9HTwaqRTqu0Voo+XN+fmX6o16TE8ymiaPrOe8+zZSi1x1khIMdOP1JP+xUwaFV2/wCCVFvVv/ovijopInkSMfGc8ntLDw4OAKic5JXN8MFgnpFJ/O50VmtipG+OE9zx/OV7s1ty8YIz2OcPwKoaws/XT8zp9HYV+D7nQxrdd/6w/en/AK0Ot53/AKw/en/rXPEU9fPzOf8Ai8L/AI/V/kvU2tqc+TDE3tL3fdsqHrtP62W45XYB4RtDPbm72quouXVm+JbDA4eGqgvv9z6kkLiS4lxO8kkk9pOZXyiKs2JWPOp8h3Yur6n8GMGHh7hZ07zJ+oOaz2An9Zc7wTBHVszIW3s7yz9GMW23eG7rIXeaanbGxrGgBrQGtA3BrRYDwC2YZbs8DpnEJRVFc3/B6oiLWfNBERAEREAREQBERAFyXXBpOTLHRsOTbSTW4uIJjaewc7vb0LrLjYL84Yax2LYsczaeZzieLYhc+yMWHcqqj0suJ6XR1OLm6ktopstugmr34YBNUXEF+awZGW28kjMMuLZZnq3nrVDh0cDAyJjY2jc1oDR7PvXpT07Y2tY0BrWgNaBuDQLADuXqu4xUUZa+InWd29OCMWXlU0jJW7L2te07w4Bw8CvZF0Z9ilY1qvp5buhJgd0DnR/ZJu3uPcqDjeiNTSXMkZLB+cZzmd53t7wF3NYLVROhGXoenh+k61HRvMvX8n5zRdqxfQGkqLkx8m8/Oj5mfWPJPeFU67VLID8TMxw6JAWHxbcHwCzSoTW2p7lLpahPtfC/UoKK0S6t61pyjY7rbIz+YgrEeriuJ/Jtb1mRn4ElV9XPyNf6zD7517lYXvQ0L53tjiaXvduaPvPQOs5BXnDdUzyQZ5g0cWxguP2nAAeBV6wbR6GkbswsDb+U7e53pOOZ7Nythh5PtGDEdLUoK1P4n9DQ0P0TbQxm9nSvsZH8Oprfqj27+oWJEW5JJWR8vUqSqSc5u7YREUnAREQBERAEXxLMGi7iGjpJAHiViGoa8Xa4OG64IOfcgPRERAROllVyVDVPG9sErh2iN1vauSahqHaqp5CPycQaO2Rw/BjvFdhx/DW1NNNC9xY2RjmOcLXaHCxOeXioHQPQqDDeW5GZ03KbG1csOzs7drbHTtHf0KtxbkmbKVeMKM4cXYtyIsXVhjMotCrx+niNpJ4WHodIxp8CbpS4/Tym0c8Lz0NkY4+AN1NjnMtrm+ixdZUHQWLL4mqGsF3Oa0bsyBn3rMUwcLtIcOkEEeIQHlX1ghifI4EtjY55A32a0uNr5XyUHovpzDiL3tiZK0saHHbDALOJGWy89C2tJ66P4JUt22bXIyi20L35N2Vr3uuc6mqhrJqguc1t42eUQPnnpXaj8LZlqVXGrGC2dzr9llazcRiJsJGEnIDabmfFbK4NIRYuo+p0jpojZ9RCw9DpGA+BN0DaW5IotSixWGb8lLHJbfsPa/x2StoFAnfYyiIhIREQFP1rD/DZPTi961R+pgf3KX1591EpDWr5tl9OL3rVoamfkUvr3e6iVvgMT70uRf0RFUbSC0583VfqX/cqVqSHyv8AZf7quunHm6r9S/7lStSf+b/Zf7qtXYZiqd5hyZ06onaxrnOIa1oLnE7gALknuXGNINNarFJ+QpdtsbiWsjZzXyAfOkdwFs7XAA33V41sV5iw9zRlyr2Rn0c3uHeGW71G6nMGa2CSoI58jyxp6I2WuB2vvf0R0JFJLMRXcqlRUU7LdkVh2peRwvNO2Mn5sbNvxcSBfuTEdS8jWkwzteRua9mxfscC4exdassWUdZI7/R0bWscW0f01qsLn5CqD3RtNnsfznxg/OjPEWztcgjdZdmgna9rXNIc1wDmkbiCLgjuXPtcWDtdBHUAc+N4jcemN97A9jrW9IqS1T15lw9rT+ae+Mejk9vgH27lMrNZjig5U6jot3W6NHXQP7nD68e6kUlqqH+GRelL71yjdc/yOH1491IpPVX5ti9KX3rlHgEe9PkQelurCNxqqvlnA2km2Nhtrhpda978N6pmg+h7cSklY6Qx8m1rgQ0OvtEjj2LtWk/yOp9RL7py5tqV/L1Pq2fxldRk8rKq1GHXwVt73JjDtT0cE0coneTG9sgGwwXLHB1t/Ur9VVTYmOe8hrGguc47g0C5JXquea48ZMcEVO025Zxc/wBCOxse1xb9lcK83ZmuWTDwcoorWNaWVeLz8hSh7YjfZY07Jc0b3zO4Dq3C4GZ3ylDqVOzeWos7ojZcD9ZxF/AKwarNHmwUbZSPjJ+eTxEf5tvZbndrldLLpztpEopYdVFnq6tnIMX1S1FOOVpZeVLc7AGKUW+gQSHHquD2qV1eaxHyvFLVG7zlHIci5w+ZJ9boPG1jnv6VZce1tYGKepjqY+by3lWytMyx2h0Eix7Wk8VKefRnNWn+n/cp7cUdiRRmjeK/CqWGbjIwF3U/c8faBUmqT0E7q6CIiElP1q+bZfTi961aGpn5FL693uolv61fNsvpxe9atDUz8il9e73USt8BhfelyL+iIqjcQWnHm6r9S/7lStSf+b/Zf7quunHm+r9S/wC5UrUn/m/2X+6rV2GYaneYcmSOub5HD68e6lUnqr82RelL716jNc3yOH1491KpPVX5si9KX3r08BK70+RbkRFUbSo61B/hsvpRe9ao3Ux8jm9efdRqS1qebJfSi961Rupj5HN68+6jVq7BhfelyMa5/kcPrx7qRSeqvzbF6UvvXKM1z/I4fXj3Uik9Vfm2L0pfeuUeAR70+RN6T/Iqn1EvunLm+pX8vU+rZ/GV0jSf5FU+ol905c31K/l6n1bP4ypj2WK3eKfzOtFcX1xzE1rG/Rgbbtc+Qn8F2gri2uKIiuafpQMt3PkB/BRS7ROO/wCr2Llh+szD4oo4xI+zGNYPin/NaB0dS2P7V6D9I/8AdSf0WKLVvh0kbH8iec1rvykvzmg/S617f2XYf+gP7yX/AJJ8HqSv1FvD9Ty/tXoP0j/3Un9FVNY+mdJXUrGQvc57ZWvzY5vN2XtdmR9YK4f2XYf+gP7yX/kn9l+H/oD+8l/5KU4J3InCvOLi8uvM8NU0u1hrB9GSQDs2y7+ZXJaOD4NFSRiKFuwwEutcuzcbnNxJW8q27s00ouMFF8AiIoLCs6xaMy4bUAZlrRJ3Rva8+xpVV1L4oLTwE867ZWjpFgx9uyzPtLpz4w4EEXBFiDuIO8FcT0m0SqMJqPhFNtckHbUcjc+TB+ZIOi2VzkRvzyVsLNZTDiE6dSNZK6Wj5HbkXMcK10N2QKiBwdxdEQWnr2XEEeJWzW654A34qCV7uG3sRt7yC4+xc9XLyLVi6LV8xLa0cUbDh8jSedMWxtHTdwc7wa0+I6VD6l6MtgnkO58jWjr5NpJ9slu5VAMrMdqQbc0c3asRDC0nMDpPVe5t0buz4JhDKSCOGPyWC1zvJObnHrJJPeupfDHKUUr1qvW20WiKbrm+Rw+vHupVJ6q/NkXpS+9eozXN8jh9ePdSqT1V+bIvSl969R4Dpd6fItyIirNxUdanmyX0ovetUbqY+RzevPuo1Ja1PNsvpRe9ao3Ux8jm9efdRq1dgwvvS5GNc/yOH1491IpPVX5ti9KX3rlGa5/kcPrx7qRSeqvzbF6UvvXKPAI96fInNJRejqfUS+7cuaaln/3ioHExMI7n5/eF1meIPaWnMOBBHURYrhcfL4FX3LdoC7Re4bNCSNzuByaeNiPGYapoYl5KkKj2W53dc21zYQTHBUAeQTG/0X2LSf1gR+uFvUet+mkLWmKdrnFrbWYRdxA37W7PoVyxLD2VET4pBtMe0tcOo9HQRvB6lyrwd2WzyYim4xdytasseFTRMYT8ZABE8cdkfk3dhaLdrSreuGYhhFZgdRysZJZubLa7HtPzJRuB6jbMXB6LVh2uiIgcvBI13Exlr2nucWkdmfaupQvrEppYlRWSro0dJS659Ua5qYDmRTvPQQxg7ztH7lCN1gYjiEzW0kQa1rgS1o2gQCDaWRwAa024W38VzkkXPFU9k7v0OuIvlhNhfI8Rv9q+lwaQiIgCwWrKICCrtBqGY3fTR34loMZPbsEXXlT6vaBhuKZh9IuePB5IViRTmZX1cL3svY84adrGhrGhrRuDQAB2AZBeiIoLDUxHCYalobNGyVoO0A8BwDrEXz42J8V90OHxwMEcTGxsFyGtFgLm5yHWV7krWqsRjiMbXu2TK/k2CxO0+xdbIZZNO/oQjS9zaRYusoSa9dh8c7DHKxsjDYlrhcGxuMj1hfGHYTDTNLYY2RNJ2iGANBNgL5dQHgttRJ0opvhPwblRy97bFnXvsbe+1vJz3qTl5U7s28RwmGpaGzRslaDtAPAcAbEXF+NifFfdDh8cDAyJjY2C5DWiwFzc2A60rq9kEbpJHbLGC7nZmw6cs1oRaV0z6d1Q2UGFh2XPs6wN2i1rX3ubw4pqHlTu9yXXhVUUcrdmRjXt+i5ocPArRwfSimrC4QSiQsALgA4EA3APOAvu4LOKaS09K9jJpAx0nkAhxvmB80HiR4pZjNFq99DxboZRAhwpYAQQQRG0WINwRYdKmlFYlpTTU0rYpZQyR9i1pDjfacWjMAjeCFu11fHAwySvaxjd7nGwHimpCyq9j2fGCCCAQciDmCOtQNXoDQym7qaMH6t4/wCAhazdZuHl2zy/eWSBv2i2yskNU17A9rg5pFw5p2gR0gjeE1RF6dTyZBU+r2gYbimjPpbTx4PJCnYKZsbQ1jWtaNzWgNA7AMlD4dpxR1EjYop2ue6+y2zxewJNtpoG4Fb+LYzDSM5Sd4jZcNuQTzjew5oJ4FHd7iORK8bG8i8KKsZNG2SM7THgOa7MXaRcHPNe6gsCIiAIiIAiIgCIiAqGsETWpuTMYb8Jg8sPJ5TlOZ5JtsdI39C8NLJp420DntjknFWLNj2mMcTHKGC77lu8XPUVIadOtHTE7hWUxPZyiaXflcP/APmN91Ku0Zprta+X3PCuxauo2cvOKaWFpHKtiEjHxsJsXNLiQ8C9yCB3LdxbG5eWjp6UMdK9hlc+Ta5OOIHZDiG5uLjkGgjcbr604H+G1fqJP4SoF1EXYk0GeWDlaOLkzGWDbMTnbbOex1yA8OsLb0WpMm4uy9P5JimxiohqI4avknCbaEU0Qcwco1u0Y5GOJsS0Egg52VKf/wCTD0x/pFd//wCUvJE6SqqZeSkEjGvMWzttBA8mMHcTuPFULSWo+A462olB5Mlj7gX5hh5JxHTY3y/quoehRiLpJvZSRf8ATzzdVeqP4Ln+Ef8AjtV63+enVg0506pJKGWOKZsr5W7DWtubXIuXZc2wvkc1C0FG6PRycuFuUfyjethlhaD37JI6iEirL5nNaSlUdtfhZAYHI/DTR1wuYpdtko9GRzXt72hrh1sKsmtKYPqsPc0gtcNppG4gyxkEdykdGMBFbgTITkSZCx30ZGzPLD45HqJXOjiEjnUsEgIdTSGMX3gGVh2D6JDh2WHBd9p38iiX7dNR4Ss1z4lu1nedaT0Yf9TImsSd9ZikNEHFrGmNv68ubn24kMIA7+lNZ3nWk9GH/UyJrDhfRYpDWhpLHGN360fNey/AlgBHaegqFwOqnj8rq/It1RqzoXQ8m2LZNrCQF3KA8HEk87sOXUqtqnxJ7JKmkebta1zwODXsdsSW6jtA93WVa59ZlC2HlBMHG1xGAeUJ4NIIy7Tl1qqapsOe+Spq3CzXNcwHg573bcluobIHf1LlXyu5dLJ1sOrtxvbyKVhOGyfB5KuIkPpZIibcGu2rP7nNbfqJ6Ff9O8cbW4PFO3Lalj2m/ReA8Pb3G/dYrX1N0zZIaxjwHNfybXA8WuZICPAqpY9DJQmooXXMZlZKwnoAdsvHpNcAetnUrN5cjKv26N+Ek189bHZtCfN1J6iP+EKbUJoT5upPUR/whTazvc9en2UERFB2EREAREQBERAa9fQRzxujlY17HCzmuFweP353WnBo5AxsTQzmxP5WMFz3bL7EbVy4k5OORyzRFJFlc3K2hZNG+KQbTHtLXNzF2nIi4zWtiWAwVMbY5Yw9rbFu8OaQLAtcDtNPWCiKLhpPc18O0Tp4JBI1rnSAENfJJJM5oIsdkyOOzlll0raxbA4atmxPG2RoNxfeD0tIzHcURTcjLG1rELTataCNwcINojcHvke37LnEHvCnsQwuOeIxSNDo3AAtzAsCCN1iMwPBYRG2yI04xVkhhmFx00YiiaGMbezbk22iXHeSd5KjarQijlmMz4GmQuDi67xdwtY2DrcBwWUS7JcU9Gj2xLRemqZWSyxB8jLBriXC2y4uGQIG8krfrqCOdhjlY17Hb2uAIPcfvREuMq8iut1ZYeHbXIdxklLfsl1lZIaVrGBjWta0Cwa0AADoAG5ZRG2yI04x7KsaGC6OU9GHCCMRh9tqxcb7N7eUT0lfGMaKUtW5rp4myOaNkElzTa97c0i+f3oiXYcY2tbQkKGjbDG2OMbLGANaMzZoyAzzXuiKDsIiID//2Q=="/>
          <p:cNvSpPr>
            <a:spLocks noChangeAspect="1" noChangeArrowheads="1"/>
          </p:cNvSpPr>
          <p:nvPr/>
        </p:nvSpPr>
        <p:spPr bwMode="auto">
          <a:xfrm>
            <a:off x="520700" y="300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644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up)">
                                      <p:cBhvr>
                                        <p:cTn id="13" dur="500"/>
                                        <p:tgtEl>
                                          <p:spTgt spid="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up)">
                                      <p:cBhvr>
                                        <p:cTn id="16" dur="500"/>
                                        <p:tgtEl>
                                          <p:spTgt spid="5">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up)">
                                      <p:cBhvr>
                                        <p:cTn id="22" dur="500"/>
                                        <p:tgtEl>
                                          <p:spTgt spid="5">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up)">
                                      <p:cBhvr>
                                        <p:cTn id="25" dur="500"/>
                                        <p:tgtEl>
                                          <p:spTgt spid="5">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up)">
                                      <p:cBhvr>
                                        <p:cTn id="28" dur="500"/>
                                        <p:tgtEl>
                                          <p:spTgt spid="5">
                                            <p:txEl>
                                              <p:pRg st="7" end="7"/>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up)">
                                      <p:cBhvr>
                                        <p:cTn id="37" dur="500"/>
                                        <p:tgtEl>
                                          <p:spTgt spid="6">
                                            <p:txEl>
                                              <p:pRg st="0" end="0"/>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up)">
                                      <p:cBhvr>
                                        <p:cTn id="40" dur="500"/>
                                        <p:tgtEl>
                                          <p:spTgt spid="6">
                                            <p:txEl>
                                              <p:pRg st="1" end="1"/>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up)">
                                      <p:cBhvr>
                                        <p:cTn id="43" dur="500"/>
                                        <p:tgtEl>
                                          <p:spTgt spid="6">
                                            <p:txEl>
                                              <p:pRg st="2" end="2"/>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up)">
                                      <p:cBhvr>
                                        <p:cTn id="46" dur="500"/>
                                        <p:tgtEl>
                                          <p:spTgt spid="6">
                                            <p:txEl>
                                              <p:pRg st="3" end="3"/>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wipe(up)">
                                      <p:cBhvr>
                                        <p:cTn id="49" dur="500"/>
                                        <p:tgtEl>
                                          <p:spTgt spid="6">
                                            <p:txEl>
                                              <p:pRg st="4" end="4"/>
                                            </p:txEl>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up)">
                                      <p:cBhvr>
                                        <p:cTn id="52" dur="500"/>
                                        <p:tgtEl>
                                          <p:spTgt spid="6">
                                            <p:txEl>
                                              <p:pRg st="5" end="5"/>
                                            </p:tx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wipe(up)">
                                      <p:cBhvr>
                                        <p:cTn id="55" dur="500"/>
                                        <p:tgtEl>
                                          <p:spTgt spid="6">
                                            <p:txEl>
                                              <p:pRg st="6" end="6"/>
                                            </p:tx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animEffect transition="in" filter="wipe(up)">
                                      <p:cBhvr>
                                        <p:cTn id="58" dur="500"/>
                                        <p:tgtEl>
                                          <p:spTgt spid="6">
                                            <p:txEl>
                                              <p:pRg st="7" end="7"/>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028"/>
                                        </p:tgtEl>
                                        <p:attrNameLst>
                                          <p:attrName>style.visibility</p:attrName>
                                        </p:attrNameLst>
                                      </p:cBhvr>
                                      <p:to>
                                        <p:strVal val="visible"/>
                                      </p:to>
                                    </p:set>
                                    <p:animEffect transition="in" filter="fade">
                                      <p:cBhvr>
                                        <p:cTn id="71" dur="500"/>
                                        <p:tgtEl>
                                          <p:spTgt spid="10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Benefits</a:t>
            </a:r>
            <a:endParaRPr lang="en-GB" dirty="0"/>
          </a:p>
        </p:txBody>
      </p:sp>
      <p:sp>
        <p:nvSpPr>
          <p:cNvPr id="5" name="Text Placeholder 4"/>
          <p:cNvSpPr>
            <a:spLocks noGrp="1"/>
          </p:cNvSpPr>
          <p:nvPr>
            <p:ph type="body" idx="1"/>
          </p:nvPr>
        </p:nvSpPr>
        <p:spPr/>
        <p:txBody>
          <a:bodyPr/>
          <a:lstStyle/>
          <a:p>
            <a:r>
              <a:rPr lang="en-GB" dirty="0" smtClean="0"/>
              <a:t>Employee</a:t>
            </a:r>
            <a:endParaRPr lang="en-GB" dirty="0"/>
          </a:p>
        </p:txBody>
      </p:sp>
      <p:sp>
        <p:nvSpPr>
          <p:cNvPr id="6" name="Content Placeholder 5"/>
          <p:cNvSpPr>
            <a:spLocks noGrp="1"/>
          </p:cNvSpPr>
          <p:nvPr>
            <p:ph sz="half" idx="2"/>
          </p:nvPr>
        </p:nvSpPr>
        <p:spPr/>
        <p:txBody>
          <a:bodyPr>
            <a:normAutofit fontScale="92500" lnSpcReduction="10000"/>
          </a:bodyPr>
          <a:lstStyle/>
          <a:p>
            <a:r>
              <a:rPr lang="en-GB" dirty="0" smtClean="0"/>
              <a:t>More sustainable options</a:t>
            </a:r>
          </a:p>
          <a:p>
            <a:pPr lvl="1"/>
            <a:r>
              <a:rPr lang="en-GB" dirty="0" smtClean="0"/>
              <a:t>Convenience is #1 factor</a:t>
            </a:r>
          </a:p>
          <a:p>
            <a:r>
              <a:rPr lang="en-GB" dirty="0" smtClean="0"/>
              <a:t>Reduced personal expenses</a:t>
            </a:r>
          </a:p>
          <a:p>
            <a:pPr lvl="1"/>
            <a:r>
              <a:rPr lang="en-GB" dirty="0" smtClean="0"/>
              <a:t>When applied fairly</a:t>
            </a:r>
          </a:p>
          <a:p>
            <a:r>
              <a:rPr lang="en-GB" dirty="0" smtClean="0"/>
              <a:t>Job security</a:t>
            </a:r>
          </a:p>
          <a:p>
            <a:r>
              <a:rPr lang="en-GB" dirty="0" smtClean="0"/>
              <a:t>Healthier </a:t>
            </a:r>
          </a:p>
          <a:p>
            <a:pPr lvl="1"/>
            <a:r>
              <a:rPr lang="en-GB" dirty="0" smtClean="0"/>
              <a:t>physically &amp; mentally</a:t>
            </a:r>
          </a:p>
          <a:p>
            <a:r>
              <a:rPr lang="en-GB" dirty="0" smtClean="0"/>
              <a:t>More engaged </a:t>
            </a:r>
          </a:p>
          <a:p>
            <a:pPr lvl="1"/>
            <a:r>
              <a:rPr lang="en-GB" dirty="0" smtClean="0"/>
              <a:t>Learning &amp; development</a:t>
            </a:r>
          </a:p>
          <a:p>
            <a:r>
              <a:rPr lang="en-GB" dirty="0" smtClean="0"/>
              <a:t>Better environment</a:t>
            </a:r>
          </a:p>
          <a:p>
            <a:pPr lvl="1"/>
            <a:r>
              <a:rPr lang="en-GB" dirty="0" smtClean="0"/>
              <a:t>Leading by example</a:t>
            </a:r>
          </a:p>
          <a:p>
            <a:endParaRPr lang="en-GB" dirty="0"/>
          </a:p>
        </p:txBody>
      </p:sp>
      <p:sp>
        <p:nvSpPr>
          <p:cNvPr id="7" name="Text Placeholder 6"/>
          <p:cNvSpPr>
            <a:spLocks noGrp="1"/>
          </p:cNvSpPr>
          <p:nvPr>
            <p:ph type="body" sz="quarter" idx="3"/>
          </p:nvPr>
        </p:nvSpPr>
        <p:spPr/>
        <p:txBody>
          <a:bodyPr/>
          <a:lstStyle/>
          <a:p>
            <a:r>
              <a:rPr lang="en-GB" dirty="0" smtClean="0"/>
              <a:t>Employer</a:t>
            </a:r>
            <a:endParaRPr lang="en-GB" dirty="0"/>
          </a:p>
        </p:txBody>
      </p:sp>
      <p:sp>
        <p:nvSpPr>
          <p:cNvPr id="8" name="Content Placeholder 7"/>
          <p:cNvSpPr>
            <a:spLocks noGrp="1"/>
          </p:cNvSpPr>
          <p:nvPr>
            <p:ph sz="quarter" idx="4"/>
          </p:nvPr>
        </p:nvSpPr>
        <p:spPr/>
        <p:txBody>
          <a:bodyPr/>
          <a:lstStyle/>
          <a:p>
            <a:r>
              <a:rPr lang="en-GB" dirty="0" smtClean="0"/>
              <a:t>Cost savings</a:t>
            </a:r>
          </a:p>
          <a:p>
            <a:pPr lvl="1"/>
            <a:r>
              <a:rPr lang="en-GB" dirty="0" smtClean="0"/>
              <a:t>Co2 &amp; energy reduction</a:t>
            </a:r>
          </a:p>
          <a:p>
            <a:r>
              <a:rPr lang="en-GB" dirty="0" smtClean="0"/>
              <a:t>Tax incentives</a:t>
            </a:r>
          </a:p>
          <a:p>
            <a:r>
              <a:rPr lang="en-GB" dirty="0" smtClean="0"/>
              <a:t>Better productivity</a:t>
            </a:r>
          </a:p>
          <a:p>
            <a:r>
              <a:rPr lang="en-GB" dirty="0" smtClean="0"/>
              <a:t>Reputational value</a:t>
            </a:r>
          </a:p>
          <a:p>
            <a:r>
              <a:rPr lang="en-GB" dirty="0" smtClean="0"/>
              <a:t>Healthy industrial relations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640"/>
            <a:ext cx="1905000" cy="1333500"/>
          </a:xfrm>
          <a:prstGeom prst="rect">
            <a:avLst/>
          </a:prstGeom>
        </p:spPr>
      </p:pic>
      <p:pic>
        <p:nvPicPr>
          <p:cNvPr id="11" name="Picture 4" descr="Prospect: Union for professional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063" y="320424"/>
            <a:ext cx="957366" cy="94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8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fontAlgn="ctr"/>
            <a:r>
              <a:rPr lang="en-GB" dirty="0" smtClean="0"/>
              <a:t>Conclusions</a:t>
            </a:r>
            <a:endParaRPr lang="en-GB" dirty="0"/>
          </a:p>
        </p:txBody>
      </p:sp>
      <p:sp>
        <p:nvSpPr>
          <p:cNvPr id="3" name="Content Placeholder 2"/>
          <p:cNvSpPr>
            <a:spLocks noGrp="1"/>
          </p:cNvSpPr>
          <p:nvPr>
            <p:ph idx="1"/>
          </p:nvPr>
        </p:nvSpPr>
        <p:spPr/>
        <p:txBody>
          <a:bodyPr>
            <a:normAutofit fontScale="77500" lnSpcReduction="20000"/>
          </a:bodyPr>
          <a:lstStyle/>
          <a:p>
            <a:pPr fontAlgn="ctr"/>
            <a:r>
              <a:rPr lang="en-GB" dirty="0" smtClean="0">
                <a:effectLst/>
              </a:rPr>
              <a:t>Travel &amp; transport have mutual benefits</a:t>
            </a:r>
          </a:p>
          <a:p>
            <a:pPr lvl="1" fontAlgn="ctr"/>
            <a:r>
              <a:rPr lang="en-GB" dirty="0" smtClean="0"/>
              <a:t>Employee commute &amp; business / fleet travel</a:t>
            </a:r>
            <a:endParaRPr lang="en-GB" dirty="0" smtClean="0"/>
          </a:p>
          <a:p>
            <a:pPr lvl="1" fontAlgn="ctr"/>
            <a:r>
              <a:rPr lang="en-GB" dirty="0" smtClean="0"/>
              <a:t>Need to reduce co2 levels</a:t>
            </a:r>
          </a:p>
          <a:p>
            <a:pPr lvl="1" fontAlgn="ctr"/>
            <a:endParaRPr lang="en-GB" dirty="0" smtClean="0">
              <a:effectLst/>
            </a:endParaRPr>
          </a:p>
          <a:p>
            <a:pPr fontAlgn="ctr"/>
            <a:r>
              <a:rPr lang="en-GB" dirty="0" smtClean="0">
                <a:effectLst/>
              </a:rPr>
              <a:t>Need for employee involvement</a:t>
            </a:r>
          </a:p>
          <a:p>
            <a:pPr lvl="1" fontAlgn="ctr"/>
            <a:r>
              <a:rPr lang="en-GB" dirty="0" smtClean="0"/>
              <a:t>Time to carry out audits &amp; surveys</a:t>
            </a:r>
          </a:p>
          <a:p>
            <a:pPr lvl="1" fontAlgn="ctr"/>
            <a:r>
              <a:rPr lang="en-GB" dirty="0" smtClean="0"/>
              <a:t>Time off for training</a:t>
            </a:r>
          </a:p>
          <a:p>
            <a:pPr lvl="1" fontAlgn="ctr"/>
            <a:r>
              <a:rPr lang="en-GB" dirty="0" smtClean="0"/>
              <a:t>Right to establish a joint environment forum</a:t>
            </a:r>
          </a:p>
          <a:p>
            <a:pPr lvl="1" fontAlgn="ctr"/>
            <a:r>
              <a:rPr lang="en-GB" dirty="0"/>
              <a:t>Needs to be managed with fairness &amp; sensitivity</a:t>
            </a:r>
          </a:p>
          <a:p>
            <a:pPr lvl="1" fontAlgn="ctr"/>
            <a:endParaRPr lang="en-GB" dirty="0" smtClean="0"/>
          </a:p>
          <a:p>
            <a:pPr fontAlgn="ctr"/>
            <a:r>
              <a:rPr lang="en-GB" dirty="0" smtClean="0">
                <a:effectLst/>
              </a:rPr>
              <a:t>Unions can provide learning &amp; support</a:t>
            </a:r>
          </a:p>
          <a:p>
            <a:pPr lvl="1" fontAlgn="ctr"/>
            <a:r>
              <a:rPr lang="en-GB" dirty="0" smtClean="0"/>
              <a:t>training, conferences, resources &amp; networks</a:t>
            </a:r>
          </a:p>
          <a:p>
            <a:pPr lvl="1" fontAlgn="ctr"/>
            <a:endParaRPr lang="en-GB" dirty="0" smtClean="0">
              <a:effectLst/>
            </a:endParaRP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640"/>
            <a:ext cx="1905000" cy="1333500"/>
          </a:xfrm>
          <a:prstGeom prst="rect">
            <a:avLst/>
          </a:prstGeom>
        </p:spPr>
      </p:pic>
      <p:pic>
        <p:nvPicPr>
          <p:cNvPr id="6" name="Picture 4" descr="Prospect: Union for professional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063" y="320424"/>
            <a:ext cx="957366" cy="94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GB" dirty="0" smtClean="0">
                <a:effectLst/>
              </a:rPr>
              <a:t>Resources</a:t>
            </a:r>
          </a:p>
          <a:p>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hlinkClick r:id="rId3"/>
              </a:rPr>
              <a:t>TUC Green Unions at Work 2012</a:t>
            </a:r>
            <a:r>
              <a:rPr lang="en-GB" dirty="0" smtClean="0"/>
              <a:t> </a:t>
            </a:r>
          </a:p>
          <a:p>
            <a:r>
              <a:rPr lang="en-GB" dirty="0" smtClean="0">
                <a:hlinkClick r:id="rId4"/>
              </a:rPr>
              <a:t>www.tuc.org/workplace</a:t>
            </a:r>
            <a:endParaRPr lang="en-GB" dirty="0" smtClean="0"/>
          </a:p>
          <a:p>
            <a:pPr lvl="1"/>
            <a:r>
              <a:rPr lang="en-GB" dirty="0" smtClean="0"/>
              <a:t>Going Green in the Workplace Guidebook</a:t>
            </a:r>
          </a:p>
          <a:p>
            <a:pPr lvl="1"/>
            <a:r>
              <a:rPr lang="en-GB" dirty="0" smtClean="0"/>
              <a:t>Suggested travel plan survey </a:t>
            </a:r>
          </a:p>
          <a:p>
            <a:pPr lvl="1"/>
            <a:r>
              <a:rPr lang="en-GB" dirty="0" smtClean="0"/>
              <a:t>Suggested transport checklist</a:t>
            </a:r>
          </a:p>
          <a:p>
            <a:pPr lvl="1"/>
            <a:r>
              <a:rPr lang="en-GB" dirty="0" smtClean="0"/>
              <a:t>Case studies and other examples</a:t>
            </a:r>
          </a:p>
          <a:p>
            <a:pPr lvl="1"/>
            <a:r>
              <a:rPr lang="en-GB" dirty="0" smtClean="0"/>
              <a:t>Other relevant resources</a:t>
            </a:r>
          </a:p>
          <a:p>
            <a:r>
              <a:rPr lang="en-GB" dirty="0" smtClean="0"/>
              <a:t>Extensive notes with these slides</a:t>
            </a:r>
          </a:p>
          <a:p>
            <a:pPr marL="0" indent="0">
              <a:buNone/>
            </a:pPr>
            <a:endParaRPr lang="en-GB" dirty="0" smtClean="0">
              <a:hlinkClick r:id="rId5"/>
            </a:endParaRPr>
          </a:p>
          <a:p>
            <a:pPr marL="0" indent="0">
              <a:buNone/>
            </a:pPr>
            <a:r>
              <a:rPr lang="en-GB" dirty="0" smtClean="0">
                <a:hlinkClick r:id="rId5"/>
              </a:rPr>
              <a:t>Andrew.Cassy@bt.com</a:t>
            </a:r>
            <a:r>
              <a:rPr lang="en-GB" dirty="0" smtClean="0"/>
              <a:t>, Travel Plan Manager</a:t>
            </a:r>
          </a:p>
          <a:p>
            <a:endParaRPr lang="en-GB" dirty="0"/>
          </a:p>
        </p:txBody>
      </p:sp>
      <p:pic>
        <p:nvPicPr>
          <p:cNvPr id="1026" name="Picture 2" descr="http://t1.gstatic.com/images?q=tbn:ANd9GcR7QZtDDAC8-NBHyZuBRRz9QTyTOWtZGXd4669jUW9Na2RjxGCbeQ">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2489" y="5373216"/>
            <a:ext cx="481959" cy="4819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BDAAkGBwgHBgkIBwgKCgkLDRYPDQwMDRsUFRAWIB0iIiAdHx8kKDQsJCYxJx8fLT0tMTU3Ojo6Iys/RD84QzQ5Ojf/2wBDAQoKCg0MDRoPDxo3JR8lNzc3Nzc3Nzc3Nzc3Nzc3Nzc3Nzc3Nzc3Nzc3Nzc3Nzc3Nzc3Nzc3Nzc3Nzc3Nzc3Nzf/wAARCADhAOADASIAAhEBAxEB/8QAHAAAAgMBAQEBAAAAAAAAAAAAAAcBAggFBAMG/8QASRAAAgEBBAILDQYEBQUAAAAAAAECAwQFBhE2sgcSITFBUVRxcnTRFBYjMjM1YXOBkZOxsxMiNFKh0hUXVZQkQkNiwUSDksLw/8QAGgEAAwEBAQEAAAAAAAAAAAAAAAQFAQMCBv/EADERAAIAAwMKBgMBAQEAAAAAAAABAgMEETKBBRQVMUFRcaHB4RIhM1LR8CJhYhORsf/aAAwDAQACEQMRAD8AeIAfK1WijZLPUtFpqRpUacdtOcnkkgDUfUBa3zsk15VZU7ms0I008lWtCbcvSorLL2+5HFeO8R5/jaa/7EOwaho5rVuoRjyjIhditY5AE1394j5bD4EOwO/vEfLYfAh2HrMpm9HjScnc/uI5QE1394j5bD4EOwO/vEfLYfAh2BmUzeg0nJ3P7iOUBNd/eI+Ww+BDsDv7xHy2HwIdgZlM3oNJydz+4jlATXf3iPlsPgQ7Ce/vEfLYfAh2BmUzeg0nJ3P7iOQBN9/eI+Ww+BDsDv7xHy6HwIdgZlM3oNJydz+4jkATff3iPl0PgQ7A7+8R8th8CHYGZTN6DScnc/uI5AE3394j5bD4EOwjv7xHy2HwIdgZlM3oNJydz+4jlATXf3iPlsPgQ7A7+8R8th8CHYGZTN6DScnc/uI5QE1394j5bD4EOwO/vEfLYfAh2BmUzeg0nJ3P7iOUBNd/eI+Ww+BDsDv7xHy2HwIdgZlM3oNJydz+4jlATff3iPltP4EOw6107JNsp1Ixvay061J79SgtrNenJvJ/oZFRzUrdZ6hyjIidjtQzgPPd9us142Sna7FWjVoVFnGUfk+J+g9Ao1Z5MeTTVqAWOylfE6tvpXTSm1RoxVSsk/Gm95PmW77fQM4SmO9Lry6cPpxG6KFOZa9gjlKNwybFtZwQACsQAAAAAACQAgkCcgNIDItkGRgEZBkSSAFcgyLZEABXICwZABUgtkRkaBAEkAYAAAAAAAAfsNjO96livr+HTk+57ZnkuCNRLNP2pNe7iGyIfDcnHEd1OLafdlJbnE5JMfBKrYUo01tLmTI3FLcL2MBKY70uvLpw1IjrEpjvS68unDUibQ+o+AZT9JcejOCAAVCGAAe26rrtt72pWa76EqtTfk96MFxt8CMbSVrPUMLidiPGTkMCx7GVRwTtt5xhPLdhRpZpPnb3fcTadjKqoydkvSMpZfdjVo5JvnT3PccM6k22WjWY1Flvh/8ABf5Enuve57fc1oVC8KDpt+JNbsJr0P8A43zxHZNNWoWcLhdj1kZE5E5BkaYQGRbIMgNK5AWyDIAK5EZFsgyAwqRkWIyACuRBYhoDCoEkGgAAAGHQw5pFdXXKOuh8iGw5pFdXXKOuh8k2uvIs5LuxAJTHel15dOGpEdYlMd6XXl04akTzQ+o+B7yn6S49GcEAJKhDJjGUpKMIuUpPKMVvtveQ8ML3JSuK6aVmgk60ltq9Rf558PsW8hOXGo/xu7tv4vddLP8A80Pon10T8oSvkyBflHtAAAnFc8V73ZZr3u+rYrXHOFRbkuGEuCS9KEfbLLUsVsr2Wtl9pRqSpyy4WnlmP0TGM9q8VXk4732q9+0jn+o/QxO1w7CXlOBeGGPbqOLkGRORORQJJGQZFsgyACuQZFsgyACmQZFsgyACmRBZoho0wq0QWZDAwo0QWIYGFQJINMOhhzSK6uuUddD5ENhzSK6uuUddD5JtdeRZyXdiASmO9Lry6cNSI6xKY70uvLpw1Inmh9R8D3lP0lx6M4JKAlFQiExcotShJxknmmt9PjHfhi/KN+3ZTtEJJV4pRr0uGE+x76YkT02C22q7rTG02GvOhWW5toPfXE1vNehi8+SpsP7G6WpciK3WmPwBZ2TZIvCnTUbVYLPXkv8ANCbp5+zJn0rbJNslTaoXZQpz4JTrOaXsyXzJ+aTdxWz+RZr5M/b39e9C5btqWu0NNpZU6ee7UnwJf/bwlK1WpaK9SvXltqtWbnOXG282eq9b0tt72nui8K7qzW5GOWUYLiS4Dxj1PI/yXnrZLqqn/eLy1ICQSJGBYjInIkANIyIyLZAAFciMixDQGFWiGixDQGFGiGXZVmmFGQyzIYGFGQWZBph78OaRXV1yjrofIhsOaRXV1yjrofJNrryLGS7sQCUx3pdeXThqRHWI3HtZwxnekWs0qkPpxPND6j4HTKSblKzf0ZySyPnCpGe893iZ9EUyHZYSidtFf5l7wHVhyw2OeH7rnOy0JSlZKTbdNNt7RHGdOUpJ2WjVNTufE0nZYJZSj+Ze8spx/MvePj+H2Lkdn+FHsD+H2Lkdn+FHsFs+XtHNGRe/l3ESpx/MveWQ8a1gsSozasln8V/6UeLmEbS8nHmR3kz1NtsVlgtUUzkNJu20uRto/mXvJ4Bz3PYbJK6LDKVloNuz0226a3fuo2dOUpJ2WhT07ntpOywTG2j+Ze8nOPGvePHuCxcks/wo9gdwWLkln+FHsF8+XtG9Gxe7l3EdnHjXvDIdlqsFjVlrNWSgmoS/048XMJ657ttd7V6dmsVPb1HFNt7kYrjk+BHeTPUxN2WWCs+mcpww222nje4s3vHqsl2W+2pSslhtNaL3pQpNxft3hnXFg+7rrjGpXgrXat91Ksc4xf8AtjvLn3X6T9GcI61J2Qq0Zl5OiatjdgmJYZvyMds7qtOXoSf6JnPtditdj/F2S0UFx1aUor3tD3IaTWTWaZ4VdFtR0iybBZ5RP7/wQG/uohjfvzB11XrGU6dJWS0veq0Y5Jv/AHR3n8/SLC/LmtlyWzua2wW7u06kfFqLjX/K4BuVUQTPJaxCfSzJPm/Nbzmsqy7Ks7ihVlWWPnOcYeM/YAWHRw7pFdXXKOuh8iBw1W2+J7pilku7KWsh/E2uvIs5MhahitARGyDppevrIfTgPcRGyBppevrIfTgZQ+o+Hwda/wBNcfk4KPrCrOPDmuJnyRZFMk2JnqjWTX3lkPfDLzw5dTXIqOohAreH5hbRm6Oo0dRCNddQ9k+FKN2bjqAAE0rFK/kanRfyELS8nHoofVfyNTov5CFo+ThzIoUOqLDqSspa4MehfgHbcvmewdWp6qEnwDtuXzPYOrU9VG111GZNvRHsAAJxWPnaIudCpCPjSg0vcc3DdyULiu2Fmp5SrNJ1quW7OXYuBHWA9KJpeHYeXBC4lE9aAD4Wq22WyJO1WmjRz3vtKijn7ylmvKw2qe0s1ts9aX5adWMn+jM8LstN8StstPUAAYaBz79uiz31d1SyWlb+7Tmlu05cEkdADU2najIoVErHqEHb7NVsFrrWW1JQrUZuE1wZ8a9D3/aeOdaK3lmfutlq7FStdkvSnHJVk6NV/wC5bsX7tt7kL1luVH/pAoj56bIUuNwsmdWcuHJeg+LLsozoebEjpYV0oujrlLWRoMz5hXSi6OuUtZGgybXXkVMn3YuICI2QNNL19ZD6cB7iI2QNNL19ZD6cDKH1Hw+D1X+muPycFFkVRZFMkl1vD8wtozdHUaOohBreH5hbRm6Oo0dRCNddRQoL74HUAAJpUKV/IVOi/kICz+Rh0V8h/wBfyFTov5CAoeRh0UUKHVFh1J9brhx6H3T3B3XL5msHVqeqhHp7g8Lk8zWDq1PVRtddQUSVrPaAATigB+Sxlil3btrBd8l3Y19+plmqKf8A7fI/WvcEfbrVK2220WqTbdapKeb9LzQ1SSlHE3FsFqmY4IbFtPjWqTrVZVa05VKs3nKc25Slztnye+nwp5p8TLNlGVSX4YdwwsAYmrWqr/CbxqupU2rdnqzecpJb8W+FpbqfEnnvH7oRN3WqVivGy2qEtq6NaM8/Qnu/pmh7EurlqCNNbSnSTHFC09gAACg0fmNkiyq04Stcss5UHCtH0ZSWf6NiWY+8VU/tcMXtDhdjq5c+0YhHvFOif4NfslV6/NP9FWUZZlWOiB0sK6UXR1ylrI0GZ8wrpRdHXKWsjQZNrryKmT7sXEBEbIOml6+sh9OA9xEbIOml6+sh9OBlD6j4fB6r/TXH5OAi6KIsimSS6H7hbRi6Oo0dRCBQ/sLaMXR1GjqISrriKFBffA6gABMKhSv5Cp0X8jP1B+Ch0UaAr+QqdF/Iz7QfgodFFCh1RYdSfXa4ceh6M9weNyeZrB1anqoRme4PO5PMtg6tT1UbXXUFFrZ7QACcUD5WptWWs1vqEvkIqL+5HmHpbPwlf1cvkIiD+5HmKFDqiwEK3XDiWbKtg2UbHxIpWfgp9Fmgafk48yM+V34KfRZoOn5OPMhCu1Q49Byh1xYdSwABPKB4b9SdyXgms07LU1WZ7XiR5jQl+eZLw6tU1WZ6j4q5ilQ3YiZlC9DiDKsllWPE46eFdKLo65S1kaDM94V0oujrlLWRoQm115FTJ92LiAiNkHTS9fWQ+nAe4iNkHTS9fWQ+nAyh9R8Pg9V/prj8n59FkULIpkkuP/C2jF0dRo6iM/o0BhbRi6Oo0dRCNddQ/QX3wOoAATSqfOv5Cp0X8jPdF+Ch0UaEr+QqdF/IzzRfgodFFGh1RYdSdXa4ceh989we1x+Zbv6tT1UIbPcY+Lj8yXf1anqoK66godcR7gACcUT42z8JX9XL5CEg/uR5kPu2fhK/q5fIQFOXgodFFGh1RYE+ufnDj0Pq2UbIbKtjwjaRWfgp9Fmhafk48yM71n4OfMzRFPyceZCFdqhx6DtDriw6lgACeUTw355kvDq1TVZnqPirmNC375kvDqtTVZnheKuYpUN2ImZQvQ4gyrJZVjxOOphTSi6OuUtZGhDPeFNKLo65S1kaEJtdeRUyfdi4gIjZB00vX1kPpwHuIjZB00vX1kPpwMofUfD4PVf6a4/J+eJRAFMkl+A0DhXRi5+o0dRGfM9w0HhXRe5+o0dRCNddQ/k++zqAAE0qnzr+QqdF/IztRfgodFGia/kKnRfyM6Un4OHRRRoNUWHUm1+uHHofXPcY/Li8yXf1WnqoQDe4x/3F5ju7qtLVRtddhCgvRHuAAJpSPjbPwdf1cvkZ9pvwUOijQVt/B1/Vy+Rnmm/Bx5kUaHVFgTq/XDj0Pq2VbK5kZj5PtIqvwc+Zmi6fk48yM5VX4OXMzRtPyceZCFfqhx6D9Briw6lgACcUjw375kvDqtTVZnePirmNEX75kvDqtXVZnZP7q5ilQ3YiXlC9DiDZAAPE86mFNKLo65S1kaEM94U0oujrlLWRoQm115FTJ92LiAiNkHTS9fWQ+nAe4iNkHTS9fWQ+nAyh9R8Pg9V/prj8n54AApkkBw3BjnDljuK7bLabwlCtQstKnUj3NVeUowSazUcnuoTwHKbJhmqyI7SZ0Ultwjw/mDhf+pS/ta37Cf5gYX/qUv7Wt+wSCZKZwzKXvf3A75/N3L7iOurj7DEqU4xvGWbi0v8AC1v2iYp7kIp76SKpk5naVJhlW+HacZ0+KbZ4thdvcY3rpxxhyzXVY6Fa8JRqUqEITXc1V5NRSe6oifTJzNmyYZqSiCTPilNuHaOrv+wz/UZf2tb9od/2Gf6jL+1rftErmTmcMyl739wO+fTdy+4jltOO8NVLNVhC8JOUoNJdzVd/LoibhuQinvpEZhmd5UmGVb4dpwnT4ptni2FsyMyuZGZ1ONoVN2Ekt9odEMf4YUIp3jLNJf8AS1v2iWzIbOM2TDNs8Ww7SZ8Uq3w7R2fzAwv/AFKX9rW/YR/MHC/9Sl/a1v2CSbIbOOZS97+4HbP5u5fcRx3tjzDVouu2UKN4ylUq0Jwgu5qqzbi0t+ImVvJeglgd5UmGUmoThOnxTmnFsAAA6nE6mFNKLo65S1kaEM94U0oujrlLWRoQm115FTJ92LiAiNkHTS9fWQ+nAe4mdlW7p2PE7teT+yttOM4y4NtFKMl7lF+080TSmPge69Nyk/2fjQACoSAAAAAJTIAALJk5lMycwAvmTmUzJzAC+YZlMwzAC+YZlMwzAC2ZGZGZGYAWzIzK5kZgBLZAAAAAAAAAAAHUwppRdHXKWsjQgjdji7ql4YssklHOlZc69SXFkso+3bNe5jyJlc140v0VaBNQN/sDl4juKyYgu2ditia3dtTqx8anLga7OE6gCabhdqHmlErGIW/MH33c1WSq2OpaKCf3a9ni5xa9KW7H2/qcBtJtPca30zTIDsNc0vyQhFk+Fv8AGKwzNto8aDbR40aZA9Z//PPseNHv3cu5mbbR40G2jxo0yAZ//PPsGj37uXczNto8aDbR40aZAM//AJ59g0e/dy7mZtsuMNuuM0yAZ/8Azz7Bo5+7l3MzbdcZO3XGjTABn/8APPsGjn7uXczPt1xojbrjNMgGf/zz7Bo5+7l3MzbdcaDbLjNMgGf/AM8+waOfu5dzM22jxoNtHjRpkAz/APnn2DR793LuZm20eNBto8aNMgGf/wA8+waPfu5dzM22jxoNtHjRpkAz/wDnn2DR793LuZm2y4ztXPhW+r4qqFksNWFN79evF06a9ObW77Ex/gZFXOzyhPUOT0n+URxMJ4bsuGrvdCg/tK9RqVeu1k6j/wCEuBdrO2ACMUTidrH4YVCrFqAAAw9AAAAAAAAAAAAAAAAAAAAAAAAAAAAAAAAAAAAAAAAAAAAAAAAAAAAH/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hAOADASIAAhEBAxEB/8QAHAAAAgMBAQEBAAAAAAAAAAAAAAcBAggFBAMG/8QASRAAAgEBBAILDQYEBQUAAAAAAAECAwQFBhE2sgcSITFBUVRxcnTRFBYjMjM1YXOBkZOxsxMiNFKh0hUXVZQkQkNiwUSDksLw/8QAGgEAAwEBAQEAAAAAAAAAAAAAAAQFAQMCBv/EADERAAIAAwMKBgMBAQEAAAAAAAABAgMEETKBBRQVMUFRcaHB4RIhM1LR8CJhYhORsf/aAAwDAQACEQMRAD8AeIAfK1WijZLPUtFpqRpUacdtOcnkkgDUfUBa3zsk15VZU7ms0I008lWtCbcvSorLL2+5HFeO8R5/jaa/7EOwaho5rVuoRjyjIhditY5AE1394j5bD4EOwO/vEfLYfAh2HrMpm9HjScnc/uI5QE1394j5bD4EOwO/vEfLYfAh2BmUzeg0nJ3P7iOUBNd/eI+Ww+BDsDv7xHy2HwIdgZlM3oNJydz+4jlATXf3iPlsPgQ7Ce/vEfLYfAh2BmUzeg0nJ3P7iOQBN9/eI+Ww+BDsDv7xHy6HwIdgZlM3oNJydz+4jkATff3iPl0PgQ7A7+8R8th8CHYGZTN6DScnc/uI5AE3394j5bD4EOwjv7xHy2HwIdgZlM3oNJydz+4jlATXf3iPlsPgQ7A7+8R8th8CHYGZTN6DScnc/uI5QE1394j5bD4EOwO/vEfLYfAh2BmUzeg0nJ3P7iOUBNd/eI+Ww+BDsDv7xHy2HwIdgZlM3oNJydz+4jlATff3iPltP4EOw6107JNsp1Ixvay061J79SgtrNenJvJ/oZFRzUrdZ6hyjIidjtQzgPPd9us142Sna7FWjVoVFnGUfk+J+g9Ao1Z5MeTTVqAWOylfE6tvpXTSm1RoxVSsk/Gm95PmW77fQM4SmO9Lry6cPpxG6KFOZa9gjlKNwybFtZwQACsQAAAAAACQAgkCcgNIDItkGRgEZBkSSAFcgyLZEABXICwZABUgtkRkaBAEkAYAAAAAAAAfsNjO96livr+HTk+57ZnkuCNRLNP2pNe7iGyIfDcnHEd1OLafdlJbnE5JMfBKrYUo01tLmTI3FLcL2MBKY70uvLpw1IjrEpjvS68unDUibQ+o+AZT9JcejOCAAVCGAAe26rrtt72pWa76EqtTfk96MFxt8CMbSVrPUMLidiPGTkMCx7GVRwTtt5xhPLdhRpZpPnb3fcTadjKqoydkvSMpZfdjVo5JvnT3PccM6k22WjWY1Flvh/8ABf5Enuve57fc1oVC8KDpt+JNbsJr0P8A43zxHZNNWoWcLhdj1kZE5E5BkaYQGRbIMgNK5AWyDIAK5EZFsgyAwqRkWIyACuRBYhoDCoEkGgAAAGHQw5pFdXXKOuh8iGw5pFdXXKOuh8k2uvIs5LuxAJTHel15dOGpEdYlMd6XXl04akTzQ+o+B7yn6S49GcEAJKhDJjGUpKMIuUpPKMVvtveQ8ML3JSuK6aVmgk60ltq9Rf558PsW8hOXGo/xu7tv4vddLP8A80Pon10T8oSvkyBflHtAAAnFc8V73ZZr3u+rYrXHOFRbkuGEuCS9KEfbLLUsVsr2Wtl9pRqSpyy4WnlmP0TGM9q8VXk4732q9+0jn+o/QxO1w7CXlOBeGGPbqOLkGRORORQJJGQZFsgyACuQZFsgyACmQZFsgyACmRBZoho0wq0QWZDAwo0QWIYGFQJINMOhhzSK6uuUddD5ENhzSK6uuUddD5JtdeRZyXdiASmO9Lry6cNSI6xKY70uvLpw1Inmh9R8D3lP0lx6M4JKAlFQiExcotShJxknmmt9PjHfhi/KN+3ZTtEJJV4pRr0uGE+x76YkT02C22q7rTG02GvOhWW5toPfXE1vNehi8+SpsP7G6WpciK3WmPwBZ2TZIvCnTUbVYLPXkv8ANCbp5+zJn0rbJNslTaoXZQpz4JTrOaXsyXzJ+aTdxWz+RZr5M/b39e9C5btqWu0NNpZU6ee7UnwJf/bwlK1WpaK9SvXltqtWbnOXG282eq9b0tt72nui8K7qzW5GOWUYLiS4Dxj1PI/yXnrZLqqn/eLy1ICQSJGBYjInIkANIyIyLZAAFciMixDQGFWiGixDQGFGiGXZVmmFGQyzIYGFGQWZBph78OaRXV1yjrofIhsOaRXV1yjrofJNrryLGS7sQCUx3pdeXThqRHWI3HtZwxnekWs0qkPpxPND6j4HTKSblKzf0ZySyPnCpGe893iZ9EUyHZYSidtFf5l7wHVhyw2OeH7rnOy0JSlZKTbdNNt7RHGdOUpJ2WjVNTufE0nZYJZSj+Ze8spx/MvePj+H2Lkdn+FHsD+H2Lkdn+FHsFs+XtHNGRe/l3ESpx/MveWQ8a1gsSozasln8V/6UeLmEbS8nHmR3kz1NtsVlgtUUzkNJu20uRto/mXvJ4Bz3PYbJK6LDKVloNuz0226a3fuo2dOUpJ2WhT07ntpOywTG2j+Ze8nOPGvePHuCxcks/wo9gdwWLkln+FHsF8+XtG9Gxe7l3EdnHjXvDIdlqsFjVlrNWSgmoS/048XMJ657ttd7V6dmsVPb1HFNt7kYrjk+BHeTPUxN2WWCs+mcpww222nje4s3vHqsl2W+2pSslhtNaL3pQpNxft3hnXFg+7rrjGpXgrXat91Ksc4xf8AtjvLn3X6T9GcI61J2Qq0Zl5OiatjdgmJYZvyMds7qtOXoSf6JnPtditdj/F2S0UFx1aUor3tD3IaTWTWaZ4VdFtR0iybBZ5RP7/wQG/uohjfvzB11XrGU6dJWS0veq0Y5Jv/AHR3n8/SLC/LmtlyWzua2wW7u06kfFqLjX/K4BuVUQTPJaxCfSzJPm/Nbzmsqy7Ks7ihVlWWPnOcYeM/YAWHRw7pFdXXKOuh8iBw1W2+J7pilku7KWsh/E2uvIs5MhahitARGyDppevrIfTgPcRGyBppevrIfTgZQ+o+Hwda/wBNcfk4KPrCrOPDmuJnyRZFMk2JnqjWTX3lkPfDLzw5dTXIqOohAreH5hbRm6Oo0dRCNddQ9k+FKN2bjqAAE0rFK/kanRfyELS8nHoofVfyNTov5CFo+ThzIoUOqLDqSspa4MehfgHbcvmewdWp6qEnwDtuXzPYOrU9VG111GZNvRHsAAJxWPnaIudCpCPjSg0vcc3DdyULiu2Fmp5SrNJ1quW7OXYuBHWA9KJpeHYeXBC4lE9aAD4Wq22WyJO1WmjRz3vtKijn7ylmvKw2qe0s1ts9aX5adWMn+jM8LstN8StstPUAAYaBz79uiz31d1SyWlb+7Tmlu05cEkdADU2najIoVErHqEHb7NVsFrrWW1JQrUZuE1wZ8a9D3/aeOdaK3lmfutlq7FStdkvSnHJVk6NV/wC5bsX7tt7kL1luVH/pAoj56bIUuNwsmdWcuHJeg+LLsozoebEjpYV0oujrlLWRoMz5hXSi6OuUtZGgybXXkVMn3YuICI2QNNL19ZD6cB7iI2QNNL19ZD6cDKH1Hw+D1X+muPycFFkVRZFMkl1vD8wtozdHUaOohBreH5hbRm6Oo0dRCNddRQoL74HUAAJpUKV/IVOi/kICz+Rh0V8h/wBfyFTov5CAoeRh0UUKHVFh1J9brhx6H3T3B3XL5msHVqeqhHp7g8Lk8zWDq1PVRtddQUSVrPaAATigB+Sxlil3btrBd8l3Y19+plmqKf8A7fI/WvcEfbrVK2220WqTbdapKeb9LzQ1SSlHE3FsFqmY4IbFtPjWqTrVZVa05VKs3nKc25Slztnye+nwp5p8TLNlGVSX4YdwwsAYmrWqr/CbxqupU2rdnqzecpJb8W+FpbqfEnnvH7oRN3WqVivGy2qEtq6NaM8/Qnu/pmh7EurlqCNNbSnSTHFC09gAACg0fmNkiyq04Stcss5UHCtH0ZSWf6NiWY+8VU/tcMXtDhdjq5c+0YhHvFOif4NfslV6/NP9FWUZZlWOiB0sK6UXR1ylrI0GZ8wrpRdHXKWsjQZNrryKmT7sXEBEbIOml6+sh9OA9xEbIOml6+sh9OBlD6j4fB6r/TXH5OAi6KIsimSS6H7hbRi6Oo0dRCBQ/sLaMXR1GjqISrriKFBffA6gABMKhSv5Cp0X8jP1B+Ch0UaAr+QqdF/Iz7QfgodFFCh1RYdSfXa4ceh6M9weNyeZrB1anqoRme4PO5PMtg6tT1UbXXUFFrZ7QACcUD5WptWWs1vqEvkIqL+5HmHpbPwlf1cvkIiD+5HmKFDqiwEK3XDiWbKtg2UbHxIpWfgp9Fmgafk48yM+V34KfRZoOn5OPMhCu1Q49Byh1xYdSwABPKB4b9SdyXgms07LU1WZ7XiR5jQl+eZLw6tU1WZ6j4q5ilQ3YiZlC9DiDKsllWPE46eFdKLo65S1kaDM94V0oujrlLWRoQm115FTJ92LiAiNkHTS9fWQ+nAe4iNkHTS9fWQ+nAyh9R8Pg9V/prj8n59FkULIpkkuP/C2jF0dRo6iM/o0BhbRi6Oo0dRCNddQ/QX3wOoAATSqfOv5Cp0X8jPdF+Ch0UaEr+QqdF/IzzRfgodFFGh1RYdSdXa4ceh989we1x+Zbv6tT1UIbPcY+Lj8yXf1anqoK66godcR7gACcUT42z8JX9XL5CEg/uR5kPu2fhK/q5fIQFOXgodFFGh1RYE+ufnDj0Pq2UbIbKtjwjaRWfgp9Fmhafk48yM71n4OfMzRFPyceZCFdqhx6DtDriw6lgACeUTw355kvDq1TVZnqPirmNC375kvDqtTVZnheKuYpUN2ImZQvQ4gyrJZVjxOOphTSi6OuUtZGhDPeFNKLo65S1kaEJtdeRUyfdi4gIjZB00vX1kPpwHuIjZB00vX1kPpwMofUfD4PVf6a4/J+eJRAFMkl+A0DhXRi5+o0dRGfM9w0HhXRe5+o0dRCNddQ/k++zqAAE0qnzr+QqdF/IztRfgodFGia/kKnRfyM6Un4OHRRRoNUWHUm1+uHHofXPcY/Li8yXf1WnqoQDe4x/3F5ju7qtLVRtddhCgvRHuAAJpSPjbPwdf1cvkZ9pvwUOijQVt/B1/Vy+Rnmm/Bx5kUaHVFgTq/XDj0Pq2VbK5kZj5PtIqvwc+Zmi6fk48yM5VX4OXMzRtPyceZCFfqhx6D9Briw6lgACcUjw375kvDqtTVZnePirmNEX75kvDqtXVZnZP7q5ilQ3YiXlC9DiDZAAPE86mFNKLo65S1kaEM94U0oujrlLWRoQm115FTJ92LiAiNkHTS9fWQ+nAe4iNkHTS9fWQ+nAyh9R8Pg9V/prj8n54AApkkBw3BjnDljuK7bLabwlCtQstKnUj3NVeUowSazUcnuoTwHKbJhmqyI7SZ0Ultwjw/mDhf+pS/ta37Cf5gYX/qUv7Wt+wSCZKZwzKXvf3A75/N3L7iOurj7DEqU4xvGWbi0v8AC1v2iYp7kIp76SKpk5naVJhlW+HacZ0+KbZ4thdvcY3rpxxhyzXVY6Fa8JRqUqEITXc1V5NRSe6oifTJzNmyYZqSiCTPilNuHaOrv+wz/UZf2tb9od/2Gf6jL+1rftErmTmcMyl739wO+fTdy+4jltOO8NVLNVhC8JOUoNJdzVd/LoibhuQinvpEZhmd5UmGVb4dpwnT4ptni2FsyMyuZGZ1ONoVN2Ekt9odEMf4YUIp3jLNJf8AS1v2iWzIbOM2TDNs8Ww7SZ8Uq3w7R2fzAwv/AFKX9rW/YR/MHC/9Sl/a1v2CSbIbOOZS97+4HbP5u5fcRx3tjzDVouu2UKN4ylUq0Jwgu5qqzbi0t+ImVvJeglgd5UmGUmoThOnxTmnFsAAA6nE6mFNKLo65S1kaEM94U0oujrlLWRoQm115FTJ92LiAiNkHTS9fWQ+nAe4mdlW7p2PE7teT+yttOM4y4NtFKMl7lF+080TSmPge69Nyk/2fjQACoSAAAAAJTIAALJk5lMycwAvmTmUzJzAC+YZlMwzAC+YZlMwzAC2ZGZGZGYAWzIzK5kZgBLZAAAAAAAAAAAHUwppRdHXKWsjQgjdji7ql4YssklHOlZc69SXFkso+3bNe5jyJlc140v0VaBNQN/sDl4juKyYgu2ditia3dtTqx8anLga7OE6gCabhdqHmlErGIW/MH33c1WSq2OpaKCf3a9ni5xa9KW7H2/qcBtJtPca30zTIDsNc0vyQhFk+Fv8AGKwzNto8aDbR40aZA9Z//PPseNHv3cu5mbbR40G2jxo0yAZ//PPsGj37uXczNto8aDbR40aZAM//AJ59g0e/dy7mZtsuMNuuM0yAZ/8Azz7Bo5+7l3MzbdcZO3XGjTABn/8APPsGjn7uXczPt1xojbrjNMgGf/zz7Bo5+7l3MzbdcaDbLjNMgGf/AM8+waOfu5dzM22jxoNtHjRpkAz/APnn2DR793LuZm20eNBto8aNMgGf/wA8+waPfu5dzM22jxoNtHjRpkAz/wDnn2DR793LuZm2y4ztXPhW+r4qqFksNWFN79evF06a9ObW77Ex/gZFXOzyhPUOT0n+URxMJ4bsuGrvdCg/tK9RqVeu1k6j/wCEuBdrO2ACMUTidrH4YVCrFqAAAw9AAAAAAAAAAAAAAAAAAAAAAAAAAAAAAAAAAAAAAAAAAAAAAAAAAAAH/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hAOADASIAAhEBAxEB/8QAHAAAAgMBAQEBAAAAAAAAAAAAAAcBAggFBAMG/8QASRAAAgEBBAILDQYEBQUAAAAAAAECAwQFBhE2sgcSITFBUVRxcnTRFBYjMjM1YXOBkZOxsxMiNFKh0hUXVZQkQkNiwUSDksLw/8QAGgEAAwEBAQEAAAAAAAAAAAAAAAQFAQMCBv/EADERAAIAAwMKBgMBAQEAAAAAAAABAgMEETKBBRQVMUFRcaHB4RIhM1LR8CJhYhORsf/aAAwDAQACEQMRAD8AeIAfK1WijZLPUtFpqRpUacdtOcnkkgDUfUBa3zsk15VZU7ms0I008lWtCbcvSorLL2+5HFeO8R5/jaa/7EOwaho5rVuoRjyjIhditY5AE1394j5bD4EOwO/vEfLYfAh2HrMpm9HjScnc/uI5QE1394j5bD4EOwO/vEfLYfAh2BmUzeg0nJ3P7iOUBNd/eI+Ww+BDsDv7xHy2HwIdgZlM3oNJydz+4jlATXf3iPlsPgQ7Ce/vEfLYfAh2BmUzeg0nJ3P7iOQBN9/eI+Ww+BDsDv7xHy6HwIdgZlM3oNJydz+4jkATff3iPl0PgQ7A7+8R8th8CHYGZTN6DScnc/uI5AE3394j5bD4EOwjv7xHy2HwIdgZlM3oNJydz+4jlATXf3iPlsPgQ7A7+8R8th8CHYGZTN6DScnc/uI5QE1394j5bD4EOwO/vEfLYfAh2BmUzeg0nJ3P7iOUBNd/eI+Ww+BDsDv7xHy2HwIdgZlM3oNJydz+4jlATff3iPltP4EOw6107JNsp1Ixvay061J79SgtrNenJvJ/oZFRzUrdZ6hyjIidjtQzgPPd9us142Sna7FWjVoVFnGUfk+J+g9Ao1Z5MeTTVqAWOylfE6tvpXTSm1RoxVSsk/Gm95PmW77fQM4SmO9Lry6cPpxG6KFOZa9gjlKNwybFtZwQACsQAAAAAACQAgkCcgNIDItkGRgEZBkSSAFcgyLZEABXICwZABUgtkRkaBAEkAYAAAAAAAAfsNjO96livr+HTk+57ZnkuCNRLNP2pNe7iGyIfDcnHEd1OLafdlJbnE5JMfBKrYUo01tLmTI3FLcL2MBKY70uvLpw1IjrEpjvS68unDUibQ+o+AZT9JcejOCAAVCGAAe26rrtt72pWa76EqtTfk96MFxt8CMbSVrPUMLidiPGTkMCx7GVRwTtt5xhPLdhRpZpPnb3fcTadjKqoydkvSMpZfdjVo5JvnT3PccM6k22WjWY1Flvh/8ABf5Enuve57fc1oVC8KDpt+JNbsJr0P8A43zxHZNNWoWcLhdj1kZE5E5BkaYQGRbIMgNK5AWyDIAK5EZFsgyAwqRkWIyACuRBYhoDCoEkGgAAAGHQw5pFdXXKOuh8iGw5pFdXXKOuh8k2uvIs5LuxAJTHel15dOGpEdYlMd6XXl04akTzQ+o+B7yn6S49GcEAJKhDJjGUpKMIuUpPKMVvtveQ8ML3JSuK6aVmgk60ltq9Rf558PsW8hOXGo/xu7tv4vddLP8A80Pon10T8oSvkyBflHtAAAnFc8V73ZZr3u+rYrXHOFRbkuGEuCS9KEfbLLUsVsr2Wtl9pRqSpyy4WnlmP0TGM9q8VXk4732q9+0jn+o/QxO1w7CXlOBeGGPbqOLkGRORORQJJGQZFsgyACuQZFsgyACmQZFsgyACmRBZoho0wq0QWZDAwo0QWIYGFQJINMOhhzSK6uuUddD5ENhzSK6uuUddD5JtdeRZyXdiASmO9Lry6cNSI6xKY70uvLpw1Inmh9R8D3lP0lx6M4JKAlFQiExcotShJxknmmt9PjHfhi/KN+3ZTtEJJV4pRr0uGE+x76YkT02C22q7rTG02GvOhWW5toPfXE1vNehi8+SpsP7G6WpciK3WmPwBZ2TZIvCnTUbVYLPXkv8ANCbp5+zJn0rbJNslTaoXZQpz4JTrOaXsyXzJ+aTdxWz+RZr5M/b39e9C5btqWu0NNpZU6ee7UnwJf/bwlK1WpaK9SvXltqtWbnOXG282eq9b0tt72nui8K7qzW5GOWUYLiS4Dxj1PI/yXnrZLqqn/eLy1ICQSJGBYjInIkANIyIyLZAAFciMixDQGFWiGixDQGFGiGXZVmmFGQyzIYGFGQWZBph78OaRXV1yjrofIhsOaRXV1yjrofJNrryLGS7sQCUx3pdeXThqRHWI3HtZwxnekWs0qkPpxPND6j4HTKSblKzf0ZySyPnCpGe893iZ9EUyHZYSidtFf5l7wHVhyw2OeH7rnOy0JSlZKTbdNNt7RHGdOUpJ2WjVNTufE0nZYJZSj+Ze8spx/MvePj+H2Lkdn+FHsD+H2Lkdn+FHsFs+XtHNGRe/l3ESpx/MveWQ8a1gsSozasln8V/6UeLmEbS8nHmR3kz1NtsVlgtUUzkNJu20uRto/mXvJ4Bz3PYbJK6LDKVloNuz0226a3fuo2dOUpJ2WhT07ntpOywTG2j+Ze8nOPGvePHuCxcks/wo9gdwWLkln+FHsF8+XtG9Gxe7l3EdnHjXvDIdlqsFjVlrNWSgmoS/048XMJ657ttd7V6dmsVPb1HFNt7kYrjk+BHeTPUxN2WWCs+mcpww222nje4s3vHqsl2W+2pSslhtNaL3pQpNxft3hnXFg+7rrjGpXgrXat91Ksc4xf8AtjvLn3X6T9GcI61J2Qq0Zl5OiatjdgmJYZvyMds7qtOXoSf6JnPtditdj/F2S0UFx1aUor3tD3IaTWTWaZ4VdFtR0iybBZ5RP7/wQG/uohjfvzB11XrGU6dJWS0veq0Y5Jv/AHR3n8/SLC/LmtlyWzua2wW7u06kfFqLjX/K4BuVUQTPJaxCfSzJPm/Nbzmsqy7Ks7ihVlWWPnOcYeM/YAWHRw7pFdXXKOuh8iBw1W2+J7pilku7KWsh/E2uvIs5MhahitARGyDppevrIfTgPcRGyBppevrIfTgZQ+o+Hwda/wBNcfk4KPrCrOPDmuJnyRZFMk2JnqjWTX3lkPfDLzw5dTXIqOohAreH5hbRm6Oo0dRCNddQ9k+FKN2bjqAAE0rFK/kanRfyELS8nHoofVfyNTov5CFo+ThzIoUOqLDqSspa4MehfgHbcvmewdWp6qEnwDtuXzPYOrU9VG111GZNvRHsAAJxWPnaIudCpCPjSg0vcc3DdyULiu2Fmp5SrNJ1quW7OXYuBHWA9KJpeHYeXBC4lE9aAD4Wq22WyJO1WmjRz3vtKijn7ylmvKw2qe0s1ts9aX5adWMn+jM8LstN8StstPUAAYaBz79uiz31d1SyWlb+7Tmlu05cEkdADU2najIoVErHqEHb7NVsFrrWW1JQrUZuE1wZ8a9D3/aeOdaK3lmfutlq7FStdkvSnHJVk6NV/wC5bsX7tt7kL1luVH/pAoj56bIUuNwsmdWcuHJeg+LLsozoebEjpYV0oujrlLWRoMz5hXSi6OuUtZGgybXXkVMn3YuICI2QNNL19ZD6cB7iI2QNNL19ZD6cDKH1Hw+D1X+muPycFFkVRZFMkl1vD8wtozdHUaOohBreH5hbRm6Oo0dRCNddRQoL74HUAAJpUKV/IVOi/kICz+Rh0V8h/wBfyFTov5CAoeRh0UUKHVFh1J9brhx6H3T3B3XL5msHVqeqhHp7g8Lk8zWDq1PVRtddQUSVrPaAATigB+Sxlil3btrBd8l3Y19+plmqKf8A7fI/WvcEfbrVK2220WqTbdapKeb9LzQ1SSlHE3FsFqmY4IbFtPjWqTrVZVa05VKs3nKc25Slztnye+nwp5p8TLNlGVSX4YdwwsAYmrWqr/CbxqupU2rdnqzecpJb8W+FpbqfEnnvH7oRN3WqVivGy2qEtq6NaM8/Qnu/pmh7EurlqCNNbSnSTHFC09gAACg0fmNkiyq04Stcss5UHCtH0ZSWf6NiWY+8VU/tcMXtDhdjq5c+0YhHvFOif4NfslV6/NP9FWUZZlWOiB0sK6UXR1ylrI0GZ8wrpRdHXKWsjQZNrryKmT7sXEBEbIOml6+sh9OA9xEbIOml6+sh9OBlD6j4fB6r/TXH5OAi6KIsimSS6H7hbRi6Oo0dRCBQ/sLaMXR1GjqISrriKFBffA6gABMKhSv5Cp0X8jP1B+Ch0UaAr+QqdF/Iz7QfgodFFCh1RYdSfXa4ceh6M9weNyeZrB1anqoRme4PO5PMtg6tT1UbXXUFFrZ7QACcUD5WptWWs1vqEvkIqL+5HmHpbPwlf1cvkIiD+5HmKFDqiwEK3XDiWbKtg2UbHxIpWfgp9Fmgafk48yM+V34KfRZoOn5OPMhCu1Q49Byh1xYdSwABPKB4b9SdyXgms07LU1WZ7XiR5jQl+eZLw6tU1WZ6j4q5ilQ3YiZlC9DiDKsllWPE46eFdKLo65S1kaDM94V0oujrlLWRoQm115FTJ92LiAiNkHTS9fWQ+nAe4iNkHTS9fWQ+nAyh9R8Pg9V/prj8n59FkULIpkkuP/C2jF0dRo6iM/o0BhbRi6Oo0dRCNddQ/QX3wOoAATSqfOv5Cp0X8jPdF+Ch0UaEr+QqdF/IzzRfgodFFGh1RYdSdXa4ceh989we1x+Zbv6tT1UIbPcY+Lj8yXf1anqoK66godcR7gACcUT42z8JX9XL5CEg/uR5kPu2fhK/q5fIQFOXgodFFGh1RYE+ufnDj0Pq2UbIbKtjwjaRWfgp9Fmhafk48yM71n4OfMzRFPyceZCFdqhx6DtDriw6lgACeUTw355kvDq1TVZnqPirmNC375kvDqtTVZnheKuYpUN2ImZQvQ4gyrJZVjxOOphTSi6OuUtZGhDPeFNKLo65S1kaEJtdeRUyfdi4gIjZB00vX1kPpwHuIjZB00vX1kPpwMofUfD4PVf6a4/J+eJRAFMkl+A0DhXRi5+o0dRGfM9w0HhXRe5+o0dRCNddQ/k++zqAAE0qnzr+QqdF/IztRfgodFGia/kKnRfyM6Un4OHRRRoNUWHUm1+uHHofXPcY/Li8yXf1WnqoQDe4x/3F5ju7qtLVRtddhCgvRHuAAJpSPjbPwdf1cvkZ9pvwUOijQVt/B1/Vy+Rnmm/Bx5kUaHVFgTq/XDj0Pq2VbK5kZj5PtIqvwc+Zmi6fk48yM5VX4OXMzRtPyceZCFfqhx6D9Briw6lgACcUjw375kvDqtTVZnePirmNEX75kvDqtXVZnZP7q5ilQ3YiXlC9DiDZAAPE86mFNKLo65S1kaEM94U0oujrlLWRoQm115FTJ92LiAiNkHTS9fWQ+nAe4iNkHTS9fWQ+nAyh9R8Pg9V/prj8n54AApkkBw3BjnDljuK7bLabwlCtQstKnUj3NVeUowSazUcnuoTwHKbJhmqyI7SZ0Ultwjw/mDhf+pS/ta37Cf5gYX/qUv7Wt+wSCZKZwzKXvf3A75/N3L7iOurj7DEqU4xvGWbi0v8AC1v2iYp7kIp76SKpk5naVJhlW+HacZ0+KbZ4thdvcY3rpxxhyzXVY6Fa8JRqUqEITXc1V5NRSe6oifTJzNmyYZqSiCTPilNuHaOrv+wz/UZf2tb9od/2Gf6jL+1rftErmTmcMyl739wO+fTdy+4jltOO8NVLNVhC8JOUoNJdzVd/LoibhuQinvpEZhmd5UmGVb4dpwnT4ptni2FsyMyuZGZ1ONoVN2Ekt9odEMf4YUIp3jLNJf8AS1v2iWzIbOM2TDNs8Ww7SZ8Uq3w7R2fzAwv/AFKX9rW/YR/MHC/9Sl/a1v2CSbIbOOZS97+4HbP5u5fcRx3tjzDVouu2UKN4ylUq0Jwgu5qqzbi0t+ImVvJeglgd5UmGUmoThOnxTmnFsAAA6nE6mFNKLo65S1kaEM94U0oujrlLWRoQm115FTJ92LiAiNkHTS9fWQ+nAe4mdlW7p2PE7teT+yttOM4y4NtFKMl7lF+080TSmPge69Nyk/2fjQACoSAAAAAJTIAALJk5lMycwAvmTmUzJzAC+YZlMwzAC+YZlMwzAC2ZGZGZGYAWzIzK5kZgBLZAAAAAAAAAAAHUwppRdHXKWsjQgjdji7ql4YssklHOlZc69SXFkso+3bNe5jyJlc140v0VaBNQN/sDl4juKyYgu2ditia3dtTqx8anLga7OE6gCabhdqHmlErGIW/MH33c1WSq2OpaKCf3a9ni5xa9KW7H2/qcBtJtPca30zTIDsNc0vyQhFk+Fv8AGKwzNto8aDbR40aZA9Z//PPseNHv3cu5mbbR40G2jxo0yAZ//PPsGj37uXczNto8aDbR40aZAM//AJ59g0e/dy7mZtsuMNuuM0yAZ/8Azz7Bo5+7l3MzbdcZO3XGjTABn/8APPsGjn7uXczPt1xojbrjNMgGf/zz7Bo5+7l3MzbdcaDbLjNMgGf/AM8+waOfu5dzM22jxoNtHjRpkAz/APnn2DR793LuZm20eNBto8aNMgGf/wA8+waPfu5dzM22jxoNtHjRpkAz/wDnn2DR793LuZm2y4ztXPhW+r4qqFksNWFN79evF06a9ObW77Ex/gZFXOzyhPUOT0n+URxMJ4bsuGrvdCg/tK9RqVeu1k6j/wCEuBdrO2ACMUTidrH4YVCrFqAAAw9AAAAAAAAAAAAAAAAAAAAAAAAAAAAAAAAAAAAAAAAAAAAAAAAAAAAH/9k="/>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g8PDxAPDQ8PDw8QDw4NDQ4PDQ8PEA4QFBAVFRQQEhQXGyYeFxkjGRIUHy8gIycpLCwsFh8xNTAqNSYrLC0BCQoKDgwOGQ8PGi0kHyUtLTA0LCwtKS0tLCwsLTUsLCkvLCwsLCwtLywsLCwsLCwpLCksLywpLCksLCksKSwsLP/AABEIAMwAzAMBIgACEQEDEQH/xAAbAAABBQEBAAAAAAAAAAAAAAAAAgMEBgcBBf/EAEQQAAICAAIFBgsGAwcFAAAAAAECAAMEEQUGEiExQVFhcZGxBxMiIyQycnOBssE0QlJikqFDU5MWM4KiwtHhFBVUZHT/xAAaAQACAwEBAAAAAAAAAAAAAAACAwAEBQEG/8QAMxEAAgEDAgMGAwcFAAAAAAAAAAECAwQRITESMlEFM0FhcYETFPAVIpGhscHRI1Ji4fH/2gAMAwEAAhEDEQA/ANxhCEhAhCEhAhCEhAhCefpHTlGH3O2b8lSDac/AcPjOqLk8IGUlFZbPQnCZVMVrLibN1SLQv4n85Z2cB+88u+trN91ll3Q7nZ+CjdLCt34sqyu4rlWfyLhiNP4Wv176geYOGPYM5DfXHCDgbX9imwjtylaTDgeqoHUAJ01GMVCHmId1Ue2CwnXTD/y8R/R/5gNdcNyreOuhj3SuGqIaqF8GmD8zV8vwLZVrdgm/jBTzOrp3ienh8bVaM6rEsH5HVsuyZ29cjNhlzzC5EcGXySOoicdvF7M6rya3S/T+TU4TOcLp3F0+pebFH3Lx4wdW1637z3sBr3UclxVZoPDbHl1H4jevxHxiZW81tqWYXlOWj09S0QiKb1dQ1bK6neGUhgeoiLlcthCEJCBCEJCBCEJCBCEJCBCEJCBGMZja6UL2sEUcp5TzAcpkfS2mEw6jMbdjbq6h6zn6DplWtay1/GXnaf7qj1KhzKPrHU6XFq9itVrqGi3JeP09dfmKs6KvxfxnH+gfvIFOGC+qOO8k7yTzk8TJKVZx5apayorCKLzN5kRhTFimSNmJMHIXCMlIkrHGiDOnMDbCNsI40baEgGNMsZdI+0aaGgGRnSMOkltGXENMU0NYLG3YZtvDOazxZONb+0v1G+XPQWuNWIIquApvO4KT5Fh/I30O/rlJdZHtQHcRmJydKNTf8QqVedJ6bdDYIShaua5tSVpxjFqty14g72r5ls5x+bt6L4rAgEHMHeCN4I55m1KUqbwzZo1o1VmJ2EIRY4IQhIQIQhIQJA0xpZcOgOW1Y3k1V8rt9AOUyRjcYlNbWWHJVGZ5zzAdJlPax7XN9vrtuVeSpORB9Y6lT4tXsVq9XgWFuFdbu5ssO3a/rNyAfhUcgE9GrCAcd5iMHVlvMks0fKWSrCKSyxt6xyRuMHHM5IoQ2ZHIuW2aweba5fhOlMUN/i626FsIb4ZjIzm27C31S/IcMQYinEh8xkVZdzowyZesRZndgM5G2iGi2jbQkCxto20caNMYSAYho00cYxpoaAY20aYxxjGWMJC2NvGHEecxljDQtjDie9qlrUcMy4fENnh2OVbn+AT90n8Hd1TwXjD79xhSgprDBhUlTlxRNrhKTqHrITlgr2zZRnhnP3kHGs9I5Ojql2mRUpunLhZ6GjVVWHEghCEWNCEJA05pDxFDOvrnJKhzu24f7/CdSbeEDKSim2eFpzHePu8WP7qg+VzPd/svfGa1zjOHp2VC8TxY8rE7yT8ZLrWXtEsIy8uT4mSUbISHjmLlKVJHjCQxHEVqM2y69w+MfzjGeWIoY8CLav8AEwBHywVpqM3wn5Hq4bDAAKoAUDIAcAJPrws5hEkwCUjSPA1g0fkn/UIMnp8o/nr+8p+G/wCEgbWe8cu8T3tYLgmFvJ5a2QDnZhsgdpldQZKo5gB2CW6esShXSU9DrGNsZ1nEaa0RqK7ZxjG2nGtjTWGEkLbOsY0xiWcxpmhpANimMZYzjGNMYaQts6xjLGDGNMYaQts45jLGKcxlmhoW2AsZSroSrowdGHFWHAzW9XNNLjMOlwyDepao+5YPWHVyjoImQkywah6Z8Ri/FMfN4nJOgWj1D8d47OaIuaXHDPii1Z1/h1MPZ/SNShCEyD0ASq6w4nxmJWserQu23vH4di95lpJlFpu8YbLj/Fseweznko7AJYoLVsqXUtFHr+xJrEfEZrjmccyqhWcaxFIddk5jgQRxVhwYRRaM2YkDmHSTlIs+BG14noYDWAVgJigUYbhaFJrfp3eqeiehZrLhFGfjlbmCZux6MhKy2JU/eH6hEeOTkK/AicdGL1wGriaWMol6R0m+JdSVKVIdqus+szcjvzZcgjDPGzev4h2icJjMY0QlybeWwJiGM49gHEgdZjZtXnHaISQDZ1jG2M41o5x2iINg5x2wsANnGMbYzrGNM44cvNCSAbOMY0xjwpc8Ec9SNGrKXHrIw61IhoBjLGMsYtjGmMJCmIcxljFuY0TDQDOExDMRvU5MCGUjiGBzBHxE6TEkwgDatB6SGJw1N4/iICwHI3Bh2gyfKR4LsftU30H+FaLF9iwH/Urdsu8w60OCbieot6nxKcZEDT2I8Xhb35RWwHWRsjvlUoTZVV5lA7BLBrc+WFI/HbSnwLjPulea4A9PNH0V9z3Kty/6nsSlMQ9/N2yP4wnjDONwI4hZeNOoZ6QwBBtUEEZg7jO5xKnzlPvV7jOnFq0e2mi6jwqr/QseXQtX8mv9CyXglnohJn8UuprcEehVtPaMrrw7MtaKQ1eRCAEeWJ5LNLPrYPRX9ur5xKoWlyi24a9TOuUlU06fyOYStXvrDAMMrNxGY4T3V0VUeFVf6Fnh6NPpFfs2d0t+BXOLrtqSx0H2sU4vK8f2PP8A+zV/ya/0LPI1jwSVVoyoqecyJVQN2yZdtgTztLaI8f4obtlLVscH7ygHcIunUakm2OrUlKDUVqVjRerxsAe/MA71rByOXOx+ksOG0YiDJK1XqUd89OvDgRwKIM6sp7nadGFNaL3IQwx54o4Y/wDEmZTuUWOK/pHVmm4HNAjcjoMj8RwMoWmtEWYV9h94O9WHBhzia4Vnia16KF+Gfd5dYNiHq9YfEdwlqhXcZJPYo3VtGcXKK1MpYxsmdfjlEEzXPPs4TEkwJiCZ0EtPg3xWxjynJbQ6/FSGB7Ae2arMX1Qu2dI4Q89hQ9TIwm0TKvViafkb3Zss0mujPA1zPo6e/q+sq6nfLRroPRlPNfSe05fWVVTvh0O7F3Xe+yJIMM42GhnGCci84VHztPvV7jG84rDHz1PvV7jOPZnU9V6oumCEnyFhBJszDbPG1t+yP7VXziU8tLhrd9kf2qvnEpZaX7fk9zKu+89v5Jeij6RX7NndLpgOEpOhvtKezZ3S74HhE3PMvQs2fI/UmzhOXGdnj62Yw1YSzI5F9moH2jv/AMoMRGPE0izOXBFyfgeHpjXRyxTC5KgOXjSoZn6VB3Adc8pdbMYpz8cT0FKyO6eSTG2aasaUEsYMKdxUk88TL9q9rcL2FVwCWH1WX1X6MjwMsgMxym8o6spyKkMOsHdNawd+2qt+JVbtGcpXNJQaa8TSs67qJqW6JUTYgYEHgQQeo7oqBlUvGGYwZWMOmMEx/Hnzj9f0Eikz0KPIPcCYkmBMQTCBPR1cPp2E/wDpq75uMw/VZNrH4Mf+wh7AT9JuEy77mXobfZfJL1PH1tq2sFdlxULYP8LAylBpo+Mw4sres8HRk/UCPrMyoJ2QDuI8lhzEbiP2nLZ5i0FerE0/L9P+ksNO7UaVp3aljBUyL2o5gj5+j3q9xkctHtHH0ij3q/WcezOxf3l6oveGElyPQJImUbx42t32R/ar+cSjFpeNb/sdntV/OJQy00Lbk9zIvO89j0dBH0lPZs7pecFwlE1dPpKey/dL5hOERc8y9C1Zd2/Ulyta+N6Onvh8jSyysa/fZ096PlaBQ7xDbnupFDZo2zQZo2zTXR55sNreOsTWNDf3FHuavkEyMNvHWO+a7oceYo9zV8glO85UaPZ3NI9ETpnBOmZxsGFaQPnX6/oJFJknSB86/X9BIhM9Ejx8twJiCZ0mIJhAFh1Ao29JUcyLbaejJCB+5myzM/BPgtq7E3nglaUr1udpuwIv6ppkx7yWamOh6Ls2PDRz1f8AoJnWnsL4nF3LwVyL06n9b/MDNFlY15wGdSYhRvpOT9NTZA9hyPbF28sTx1HXkOKnnoVVWitqM7U7tTQwY+RZaSdFH0mj3q/WQtqS9DH0mj3q/Wclsw4P7y9UaJUI9G6xHJkHoDxdcPsdntV/OJnxaaDrh9js66/nEzktNG15Pcx77vPY9jVk+lL7L90v2F4TP9VT6Uvsv3TQcNEXXOvQtWPdv1JMq/hA+zJ70fKZaJVvCF9mT3o+UxdDvEOuu6kZ4zRtmnGaNs02UjzTYpW3jrHfNj0OPR6Pc1fIJjCHyh1jvm06HHo9HuavkEpXvKjT7N5pE4QMIGZptGD6RPnX9r6CRCZJ0mfPP7X0EiEz0aPHS3YExDGdJkzQWiji8VThxnk7jxhH3axvc9gPbOtpLLBScmkvE1TwdaM8Ro+ssMmvLYhupvV/yhZZ4mtAoCqAAAAANwAAyAEVPPTlxycup6+lBU4KK8AiLqVdWRxmrKVYHlBGREXCAMMsxuCbD2vQ/FD5DH79Z9Vuzd1iM7UvOt+gzfULahnfSCVA42J96v6jp65QVsBGYmtSn8SOTAr0nSnjw8Bzak3QR9Ko96v1nnForDYtqnWxDkyEMpIz39UY1lNCoyxJM1tROzOf7a4z8af01nDrvjPxp/TWZ/yk/I1fn6Xn9e5bNcfsdnXX84mbFp6eP1qxN9ZrtZSjZZgIAdxzG+eMWl2hTcI4ZnXVaNWfFHoe9qgfSl9l+6aJh5kmA0m9D+Mry2siASM+PGeoNesWODJ+hYqvbyqSyh9rdwpQ4ZZ3NPlV8In2Vfej5TK1/b/GfiT9CyDpbWq/FV+LuKlQdoZKBvyy+sGlbTjNSeBle9pzpuKzqeOTEEwJiSZomKKQ+UOsd82zQ49Ho9zV8gmHhsiDzEGWSnwhYtFVF2AqqEUbIO4DId0rXNGVRJRLtncQotuRrEDMpPhJxn5P0LOHwl4z8n6F/wBpT+SqeRo/aVHzK3pM+es9r6CQyY7ir9t2fLLaOeXwjBM2Eedk9ThM0/wXav8Ai6mxlgye8bNOfFaQeP8AiIz6gJStUdW2x+JCEHxFeT4hx+HkQHnbLLqzPJNurrCgKoCqoCqoGQAAyAAlC9rYXw0a3Ztvl/FlsthUIQmUboQhCQgSia46umpmxVC+bY54hAP7tv5oHMeXtl7nGUEEEZg7iDvBEZTqOm8oTWoqrHhZj+1EEyw60aqNhi12GUthzmz1jeaOcjnTulc2s94mtCSmsowKkJU5cMgJiCZ0mIJhigJiSYExBMIECYkmBMSTOnDhMSTAmJJnQThMSTAmJJnThwmJJgTEkzoJwmJJgTEkwgThMkaN0bbirkooXasc/BV5XY8gENG6NuxVq04dC9jfpUcrMeQCbJqpqpVo+rZXJ7nyN1xG9j+FeZRzSvXrqkvMuWtrKvL/AB6knV3QFeBoWmrefWssyyNjnix+g5AJ6kITDlJyeWemjFRSitghCE4EEIQkIEIQkIEpeseo2Za7AgKx3vhzuRjz1n7p6OHVLpCMp1JU3lCqtGNVYkYrYCrFHVkdTkyMNllPSIgma1pnV3D4wZXJ5QGSWr5NidTc3Qd0oml9R8VRm1PpNfOo2bQOlOX4dk0qdxCej0Zi1rOpT1Wq+vArxMQTBmyJU5hgcirAqwPMQd4iSZaKIExBM6TEEzoIExBM6TEEzpwCYkmBMQTOggTEkwJkzReg8TizlhqXsGeRfLZrXrc7pG0llkScnhLJAJns6uao4nHsDWPF0Z5PiHB2ekIPvn9umXXQHgvqrysxzC9+PilzFKnp5X/YdEvFdYUBVAVVACqAAABwAA4SjWvUtKf4mrb9mt/eq6LoedoDV2jA1eLoXecjZY297DzsfpwE9OEJluTk8s24xUViK0CEITgQQhCQgQhCQgQhCQgQhCQgQhCQhB0loTDYkZYilLOQMV8odTDeJWMd4MaTvw99lX5XAuT6H95dYRsK04crE1LenU5kZbivB1j09TxFw5Nmwoexhl+88y7VLSC8cJYelDW4/YzZYSwrya3SKcuzaT2bRiR1dx3/AIeI/pGC6s49uGDxHxQL3mbbCF89LogPsyH9z/Ix2jULST/wFQc9lyDL4DOevgvBTc2/EYmtB+GlGc/qbIDsM0uECV5Ue2gyPZ1Fb5f15FZ0Z4O8BQQxrN7j717bY/TuX9pZErCgKoAAGQAAAA5gIqErSnKfM8l2FOFNYisBCEIAwIQhIQIQhIQIQhIQ/9k="/>
          <p:cNvSpPr>
            <a:spLocks noChangeAspect="1" noChangeArrowheads="1"/>
          </p:cNvSpPr>
          <p:nvPr/>
        </p:nvSpPr>
        <p:spPr bwMode="auto">
          <a:xfrm>
            <a:off x="520700" y="300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4380" y="5373217"/>
            <a:ext cx="460052" cy="4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28" y="188640"/>
            <a:ext cx="1905000" cy="1333500"/>
          </a:xfrm>
          <a:prstGeom prst="rect">
            <a:avLst/>
          </a:prstGeom>
        </p:spPr>
      </p:pic>
      <p:pic>
        <p:nvPicPr>
          <p:cNvPr id="12" name="Picture 4" descr="Prospect: Union for professional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5063" y="320424"/>
            <a:ext cx="957366" cy="94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31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301208"/>
            <a:ext cx="1905000" cy="1333500"/>
          </a:xfrm>
          <a:prstGeom prst="rect">
            <a:avLst/>
          </a:prstGeom>
        </p:spPr>
      </p:pic>
      <p:sp>
        <p:nvSpPr>
          <p:cNvPr id="2" name="Title 1"/>
          <p:cNvSpPr>
            <a:spLocks noGrp="1"/>
          </p:cNvSpPr>
          <p:nvPr>
            <p:ph type="ctrTitle"/>
          </p:nvPr>
        </p:nvSpPr>
        <p:spPr/>
        <p:txBody>
          <a:bodyPr>
            <a:normAutofit/>
          </a:bodyPr>
          <a:lstStyle/>
          <a:p>
            <a:r>
              <a:rPr lang="en-GB" dirty="0" smtClean="0"/>
              <a:t>Green Unions at Work</a:t>
            </a:r>
            <a:endParaRPr lang="en-GB" dirty="0"/>
          </a:p>
        </p:txBody>
      </p:sp>
      <p:sp>
        <p:nvSpPr>
          <p:cNvPr id="3" name="Subtitle 2"/>
          <p:cNvSpPr>
            <a:spLocks noGrp="1"/>
          </p:cNvSpPr>
          <p:nvPr>
            <p:ph type="subTitle" idx="1"/>
          </p:nvPr>
        </p:nvSpPr>
        <p:spPr/>
        <p:txBody>
          <a:bodyPr>
            <a:normAutofit/>
          </a:bodyPr>
          <a:lstStyle/>
          <a:p>
            <a:r>
              <a:rPr lang="en-GB" dirty="0" smtClean="0"/>
              <a:t>Putting urban sustainable </a:t>
            </a:r>
            <a:br>
              <a:rPr lang="en-GB" dirty="0" smtClean="0"/>
            </a:br>
            <a:r>
              <a:rPr lang="en-GB" dirty="0" smtClean="0"/>
              <a:t>mobility into practice -</a:t>
            </a:r>
            <a:br>
              <a:rPr lang="en-GB" dirty="0" smtClean="0"/>
            </a:br>
            <a:r>
              <a:rPr lang="en-GB" dirty="0" smtClean="0"/>
              <a:t>examples from the UK</a:t>
            </a:r>
          </a:p>
          <a:p>
            <a:endParaRPr lang="en-GB"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75" y="188640"/>
            <a:ext cx="8892480" cy="1787856"/>
          </a:xfrm>
          <a:prstGeom prst="rect">
            <a:avLst/>
          </a:prstGeom>
        </p:spPr>
      </p:pic>
      <p:pic>
        <p:nvPicPr>
          <p:cNvPr id="7" name="Picture 4" descr="Prospect: Union for professiona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5432992"/>
            <a:ext cx="1080120" cy="106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59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TotalTime>
  <Words>1639</Words>
  <Application>Microsoft Office PowerPoint</Application>
  <PresentationFormat>On-screen Show (4:3)</PresentationFormat>
  <Paragraphs>321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Green Unions at Work</vt:lpstr>
      <vt:lpstr>Contents</vt:lpstr>
      <vt:lpstr>Confessions of a Green Workplace Rep</vt:lpstr>
      <vt:lpstr>Green Unions at Work 2012</vt:lpstr>
      <vt:lpstr>Case study examples</vt:lpstr>
      <vt:lpstr>Benefits</vt:lpstr>
      <vt:lpstr>Conclusions</vt:lpstr>
      <vt:lpstr>Resources </vt:lpstr>
      <vt:lpstr>Green Unions at Work</vt:lpstr>
    </vt:vector>
  </TitlesOfParts>
  <Company>BT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Cassy</dc:creator>
  <cp:lastModifiedBy>Andrew Cassy</cp:lastModifiedBy>
  <cp:revision>44</cp:revision>
  <dcterms:created xsi:type="dcterms:W3CDTF">2013-01-27T12:20:50Z</dcterms:created>
  <dcterms:modified xsi:type="dcterms:W3CDTF">2013-02-04T08:30:25Z</dcterms:modified>
</cp:coreProperties>
</file>