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4"/>
  </p:handoutMasterIdLst>
  <p:sldIdLst>
    <p:sldId id="256" r:id="rId2"/>
    <p:sldId id="257" r:id="rId3"/>
    <p:sldId id="279" r:id="rId4"/>
    <p:sldId id="280" r:id="rId5"/>
    <p:sldId id="258" r:id="rId6"/>
    <p:sldId id="281" r:id="rId7"/>
    <p:sldId id="278" r:id="rId8"/>
    <p:sldId id="282" r:id="rId9"/>
    <p:sldId id="283" r:id="rId10"/>
    <p:sldId id="273" r:id="rId11"/>
    <p:sldId id="262" r:id="rId12"/>
    <p:sldId id="285" r:id="rId13"/>
    <p:sldId id="284" r:id="rId14"/>
    <p:sldId id="286" r:id="rId15"/>
    <p:sldId id="289" r:id="rId16"/>
    <p:sldId id="272" r:id="rId17"/>
    <p:sldId id="274" r:id="rId18"/>
    <p:sldId id="264" r:id="rId19"/>
    <p:sldId id="269" r:id="rId20"/>
    <p:sldId id="287" r:id="rId21"/>
    <p:sldId id="288" r:id="rId22"/>
    <p:sldId id="290" r:id="rId23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7D6E-EEF1-4C19-91AA-2DFA1CB947ED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23991-6642-4145-B621-2A62226862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0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A33C7A-15DA-4C17-8278-152B7B838A4C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17F730-BF3B-4D99-980D-654BBD35C5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getherfortransport.org/farefai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forrail.org/" TargetMode="External"/><Relationship Id="rId2" Type="http://schemas.openxmlformats.org/officeDocument/2006/relationships/hyperlink" Target="mailto:mdykes@tuc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ETUC Green Workplaces </a:t>
            </a:r>
          </a:p>
          <a:p>
            <a:r>
              <a:rPr lang="en-GB" dirty="0" smtClean="0">
                <a:latin typeface="Calibri" pitchFamily="34" charset="0"/>
              </a:rPr>
              <a:t>7 May 2013</a:t>
            </a:r>
          </a:p>
          <a:p>
            <a:r>
              <a:rPr lang="en-GB" dirty="0" smtClean="0">
                <a:latin typeface="Calibri" pitchFamily="34" charset="0"/>
              </a:rPr>
              <a:t>Brussels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Action for Rail: building alliances beyond the trade union movement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01424"/>
            <a:ext cx="1610572" cy="12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Women’s groups ...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9046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937528"/>
            <a:ext cx="859863" cy="6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5530915" cy="281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Disabled and older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31907"/>
            <a:ext cx="4509864" cy="499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Disabled and older people ... 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Disabled and older people ...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2" y="1543050"/>
            <a:ext cx="61626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Disabled and older people ...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8624"/>
            <a:ext cx="3387782" cy="22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573016"/>
            <a:ext cx="410416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3874740" cy="25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3589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Together for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latin typeface="Calibri" pitchFamily="34" charset="0"/>
              <a:hlinkClick r:id="rId2"/>
            </a:endParaRPr>
          </a:p>
          <a:p>
            <a:pPr>
              <a:buNone/>
            </a:pPr>
            <a:endParaRPr lang="en-GB" dirty="0" smtClean="0">
              <a:latin typeface="Calibri" pitchFamily="34" charset="0"/>
              <a:hlinkClick r:id="rId2"/>
            </a:endParaRPr>
          </a:p>
          <a:p>
            <a:pPr>
              <a:buNone/>
            </a:pPr>
            <a:endParaRPr lang="en-GB" dirty="0" smtClean="0">
              <a:latin typeface="Calibri" pitchFamily="34" charset="0"/>
              <a:hlinkClick r:id="rId2"/>
            </a:endParaRPr>
          </a:p>
          <a:p>
            <a:pPr>
              <a:buNone/>
            </a:pPr>
            <a:r>
              <a:rPr lang="en-GB" sz="2800" dirty="0" smtClean="0">
                <a:latin typeface="Calibri" pitchFamily="34" charset="0"/>
                <a:hlinkClick r:id="rId2"/>
              </a:rPr>
              <a:t>http://www.togetherfortransport.org/farefail/</a:t>
            </a:r>
            <a:endParaRPr lang="en-GB" sz="2800" dirty="0" smtClean="0"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Media response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0129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1497603" cy="11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620688"/>
            <a:ext cx="1171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700808"/>
            <a:ext cx="2505715" cy="353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540968" y="3523928"/>
            <a:ext cx="3297803" cy="26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645024"/>
            <a:ext cx="1929651" cy="278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836712"/>
            <a:ext cx="2649731" cy="21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924944"/>
            <a:ext cx="2289691" cy="366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149080"/>
            <a:ext cx="5760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1412776"/>
            <a:ext cx="167583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Establish media presence - TV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277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77112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fbcdn-sphotos-d-a.akamaihd.net/hphotos-ak-snc6/603422_10150986844946711_203283814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744416" cy="279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1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Digital Media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29564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661248"/>
            <a:ext cx="1219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4605126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Advantages: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Leverage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Coverage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Messages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Capacity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Credibility and legitimacy</a:t>
            </a:r>
          </a:p>
          <a:p>
            <a:pPr>
              <a:spcAft>
                <a:spcPts val="1200"/>
              </a:spcAft>
            </a:pPr>
            <a:endParaRPr lang="en-GB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948" y="5301208"/>
            <a:ext cx="1219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 barriers to an accessible and sustainable railway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GB" dirty="0" smtClean="0">
              <a:latin typeface="Calibri" pitchFamily="34" charset="0"/>
            </a:endParaRPr>
          </a:p>
          <a:p>
            <a:pPr lvl="0"/>
            <a:r>
              <a:rPr lang="en-GB" dirty="0" smtClean="0">
                <a:latin typeface="Calibri" pitchFamily="34" charset="0"/>
              </a:rPr>
              <a:t>Privatisation</a:t>
            </a:r>
          </a:p>
          <a:p>
            <a:endParaRPr lang="en-GB" dirty="0" smtClean="0">
              <a:latin typeface="Calibri" pitchFamily="34" charset="0"/>
            </a:endParaRPr>
          </a:p>
          <a:p>
            <a:pPr lvl="0"/>
            <a:r>
              <a:rPr lang="en-GB" dirty="0" smtClean="0">
                <a:latin typeface="Calibri" pitchFamily="34" charset="0"/>
              </a:rPr>
              <a:t>McNulty Review </a:t>
            </a:r>
          </a:p>
          <a:p>
            <a:pPr lvl="0"/>
            <a:endParaRPr lang="en-GB" dirty="0" smtClean="0">
              <a:latin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</a:rPr>
              <a:t>Cuts to jobs and services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‘more commercial freedom’ for train operators</a:t>
            </a:r>
          </a:p>
          <a:p>
            <a:pPr lvl="0"/>
            <a:endParaRPr lang="en-GB" dirty="0" smtClean="0">
              <a:latin typeface="Calibri" pitchFamily="34" charset="0"/>
            </a:endParaRPr>
          </a:p>
          <a:p>
            <a:pPr lvl="0"/>
            <a:r>
              <a:rPr lang="en-GB" dirty="0" smtClean="0">
                <a:latin typeface="Calibri" pitchFamily="34" charset="0"/>
              </a:rPr>
              <a:t>Fare rises </a:t>
            </a:r>
          </a:p>
          <a:p>
            <a:pPr lvl="0"/>
            <a:endParaRPr lang="en-GB" dirty="0" smtClean="0"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05480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Resources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Usual suspects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Messages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Control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Tensions</a:t>
            </a: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05480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Learn to let go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Limits to leverage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More or less capacity / resources?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Anticipate tensions and scepticism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Deep &amp; narrow v shallow &amp; broad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</a:rPr>
              <a:t>When it works – it is very effective!</a:t>
            </a:r>
          </a:p>
          <a:p>
            <a:pPr>
              <a:buNone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05480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r>
              <a:rPr lang="en-GB" sz="4000" dirty="0" smtClean="0">
                <a:latin typeface="Calibri" pitchFamily="34" charset="0"/>
                <a:hlinkClick r:id="rId2"/>
              </a:rPr>
              <a:t>mdykes@tuc.org.uk</a:t>
            </a:r>
            <a:endParaRPr lang="en-GB" sz="4000" dirty="0" smtClean="0">
              <a:latin typeface="Calibri" pitchFamily="34" charset="0"/>
            </a:endParaRPr>
          </a:p>
          <a:p>
            <a:endParaRPr lang="en-GB" sz="4000" dirty="0" smtClean="0">
              <a:latin typeface="Calibri" pitchFamily="34" charset="0"/>
            </a:endParaRPr>
          </a:p>
          <a:p>
            <a:endParaRPr lang="en-GB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4000" dirty="0" smtClean="0">
                <a:latin typeface="Calibri" pitchFamily="34" charset="0"/>
                <a:hlinkClick r:id="rId3"/>
              </a:rPr>
              <a:t>www.actionforrail.org</a:t>
            </a:r>
            <a:endParaRPr lang="en-GB" sz="4000" dirty="0" smtClean="0">
              <a:latin typeface="Calibri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05480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for Rail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12976"/>
            <a:ext cx="1363390" cy="10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158230" cy="13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05707"/>
            <a:ext cx="1152128" cy="11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229200"/>
            <a:ext cx="1472397" cy="8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84984"/>
            <a:ext cx="1739162" cy="112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>
            <a:stCxn id="1027" idx="2"/>
          </p:cNvCxnSpPr>
          <p:nvPr/>
        </p:nvCxnSpPr>
        <p:spPr>
          <a:xfrm flipH="1">
            <a:off x="4283968" y="2747258"/>
            <a:ext cx="3051" cy="537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3968" y="42210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7744" y="378904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30" idx="3"/>
          </p:cNvCxnSpPr>
          <p:nvPr/>
        </p:nvCxnSpPr>
        <p:spPr>
          <a:xfrm>
            <a:off x="5303050" y="3846004"/>
            <a:ext cx="925134" cy="15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67744" y="2204864"/>
            <a:ext cx="12241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6056" y="2204864"/>
            <a:ext cx="158417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35696" y="4437112"/>
            <a:ext cx="144016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220072" y="458112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505480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key aims: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GB" dirty="0" smtClean="0">
              <a:latin typeface="Calibri" pitchFamily="34" charset="0"/>
            </a:endParaRPr>
          </a:p>
          <a:p>
            <a:pPr lvl="0"/>
            <a:r>
              <a:rPr lang="en-GB" dirty="0" smtClean="0">
                <a:latin typeface="Calibri" pitchFamily="34" charset="0"/>
              </a:rPr>
              <a:t>Promote the case for an integrated national railway under public ownership.</a:t>
            </a:r>
          </a:p>
          <a:p>
            <a:endParaRPr lang="en-GB" dirty="0" smtClean="0">
              <a:latin typeface="Calibri" pitchFamily="34" charset="0"/>
            </a:endParaRPr>
          </a:p>
          <a:p>
            <a:pPr lvl="0"/>
            <a:r>
              <a:rPr lang="en-GB" dirty="0" smtClean="0">
                <a:latin typeface="Calibri" pitchFamily="34" charset="0"/>
              </a:rPr>
              <a:t>Minimise the impact of government and industry proposals.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05480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Key Objectives: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Calibri" pitchFamily="34" charset="0"/>
              </a:rPr>
              <a:t>Establish a joint union campaign, under a common brand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Calibri" pitchFamily="34" charset="0"/>
              </a:rPr>
              <a:t>Build dynamic relationships with civil society partners, community groups and passengers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Calibri" pitchFamily="34" charset="0"/>
              </a:rPr>
              <a:t>Engage and inform MPs, Ministers, councillors and relevant civil servants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Calibri" pitchFamily="34" charset="0"/>
              </a:rPr>
              <a:t>Work with relevant industry bodies and representatives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Calibri" pitchFamily="34" charset="0"/>
              </a:rPr>
              <a:t>Establish a credible, evidence-based and accessible media presence, including social media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73216"/>
            <a:ext cx="1250532" cy="9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 dynamic relationships with community groups and passengers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Passengers at stations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Women’s groups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Disabled and older people’s groups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Climate campaigners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428473"/>
            <a:ext cx="1322539" cy="10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Days of action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2857143" cy="21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742" y="476672"/>
            <a:ext cx="29703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hoto" descr="http://c0014524.r32.cf1.rackcdn.com/x2_f0b2c9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17032"/>
            <a:ext cx="3156215" cy="23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3254052" cy="19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Supporters stage an action at Nuneaton st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077072"/>
            <a:ext cx="3148526" cy="216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Passengers at stations ...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566862"/>
            <a:ext cx="6115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Passengers at stations ...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5"/>
            <a:ext cx="4357207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070251" cy="285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865</TotalTime>
  <Words>253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Perpetua</vt:lpstr>
      <vt:lpstr>Wingdings 2</vt:lpstr>
      <vt:lpstr>Equity</vt:lpstr>
      <vt:lpstr>Action for Rail: building alliances beyond the trade union movement</vt:lpstr>
      <vt:lpstr>3 barriers to an accessible and sustainable railway</vt:lpstr>
      <vt:lpstr>Action for Rail </vt:lpstr>
      <vt:lpstr>2 key aims:</vt:lpstr>
      <vt:lpstr>5 Key Objectives:</vt:lpstr>
      <vt:lpstr>Build dynamic relationships with community groups and passengers</vt:lpstr>
      <vt:lpstr>Days of action </vt:lpstr>
      <vt:lpstr>Passengers at stations ...</vt:lpstr>
      <vt:lpstr>Passengers at stations ... </vt:lpstr>
      <vt:lpstr>Women’s groups ...</vt:lpstr>
      <vt:lpstr>Disabled and older people</vt:lpstr>
      <vt:lpstr>Disabled and older people ... </vt:lpstr>
      <vt:lpstr>Disabled and older people ... </vt:lpstr>
      <vt:lpstr>Disabled and older people ...</vt:lpstr>
      <vt:lpstr>Together for Transport</vt:lpstr>
      <vt:lpstr>Media response</vt:lpstr>
      <vt:lpstr>Establish media presence - TV </vt:lpstr>
      <vt:lpstr>Digital Media </vt:lpstr>
      <vt:lpstr> Advantages: </vt:lpstr>
      <vt:lpstr>Disadvantages:</vt:lpstr>
      <vt:lpstr>Lessons</vt:lpstr>
      <vt:lpstr>Further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for Rail</dc:title>
  <dc:creator>DYKES</dc:creator>
  <cp:lastModifiedBy>Bonacina Emanuela</cp:lastModifiedBy>
  <cp:revision>75</cp:revision>
  <dcterms:created xsi:type="dcterms:W3CDTF">2012-07-18T09:19:41Z</dcterms:created>
  <dcterms:modified xsi:type="dcterms:W3CDTF">2013-05-13T14:59:57Z</dcterms:modified>
</cp:coreProperties>
</file>