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58" r:id="rId6"/>
    <p:sldId id="259" r:id="rId7"/>
    <p:sldId id="262" r:id="rId8"/>
    <p:sldId id="261"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E61E9F4A-A823-4034-9BA4-5E14077C1C62}" type="datetimeFigureOut">
              <a:rPr lang="fr-BE" smtClean="0"/>
              <a:t>5/02/2013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180359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E61E9F4A-A823-4034-9BA4-5E14077C1C62}" type="datetimeFigureOut">
              <a:rPr lang="fr-BE" smtClean="0"/>
              <a:t>5/02/2013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214315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E61E9F4A-A823-4034-9BA4-5E14077C1C62}" type="datetimeFigureOut">
              <a:rPr lang="fr-BE" smtClean="0"/>
              <a:t>5/02/2013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218544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E61E9F4A-A823-4034-9BA4-5E14077C1C62}" type="datetimeFigureOut">
              <a:rPr lang="fr-BE" smtClean="0"/>
              <a:t>5/02/2013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323375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1E9F4A-A823-4034-9BA4-5E14077C1C62}" type="datetimeFigureOut">
              <a:rPr lang="fr-BE" smtClean="0"/>
              <a:t>5/02/2013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375424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E61E9F4A-A823-4034-9BA4-5E14077C1C62}" type="datetimeFigureOut">
              <a:rPr lang="fr-BE" smtClean="0"/>
              <a:t>5/02/2013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2052991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E61E9F4A-A823-4034-9BA4-5E14077C1C62}" type="datetimeFigureOut">
              <a:rPr lang="fr-BE" smtClean="0"/>
              <a:t>5/02/2013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623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E61E9F4A-A823-4034-9BA4-5E14077C1C62}" type="datetimeFigureOut">
              <a:rPr lang="fr-BE" smtClean="0"/>
              <a:t>5/02/2013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322518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E9F4A-A823-4034-9BA4-5E14077C1C62}" type="datetimeFigureOut">
              <a:rPr lang="fr-BE" smtClean="0"/>
              <a:t>5/02/2013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387050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E9F4A-A823-4034-9BA4-5E14077C1C62}" type="datetimeFigureOut">
              <a:rPr lang="fr-BE" smtClean="0"/>
              <a:t>5/02/2013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206783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E9F4A-A823-4034-9BA4-5E14077C1C62}" type="datetimeFigureOut">
              <a:rPr lang="fr-BE" smtClean="0"/>
              <a:t>5/02/2013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00F786E-24ED-49F0-93C2-3D11F22BD556}" type="slidenum">
              <a:rPr lang="fr-BE" smtClean="0"/>
              <a:t>‹#›</a:t>
            </a:fld>
            <a:endParaRPr lang="fr-BE"/>
          </a:p>
        </p:txBody>
      </p:sp>
    </p:spTree>
    <p:extLst>
      <p:ext uri="{BB962C8B-B14F-4D97-AF65-F5344CB8AC3E}">
        <p14:creationId xmlns:p14="http://schemas.microsoft.com/office/powerpoint/2010/main" val="401547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E9F4A-A823-4034-9BA4-5E14077C1C62}" type="datetimeFigureOut">
              <a:rPr lang="fr-BE" smtClean="0"/>
              <a:t>5/02/2013</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F786E-24ED-49F0-93C2-3D11F22BD556}" type="slidenum">
              <a:rPr lang="fr-BE" smtClean="0"/>
              <a:t>‹#›</a:t>
            </a:fld>
            <a:endParaRPr lang="fr-BE"/>
          </a:p>
        </p:txBody>
      </p:sp>
    </p:spTree>
    <p:extLst>
      <p:ext uri="{BB962C8B-B14F-4D97-AF65-F5344CB8AC3E}">
        <p14:creationId xmlns:p14="http://schemas.microsoft.com/office/powerpoint/2010/main" val="983791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916832"/>
            <a:ext cx="8229600" cy="1143000"/>
          </a:xfrm>
        </p:spPr>
        <p:txBody>
          <a:bodyPr>
            <a:normAutofit fontScale="90000"/>
          </a:bodyPr>
          <a:lstStyle/>
          <a:p>
            <a:r>
              <a:rPr lang="fr-BE" dirty="0" err="1" smtClean="0"/>
              <a:t>Sustainable</a:t>
            </a:r>
            <a:r>
              <a:rPr lang="fr-BE" dirty="0" smtClean="0"/>
              <a:t> </a:t>
            </a:r>
            <a:r>
              <a:rPr lang="fr-BE" dirty="0" err="1" smtClean="0"/>
              <a:t>Mobility</a:t>
            </a:r>
            <a:r>
              <a:rPr lang="fr-BE" dirty="0" smtClean="0"/>
              <a:t/>
            </a:r>
            <a:br>
              <a:rPr lang="fr-BE" dirty="0" smtClean="0"/>
            </a:br>
            <a:r>
              <a:rPr lang="fr-BE" i="1" dirty="0" err="1" smtClean="0"/>
              <a:t>Towards</a:t>
            </a:r>
            <a:r>
              <a:rPr lang="fr-BE" i="1" dirty="0" smtClean="0"/>
              <a:t> an ETUC position</a:t>
            </a:r>
            <a:endParaRPr lang="fr-BE"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36296" y="5733256"/>
            <a:ext cx="1723810" cy="857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7329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r-FR" sz="3200" b="1" dirty="0" err="1" smtClean="0"/>
              <a:t>Past</a:t>
            </a:r>
            <a:r>
              <a:rPr lang="fr-FR" sz="3200" b="1" dirty="0" smtClean="0"/>
              <a:t> ETUC positions focus on Sus Mob </a:t>
            </a:r>
            <a:r>
              <a:rPr lang="fr-FR" sz="3200" b="1" dirty="0" err="1" smtClean="0"/>
              <a:t>Week</a:t>
            </a:r>
            <a:endParaRPr lang="fr-BE" sz="3200" b="1" dirty="0"/>
          </a:p>
        </p:txBody>
      </p:sp>
      <p:sp>
        <p:nvSpPr>
          <p:cNvPr id="3" name="Content Placeholder 2"/>
          <p:cNvSpPr>
            <a:spLocks noGrp="1"/>
          </p:cNvSpPr>
          <p:nvPr>
            <p:ph idx="1"/>
          </p:nvPr>
        </p:nvSpPr>
        <p:spPr>
          <a:xfrm>
            <a:off x="467544" y="1196752"/>
            <a:ext cx="8157592" cy="4525963"/>
          </a:xfrm>
        </p:spPr>
        <p:txBody>
          <a:bodyPr>
            <a:noAutofit/>
          </a:bodyPr>
          <a:lstStyle/>
          <a:p>
            <a:pPr marL="0" indent="0">
              <a:buNone/>
            </a:pPr>
            <a:r>
              <a:rPr lang="en-US" sz="1600" b="1" dirty="0" smtClean="0"/>
              <a:t>For </a:t>
            </a:r>
            <a:r>
              <a:rPr lang="en-US" sz="1600" b="1" dirty="0"/>
              <a:t>participative, fair company mobility plans</a:t>
            </a:r>
            <a:endParaRPr lang="en-US" sz="1600" dirty="0"/>
          </a:p>
          <a:p>
            <a:r>
              <a:rPr lang="en-US" sz="1600" dirty="0"/>
              <a:t>ETUC encourages the drafting of </a:t>
            </a:r>
            <a:r>
              <a:rPr lang="en-US" sz="1600" b="1" dirty="0"/>
              <a:t>company mobility plans</a:t>
            </a:r>
            <a:r>
              <a:rPr lang="en-US" sz="1600" dirty="0"/>
              <a:t>, provided that they offer an opportunity for workers’ representatives to be consulted and to participate in the drafting of the plans. The point is that it is important for mobility problems to be raised democratically and the solutions envisaged no less democratically. Mobility plans must not be the exclusive preserve of the transport experts </a:t>
            </a:r>
            <a:r>
              <a:rPr lang="en-US" sz="1600" b="1" dirty="0"/>
              <a:t>(’mobility managers’)</a:t>
            </a:r>
            <a:r>
              <a:rPr lang="en-US" sz="1600" dirty="0"/>
              <a:t> Provision must be made for the participation of the workers’ representatives by the national laws instituting transport plans in companies. In addition, such laws need to be adopted by all the countries in the European Union.</a:t>
            </a:r>
          </a:p>
          <a:p>
            <a:pPr marL="0" indent="0">
              <a:buNone/>
            </a:pPr>
            <a:r>
              <a:rPr lang="en-US" sz="1600" b="1" dirty="0" smtClean="0"/>
              <a:t>For </a:t>
            </a:r>
            <a:r>
              <a:rPr lang="en-US" sz="1600" b="1" dirty="0"/>
              <a:t>public investments in sustainable transport</a:t>
            </a:r>
            <a:endParaRPr lang="en-US" sz="1600" dirty="0"/>
          </a:p>
          <a:p>
            <a:r>
              <a:rPr lang="en-US" sz="1600" dirty="0"/>
              <a:t>ETUC is calling for substantial public investments to be ploughed into alternatives to car transport, in particular public transport. In a joint manifesto with the environmental and social NGOs, it has tabled proposals for a European initiative in </a:t>
            </a:r>
            <a:r>
              <a:rPr lang="en-US" sz="1600" dirty="0" err="1"/>
              <a:t>favour</a:t>
            </a:r>
            <a:r>
              <a:rPr lang="en-US" sz="1600" dirty="0"/>
              <a:t> of sustainable investment and in particular, sustainable transport.</a:t>
            </a:r>
          </a:p>
          <a:p>
            <a:pPr marL="0" indent="0">
              <a:buNone/>
            </a:pPr>
            <a:r>
              <a:rPr lang="en-US" sz="1600" b="1" dirty="0" smtClean="0"/>
              <a:t>For </a:t>
            </a:r>
            <a:r>
              <a:rPr lang="en-US" sz="1600" b="1" dirty="0"/>
              <a:t>innovative financing options</a:t>
            </a:r>
            <a:endParaRPr lang="en-US" sz="1600" dirty="0"/>
          </a:p>
          <a:p>
            <a:r>
              <a:rPr lang="en-US" sz="1600" dirty="0"/>
              <a:t>ETUC considers it necessary to develop innovative methods in terms of financial incentives for sustainable employee mobility. It supports the campaign launched by all the Italian trade unions with the environmental and social NGOs in </a:t>
            </a:r>
            <a:r>
              <a:rPr lang="en-US" sz="1600" dirty="0" err="1"/>
              <a:t>favour</a:t>
            </a:r>
            <a:r>
              <a:rPr lang="en-US" sz="1600" dirty="0"/>
              <a:t> of the introduction of ‘</a:t>
            </a:r>
            <a:r>
              <a:rPr lang="en-US" sz="1600" b="1" dirty="0"/>
              <a:t>public transport vouchers</a:t>
            </a:r>
            <a:r>
              <a:rPr lang="en-US" sz="1600" b="1" dirty="0" smtClean="0"/>
              <a:t>’</a:t>
            </a:r>
            <a:r>
              <a:rPr lang="en-US" sz="1600" dirty="0" smtClean="0"/>
              <a:t>.</a:t>
            </a:r>
            <a:endParaRPr lang="en-US" sz="1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949280"/>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09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Updating</a:t>
            </a:r>
            <a:r>
              <a:rPr lang="fr-FR" dirty="0" smtClean="0"/>
              <a:t> </a:t>
            </a:r>
            <a:r>
              <a:rPr lang="fr-FR" dirty="0" err="1" smtClean="0"/>
              <a:t>our</a:t>
            </a:r>
            <a:r>
              <a:rPr lang="fr-FR" dirty="0" smtClean="0"/>
              <a:t> position</a:t>
            </a:r>
            <a:endParaRPr lang="fr-BE" dirty="0"/>
          </a:p>
        </p:txBody>
      </p:sp>
      <p:sp>
        <p:nvSpPr>
          <p:cNvPr id="3" name="Content Placeholder 2"/>
          <p:cNvSpPr>
            <a:spLocks noGrp="1"/>
          </p:cNvSpPr>
          <p:nvPr>
            <p:ph idx="1"/>
          </p:nvPr>
        </p:nvSpPr>
        <p:spPr/>
        <p:txBody>
          <a:bodyPr/>
          <a:lstStyle/>
          <a:p>
            <a:r>
              <a:rPr lang="fr-FR" dirty="0" smtClean="0"/>
              <a:t>Last </a:t>
            </a:r>
            <a:r>
              <a:rPr lang="fr-FR" dirty="0"/>
              <a:t>ETUC </a:t>
            </a:r>
            <a:r>
              <a:rPr lang="fr-FR" dirty="0" err="1" smtClean="0"/>
              <a:t>specific</a:t>
            </a:r>
            <a:r>
              <a:rPr lang="fr-FR" dirty="0" smtClean="0"/>
              <a:t> </a:t>
            </a:r>
            <a:r>
              <a:rPr lang="fr-FR" dirty="0" err="1" smtClean="0"/>
              <a:t>statement</a:t>
            </a:r>
            <a:r>
              <a:rPr lang="fr-FR" dirty="0" smtClean="0"/>
              <a:t> in 2007 – </a:t>
            </a:r>
            <a:r>
              <a:rPr lang="fr-FR" dirty="0" err="1" smtClean="0"/>
              <a:t>study</a:t>
            </a:r>
            <a:r>
              <a:rPr lang="fr-FR" dirty="0" smtClean="0"/>
              <a:t> on </a:t>
            </a:r>
            <a:r>
              <a:rPr lang="fr-FR" dirty="0" err="1" smtClean="0"/>
              <a:t>climate</a:t>
            </a:r>
            <a:r>
              <a:rPr lang="fr-FR" dirty="0" smtClean="0"/>
              <a:t>/</a:t>
            </a:r>
            <a:r>
              <a:rPr lang="fr-FR" dirty="0" err="1" smtClean="0"/>
              <a:t>energy</a:t>
            </a:r>
            <a:r>
              <a:rPr lang="fr-FR" dirty="0" smtClean="0"/>
              <a:t> &amp; </a:t>
            </a:r>
            <a:r>
              <a:rPr lang="fr-FR" dirty="0" err="1" smtClean="0"/>
              <a:t>employment</a:t>
            </a:r>
            <a:endParaRPr lang="fr-FR" dirty="0" smtClean="0"/>
          </a:p>
          <a:p>
            <a:r>
              <a:rPr lang="fr-FR" dirty="0" smtClean="0"/>
              <a:t>Major changes </a:t>
            </a:r>
            <a:r>
              <a:rPr lang="fr-FR" dirty="0" err="1" smtClean="0"/>
              <a:t>since</a:t>
            </a:r>
            <a:r>
              <a:rPr lang="fr-FR" dirty="0" smtClean="0"/>
              <a:t>:</a:t>
            </a:r>
          </a:p>
          <a:p>
            <a:pPr lvl="1"/>
            <a:r>
              <a:rPr lang="fr-FR" dirty="0" err="1" smtClean="0"/>
              <a:t>Economic</a:t>
            </a:r>
            <a:r>
              <a:rPr lang="fr-FR" dirty="0" smtClean="0"/>
              <a:t> </a:t>
            </a:r>
            <a:r>
              <a:rPr lang="fr-FR" dirty="0" err="1" smtClean="0"/>
              <a:t>crisis</a:t>
            </a:r>
            <a:endParaRPr lang="fr-FR" dirty="0" smtClean="0"/>
          </a:p>
          <a:p>
            <a:pPr lvl="1"/>
            <a:r>
              <a:rPr lang="fr-FR" dirty="0" smtClean="0"/>
              <a:t>EU </a:t>
            </a:r>
            <a:r>
              <a:rPr lang="fr-FR" dirty="0" err="1" smtClean="0"/>
              <a:t>policy</a:t>
            </a:r>
            <a:r>
              <a:rPr lang="fr-FR" dirty="0" smtClean="0"/>
              <a:t> </a:t>
            </a:r>
            <a:r>
              <a:rPr lang="fr-FR" dirty="0" err="1" smtClean="0"/>
              <a:t>development</a:t>
            </a:r>
            <a:r>
              <a:rPr lang="fr-FR" dirty="0" smtClean="0"/>
              <a:t> – </a:t>
            </a:r>
            <a:r>
              <a:rPr lang="fr-FR" dirty="0" err="1" smtClean="0"/>
              <a:t>framework</a:t>
            </a:r>
            <a:r>
              <a:rPr lang="fr-FR" dirty="0" smtClean="0"/>
              <a:t> of </a:t>
            </a:r>
            <a:r>
              <a:rPr lang="fr-FR" dirty="0" err="1" smtClean="0"/>
              <a:t>SUMPs</a:t>
            </a:r>
            <a:r>
              <a:rPr lang="fr-FR" dirty="0" smtClean="0"/>
              <a:t>/White </a:t>
            </a:r>
            <a:r>
              <a:rPr lang="fr-FR" dirty="0" err="1" smtClean="0"/>
              <a:t>Paper</a:t>
            </a:r>
            <a:r>
              <a:rPr lang="fr-FR" dirty="0" smtClean="0"/>
              <a:t> 2011</a:t>
            </a:r>
          </a:p>
          <a:p>
            <a:r>
              <a:rPr lang="fr-FR" dirty="0" err="1" smtClean="0"/>
              <a:t>Need</a:t>
            </a:r>
            <a:r>
              <a:rPr lang="fr-FR" dirty="0" smtClean="0"/>
              <a:t> to set 3 </a:t>
            </a:r>
            <a:r>
              <a:rPr lang="fr-FR" dirty="0" err="1" smtClean="0"/>
              <a:t>demands</a:t>
            </a:r>
            <a:r>
              <a:rPr lang="fr-FR" dirty="0" smtClean="0"/>
              <a:t> in </a:t>
            </a:r>
            <a:r>
              <a:rPr lang="fr-FR" dirty="0" err="1" smtClean="0"/>
              <a:t>current</a:t>
            </a:r>
            <a:r>
              <a:rPr lang="fr-FR" dirty="0" smtClean="0"/>
              <a:t> </a:t>
            </a:r>
            <a:r>
              <a:rPr lang="fr-FR" dirty="0" err="1" smtClean="0"/>
              <a:t>context</a:t>
            </a:r>
            <a:r>
              <a:rPr lang="fr-FR" dirty="0" smtClean="0"/>
              <a:t>:</a:t>
            </a:r>
          </a:p>
          <a:p>
            <a:pPr lvl="1"/>
            <a:r>
              <a:rPr lang="fr-FR" dirty="0" err="1" smtClean="0"/>
              <a:t>Sustainable</a:t>
            </a:r>
            <a:r>
              <a:rPr lang="fr-FR" dirty="0" smtClean="0"/>
              <a:t> </a:t>
            </a:r>
            <a:r>
              <a:rPr lang="fr-FR" dirty="0" err="1" smtClean="0"/>
              <a:t>Mobility</a:t>
            </a:r>
            <a:r>
              <a:rPr lang="fr-FR" dirty="0" smtClean="0"/>
              <a:t> as a </a:t>
            </a:r>
            <a:r>
              <a:rPr lang="fr-FR" dirty="0" err="1" smtClean="0"/>
              <a:t>crisis</a:t>
            </a:r>
            <a:r>
              <a:rPr lang="fr-FR" dirty="0" smtClean="0"/>
              <a:t> exit </a:t>
            </a:r>
            <a:r>
              <a:rPr lang="fr-FR" dirty="0" err="1" smtClean="0"/>
              <a:t>strategy</a:t>
            </a:r>
            <a:endParaRPr lang="fr-BE"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949280"/>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6494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fr-BE" dirty="0" err="1" smtClean="0"/>
              <a:t>Outline</a:t>
            </a:r>
            <a:endParaRPr lang="fr-BE" dirty="0"/>
          </a:p>
        </p:txBody>
      </p:sp>
      <p:sp>
        <p:nvSpPr>
          <p:cNvPr id="3" name="Content Placeholder 2"/>
          <p:cNvSpPr>
            <a:spLocks noGrp="1"/>
          </p:cNvSpPr>
          <p:nvPr>
            <p:ph idx="1"/>
          </p:nvPr>
        </p:nvSpPr>
        <p:spPr>
          <a:xfrm>
            <a:off x="457200" y="1600201"/>
            <a:ext cx="8229600" cy="3124944"/>
          </a:xfrm>
        </p:spPr>
        <p:txBody>
          <a:bodyPr/>
          <a:lstStyle/>
          <a:p>
            <a:pPr marL="571500" indent="-571500">
              <a:buFont typeface="+mj-lt"/>
              <a:buAutoNum type="romanUcPeriod"/>
            </a:pPr>
            <a:r>
              <a:rPr lang="fr-BE" dirty="0" err="1" smtClean="0"/>
              <a:t>Why</a:t>
            </a:r>
            <a:r>
              <a:rPr lang="fr-BE" dirty="0" smtClean="0"/>
              <a:t> </a:t>
            </a:r>
            <a:r>
              <a:rPr lang="fr-BE" dirty="0" smtClean="0"/>
              <a:t>do/</a:t>
            </a:r>
            <a:r>
              <a:rPr lang="fr-BE" dirty="0" err="1" smtClean="0"/>
              <a:t>should</a:t>
            </a:r>
            <a:r>
              <a:rPr lang="fr-BE" dirty="0" smtClean="0"/>
              <a:t> </a:t>
            </a:r>
            <a:r>
              <a:rPr lang="fr-BE" dirty="0" err="1" smtClean="0"/>
              <a:t>trade</a:t>
            </a:r>
            <a:r>
              <a:rPr lang="fr-BE" dirty="0" smtClean="0"/>
              <a:t> unions </a:t>
            </a:r>
            <a:r>
              <a:rPr lang="fr-BE" dirty="0" smtClean="0"/>
              <a:t>care </a:t>
            </a:r>
            <a:r>
              <a:rPr lang="fr-BE" dirty="0" smtClean="0"/>
              <a:t>about </a:t>
            </a:r>
            <a:r>
              <a:rPr lang="fr-BE" dirty="0" err="1" smtClean="0"/>
              <a:t>sustainable</a:t>
            </a:r>
            <a:r>
              <a:rPr lang="fr-BE" dirty="0" smtClean="0"/>
              <a:t> </a:t>
            </a:r>
            <a:r>
              <a:rPr lang="fr-BE" dirty="0" err="1" smtClean="0"/>
              <a:t>mobility</a:t>
            </a:r>
            <a:r>
              <a:rPr lang="fr-BE" dirty="0" smtClean="0"/>
              <a:t> </a:t>
            </a:r>
            <a:r>
              <a:rPr lang="fr-BE" dirty="0" err="1" smtClean="0"/>
              <a:t>today</a:t>
            </a:r>
            <a:r>
              <a:rPr lang="fr-BE" dirty="0" smtClean="0"/>
              <a:t>?</a:t>
            </a:r>
            <a:endParaRPr lang="fr-BE" dirty="0" smtClean="0"/>
          </a:p>
          <a:p>
            <a:pPr marL="571500" indent="-571500">
              <a:buFont typeface="+mj-lt"/>
              <a:buAutoNum type="romanUcPeriod"/>
            </a:pPr>
            <a:r>
              <a:rPr lang="fr-BE" dirty="0" smtClean="0"/>
              <a:t>Trade Unions for a Just </a:t>
            </a:r>
            <a:r>
              <a:rPr lang="fr-BE" dirty="0" smtClean="0"/>
              <a:t>Transition!</a:t>
            </a:r>
            <a:endParaRPr lang="fr-BE" dirty="0" smtClean="0"/>
          </a:p>
          <a:p>
            <a:pPr marL="571500" indent="-571500">
              <a:buFont typeface="+mj-lt"/>
              <a:buAutoNum type="romanUcPeriod"/>
            </a:pPr>
            <a:r>
              <a:rPr lang="fr-BE" dirty="0" smtClean="0"/>
              <a:t>The ETUC key </a:t>
            </a:r>
            <a:r>
              <a:rPr lang="fr-BE" dirty="0" err="1" smtClean="0"/>
              <a:t>demands</a:t>
            </a:r>
            <a:endParaRPr lang="fr-BE" dirty="0" smtClean="0"/>
          </a:p>
          <a:p>
            <a:endParaRPr lang="fr-B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877272"/>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807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pPr marL="857250" indent="-857250" algn="l">
              <a:buFont typeface="+mj-lt"/>
              <a:buAutoNum type="romanUcPeriod"/>
            </a:pPr>
            <a:r>
              <a:rPr lang="fr-BE" sz="3200" b="1" dirty="0" err="1"/>
              <a:t>Why</a:t>
            </a:r>
            <a:r>
              <a:rPr lang="fr-BE" sz="3200" b="1" dirty="0" smtClean="0"/>
              <a:t> </a:t>
            </a:r>
            <a:r>
              <a:rPr lang="fr-BE" sz="3200" b="1" dirty="0" err="1" smtClean="0"/>
              <a:t>should</a:t>
            </a:r>
            <a:r>
              <a:rPr lang="fr-BE" sz="3200" b="1" dirty="0" smtClean="0"/>
              <a:t> Trade Unions care about</a:t>
            </a:r>
            <a:r>
              <a:rPr lang="fr-BE" sz="3200" b="1" dirty="0" smtClean="0"/>
              <a:t>?</a:t>
            </a:r>
            <a:endParaRPr lang="fr-BE" sz="3200" b="1" dirty="0"/>
          </a:p>
        </p:txBody>
      </p:sp>
      <p:sp>
        <p:nvSpPr>
          <p:cNvPr id="3" name="Content Placeholder 2"/>
          <p:cNvSpPr>
            <a:spLocks noGrp="1"/>
          </p:cNvSpPr>
          <p:nvPr>
            <p:ph idx="1"/>
          </p:nvPr>
        </p:nvSpPr>
        <p:spPr/>
        <p:txBody>
          <a:bodyPr>
            <a:normAutofit lnSpcReduction="10000"/>
          </a:bodyPr>
          <a:lstStyle/>
          <a:p>
            <a:r>
              <a:rPr lang="fr-FR" dirty="0" err="1" smtClean="0"/>
              <a:t>Economic</a:t>
            </a:r>
            <a:r>
              <a:rPr lang="fr-FR" dirty="0" smtClean="0"/>
              <a:t> importance (</a:t>
            </a:r>
            <a:r>
              <a:rPr lang="fr-FR" dirty="0" err="1" smtClean="0"/>
              <a:t>cost</a:t>
            </a:r>
            <a:r>
              <a:rPr lang="fr-FR" dirty="0" smtClean="0"/>
              <a:t> of inaction)</a:t>
            </a:r>
            <a:endParaRPr lang="fr-BE" dirty="0" smtClean="0"/>
          </a:p>
          <a:p>
            <a:r>
              <a:rPr lang="fr-BE" dirty="0" err="1" smtClean="0"/>
              <a:t>Environmental</a:t>
            </a:r>
            <a:r>
              <a:rPr lang="fr-BE" dirty="0" smtClean="0"/>
              <a:t> </a:t>
            </a:r>
            <a:r>
              <a:rPr lang="fr-BE" dirty="0" smtClean="0"/>
              <a:t>impact</a:t>
            </a:r>
          </a:p>
          <a:p>
            <a:r>
              <a:rPr lang="fr-BE" dirty="0" smtClean="0"/>
              <a:t>Public and </a:t>
            </a:r>
            <a:r>
              <a:rPr lang="fr-BE" dirty="0" err="1" smtClean="0"/>
              <a:t>occupational</a:t>
            </a:r>
            <a:r>
              <a:rPr lang="fr-BE" dirty="0" smtClean="0"/>
              <a:t> </a:t>
            </a:r>
            <a:r>
              <a:rPr lang="fr-BE" dirty="0" err="1" smtClean="0"/>
              <a:t>health</a:t>
            </a:r>
            <a:r>
              <a:rPr lang="fr-BE" dirty="0" smtClean="0"/>
              <a:t> </a:t>
            </a:r>
            <a:r>
              <a:rPr lang="fr-BE" dirty="0" smtClean="0"/>
              <a:t>impact</a:t>
            </a:r>
          </a:p>
          <a:p>
            <a:r>
              <a:rPr lang="fr-BE" dirty="0" err="1" smtClean="0"/>
              <a:t>At</a:t>
            </a:r>
            <a:r>
              <a:rPr lang="fr-BE" dirty="0" smtClean="0"/>
              <a:t> </a:t>
            </a:r>
            <a:r>
              <a:rPr lang="fr-BE" dirty="0" err="1" smtClean="0"/>
              <a:t>core</a:t>
            </a:r>
            <a:r>
              <a:rPr lang="fr-BE" dirty="0" smtClean="0"/>
              <a:t> of </a:t>
            </a:r>
            <a:r>
              <a:rPr lang="fr-BE" dirty="0" err="1" smtClean="0"/>
              <a:t>traditional</a:t>
            </a:r>
            <a:r>
              <a:rPr lang="fr-BE" dirty="0" smtClean="0"/>
              <a:t> </a:t>
            </a:r>
            <a:r>
              <a:rPr lang="fr-BE" dirty="0" smtClean="0"/>
              <a:t>TU </a:t>
            </a:r>
            <a:r>
              <a:rPr lang="fr-BE" dirty="0" err="1" smtClean="0"/>
              <a:t>concerns</a:t>
            </a:r>
            <a:r>
              <a:rPr lang="fr-BE" dirty="0" smtClean="0"/>
              <a:t>:</a:t>
            </a:r>
          </a:p>
          <a:p>
            <a:pPr lvl="1"/>
            <a:r>
              <a:rPr lang="fr-BE" dirty="0" err="1" smtClean="0"/>
              <a:t>Employment</a:t>
            </a:r>
            <a:r>
              <a:rPr lang="fr-BE" dirty="0" smtClean="0"/>
              <a:t> (+/-)</a:t>
            </a:r>
            <a:endParaRPr lang="fr-BE" dirty="0" smtClean="0"/>
          </a:p>
          <a:p>
            <a:pPr lvl="1"/>
            <a:r>
              <a:rPr lang="fr-BE" dirty="0" err="1" smtClean="0"/>
              <a:t>Working</a:t>
            </a:r>
            <a:r>
              <a:rPr lang="fr-BE" dirty="0" smtClean="0"/>
              <a:t> conditions</a:t>
            </a:r>
          </a:p>
          <a:p>
            <a:pPr lvl="1"/>
            <a:r>
              <a:rPr lang="fr-BE" dirty="0" smtClean="0"/>
              <a:t>Social dialogue</a:t>
            </a:r>
          </a:p>
          <a:p>
            <a:pPr lvl="1"/>
            <a:r>
              <a:rPr lang="fr-BE" dirty="0" smtClean="0"/>
              <a:t>Public services</a:t>
            </a:r>
          </a:p>
          <a:p>
            <a:pPr lvl="1"/>
            <a:r>
              <a:rPr lang="fr-BE" dirty="0" smtClean="0"/>
              <a:t>Social </a:t>
            </a:r>
            <a:r>
              <a:rPr lang="fr-BE" dirty="0" err="1" smtClean="0"/>
              <a:t>inequalities</a:t>
            </a:r>
            <a:endParaRPr lang="fr-BE"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805264"/>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230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600" b="1" dirty="0" smtClean="0"/>
              <a:t>II</a:t>
            </a:r>
            <a:r>
              <a:rPr lang="en-US" sz="3600" b="1" dirty="0" smtClean="0"/>
              <a:t>. Trade Unions for a Just Transition</a:t>
            </a:r>
            <a:r>
              <a:rPr lang="en-US" sz="3600" b="1" dirty="0" smtClean="0"/>
              <a:t>!</a:t>
            </a:r>
            <a:endParaRPr lang="fr-BE" dirty="0"/>
          </a:p>
        </p:txBody>
      </p:sp>
      <p:sp>
        <p:nvSpPr>
          <p:cNvPr id="3" name="Content Placeholder 2"/>
          <p:cNvSpPr>
            <a:spLocks noGrp="1"/>
          </p:cNvSpPr>
          <p:nvPr>
            <p:ph idx="1"/>
          </p:nvPr>
        </p:nvSpPr>
        <p:spPr/>
        <p:txBody>
          <a:bodyPr/>
          <a:lstStyle/>
          <a:p>
            <a:r>
              <a:rPr lang="fr-BE" dirty="0" smtClean="0"/>
              <a:t>JT </a:t>
            </a:r>
            <a:r>
              <a:rPr lang="fr-BE" dirty="0" err="1" smtClean="0"/>
              <a:t>means</a:t>
            </a:r>
            <a:r>
              <a:rPr lang="fr-BE" dirty="0" smtClean="0"/>
              <a:t> </a:t>
            </a:r>
            <a:r>
              <a:rPr lang="fr-BE" dirty="0" err="1" smtClean="0"/>
              <a:t>making</a:t>
            </a:r>
            <a:r>
              <a:rPr lang="fr-BE" dirty="0" smtClean="0"/>
              <a:t> </a:t>
            </a:r>
            <a:r>
              <a:rPr lang="fr-BE" dirty="0" err="1" smtClean="0"/>
              <a:t>environmental</a:t>
            </a:r>
            <a:r>
              <a:rPr lang="fr-BE" dirty="0" smtClean="0"/>
              <a:t> transition </a:t>
            </a:r>
            <a:r>
              <a:rPr lang="fr-BE" dirty="0" err="1" smtClean="0"/>
              <a:t>fair</a:t>
            </a:r>
            <a:r>
              <a:rPr lang="fr-BE" dirty="0" smtClean="0"/>
              <a:t> for </a:t>
            </a:r>
            <a:r>
              <a:rPr lang="fr-BE" dirty="0" err="1" smtClean="0"/>
              <a:t>workers</a:t>
            </a:r>
            <a:endParaRPr lang="fr-BE" dirty="0" smtClean="0"/>
          </a:p>
          <a:p>
            <a:r>
              <a:rPr lang="fr-BE" dirty="0" err="1" smtClean="0"/>
              <a:t>JT’s</a:t>
            </a:r>
            <a:r>
              <a:rPr lang="fr-BE" dirty="0" smtClean="0"/>
              <a:t> five </a:t>
            </a:r>
            <a:r>
              <a:rPr lang="fr-BE" dirty="0" err="1" smtClean="0"/>
              <a:t>pillars</a:t>
            </a:r>
            <a:r>
              <a:rPr lang="fr-BE" dirty="0" smtClean="0"/>
              <a:t>:</a:t>
            </a:r>
          </a:p>
          <a:p>
            <a:pPr marL="971550" lvl="1" indent="-514350">
              <a:buFont typeface="+mj-lt"/>
              <a:buAutoNum type="arabicParenR"/>
            </a:pPr>
            <a:r>
              <a:rPr lang="fr-BE" dirty="0" err="1" smtClean="0"/>
              <a:t>Regulation</a:t>
            </a:r>
            <a:endParaRPr lang="fr-BE" dirty="0" smtClean="0"/>
          </a:p>
          <a:p>
            <a:pPr marL="971550" lvl="1" indent="-514350">
              <a:buFont typeface="+mj-lt"/>
              <a:buAutoNum type="arabicParenR"/>
            </a:pPr>
            <a:r>
              <a:rPr lang="fr-BE" dirty="0" err="1" smtClean="0"/>
              <a:t>Investment</a:t>
            </a:r>
            <a:r>
              <a:rPr lang="fr-BE" dirty="0" smtClean="0"/>
              <a:t> &amp; innovation</a:t>
            </a:r>
            <a:endParaRPr lang="fr-BE" dirty="0" smtClean="0"/>
          </a:p>
          <a:p>
            <a:pPr marL="971550" lvl="1" indent="-514350">
              <a:buFont typeface="+mj-lt"/>
              <a:buAutoNum type="arabicParenR"/>
            </a:pPr>
            <a:r>
              <a:rPr lang="fr-BE" dirty="0" smtClean="0"/>
              <a:t>Education/training</a:t>
            </a:r>
          </a:p>
          <a:p>
            <a:pPr marL="971550" lvl="1" indent="-514350">
              <a:buFont typeface="+mj-lt"/>
              <a:buAutoNum type="arabicParenR"/>
            </a:pPr>
            <a:r>
              <a:rPr lang="fr-BE" dirty="0" smtClean="0"/>
              <a:t>Participation</a:t>
            </a:r>
          </a:p>
          <a:p>
            <a:pPr marL="971550" lvl="1" indent="-514350">
              <a:buFont typeface="+mj-lt"/>
              <a:buAutoNum type="arabicParenR"/>
            </a:pPr>
            <a:r>
              <a:rPr lang="fr-BE" dirty="0" smtClean="0"/>
              <a:t>Social protection</a:t>
            </a:r>
            <a:endParaRPr lang="fr-BE"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805264"/>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0829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l"/>
            <a:r>
              <a:rPr lang="fr-BE" sz="3600" b="1" dirty="0" smtClean="0"/>
              <a:t>III. The ETUC key </a:t>
            </a:r>
            <a:r>
              <a:rPr lang="fr-BE" sz="3600" b="1" dirty="0" err="1" smtClean="0"/>
              <a:t>demands</a:t>
            </a:r>
            <a:endParaRPr lang="fr-BE" dirty="0"/>
          </a:p>
        </p:txBody>
      </p:sp>
      <p:sp>
        <p:nvSpPr>
          <p:cNvPr id="6" name="Content Placeholder 5"/>
          <p:cNvSpPr>
            <a:spLocks noGrp="1"/>
          </p:cNvSpPr>
          <p:nvPr>
            <p:ph idx="1"/>
          </p:nvPr>
        </p:nvSpPr>
        <p:spPr>
          <a:xfrm>
            <a:off x="457200" y="1196752"/>
            <a:ext cx="8229600" cy="4929411"/>
          </a:xfrm>
        </p:spPr>
        <p:txBody>
          <a:bodyPr/>
          <a:lstStyle/>
          <a:p>
            <a:r>
              <a:rPr lang="fr-FR" dirty="0" smtClean="0"/>
              <a:t>Central importance of social/territorial </a:t>
            </a:r>
            <a:r>
              <a:rPr lang="fr-FR" dirty="0" err="1" smtClean="0"/>
              <a:t>cohesion</a:t>
            </a:r>
            <a:endParaRPr lang="fr-BE" dirty="0" smtClean="0"/>
          </a:p>
          <a:p>
            <a:r>
              <a:rPr lang="fr-BE" dirty="0" err="1" smtClean="0"/>
              <a:t>Sustainable</a:t>
            </a:r>
            <a:r>
              <a:rPr lang="fr-BE" dirty="0" smtClean="0"/>
              <a:t> </a:t>
            </a:r>
            <a:r>
              <a:rPr lang="fr-BE" dirty="0" err="1" smtClean="0"/>
              <a:t>mobility</a:t>
            </a:r>
            <a:r>
              <a:rPr lang="fr-BE" dirty="0" smtClean="0"/>
              <a:t> = </a:t>
            </a:r>
            <a:r>
              <a:rPr lang="fr-BE" dirty="0" err="1" smtClean="0"/>
              <a:t>Complex</a:t>
            </a:r>
            <a:r>
              <a:rPr lang="fr-BE" dirty="0" smtClean="0"/>
              <a:t> issue</a:t>
            </a:r>
          </a:p>
          <a:p>
            <a:r>
              <a:rPr lang="fr-BE" dirty="0" err="1" smtClean="0"/>
              <a:t>Need</a:t>
            </a:r>
            <a:r>
              <a:rPr lang="fr-BE" dirty="0" smtClean="0"/>
              <a:t> for a multi-</a:t>
            </a:r>
            <a:r>
              <a:rPr lang="fr-BE" dirty="0" err="1" smtClean="0"/>
              <a:t>dimensional</a:t>
            </a:r>
            <a:r>
              <a:rPr lang="fr-BE" dirty="0" smtClean="0"/>
              <a:t> </a:t>
            </a:r>
            <a:r>
              <a:rPr lang="fr-BE" dirty="0" err="1" smtClean="0"/>
              <a:t>approach</a:t>
            </a:r>
            <a:endParaRPr lang="fr-BE" dirty="0" smtClean="0"/>
          </a:p>
          <a:p>
            <a:r>
              <a:rPr lang="fr-BE" dirty="0" err="1" smtClean="0"/>
              <a:t>Need</a:t>
            </a:r>
            <a:r>
              <a:rPr lang="fr-BE" dirty="0" smtClean="0"/>
              <a:t> for a multi-</a:t>
            </a:r>
            <a:r>
              <a:rPr lang="fr-BE" dirty="0" err="1" smtClean="0"/>
              <a:t>level</a:t>
            </a:r>
            <a:r>
              <a:rPr lang="fr-BE" dirty="0" smtClean="0"/>
              <a:t> </a:t>
            </a:r>
            <a:r>
              <a:rPr lang="fr-BE" dirty="0" err="1" smtClean="0"/>
              <a:t>strategy</a:t>
            </a:r>
            <a:endParaRPr lang="fr-BE" dirty="0"/>
          </a:p>
          <a:p>
            <a:pPr marL="0" indent="0">
              <a:buNone/>
            </a:pPr>
            <a:endParaRPr lang="fr-BE" dirty="0" smtClean="0"/>
          </a:p>
          <a:p>
            <a:pPr marL="0" indent="0">
              <a:buNone/>
            </a:pPr>
            <a:r>
              <a:rPr lang="fr-BE" dirty="0" err="1" smtClean="0"/>
              <a:t>Draft</a:t>
            </a:r>
            <a:r>
              <a:rPr lang="fr-BE" dirty="0" smtClean="0"/>
              <a:t> table to </a:t>
            </a:r>
            <a:r>
              <a:rPr lang="fr-BE" dirty="0" err="1" smtClean="0"/>
              <a:t>be</a:t>
            </a:r>
            <a:r>
              <a:rPr lang="fr-BE" dirty="0" smtClean="0"/>
              <a:t> </a:t>
            </a:r>
            <a:r>
              <a:rPr lang="fr-BE" dirty="0" err="1" smtClean="0"/>
              <a:t>completed</a:t>
            </a:r>
            <a:r>
              <a:rPr lang="fr-BE" dirty="0" smtClean="0"/>
              <a:t> </a:t>
            </a:r>
            <a:r>
              <a:rPr lang="fr-BE" dirty="0" err="1" smtClean="0"/>
              <a:t>with</a:t>
            </a:r>
            <a:r>
              <a:rPr lang="fr-BE" dirty="0" smtClean="0"/>
              <a:t> </a:t>
            </a:r>
            <a:r>
              <a:rPr lang="fr-BE" dirty="0" err="1" smtClean="0"/>
              <a:t>your</a:t>
            </a:r>
            <a:r>
              <a:rPr lang="fr-BE" dirty="0" smtClean="0"/>
              <a:t> input…</a:t>
            </a:r>
            <a:endParaRPr lang="fr-BE"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733256"/>
            <a:ext cx="17240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ight Arrow 6"/>
          <p:cNvSpPr/>
          <p:nvPr/>
        </p:nvSpPr>
        <p:spPr>
          <a:xfrm>
            <a:off x="698420" y="41352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55917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83206755"/>
              </p:ext>
            </p:extLst>
          </p:nvPr>
        </p:nvGraphicFramePr>
        <p:xfrm>
          <a:off x="179512" y="228605"/>
          <a:ext cx="8784976" cy="6455629"/>
        </p:xfrm>
        <a:graphic>
          <a:graphicData uri="http://schemas.openxmlformats.org/drawingml/2006/table">
            <a:tbl>
              <a:tblPr firstRow="1" bandRow="1">
                <a:tableStyleId>{5C22544A-7EE6-4342-B048-85BDC9FD1C3A}</a:tableStyleId>
              </a:tblPr>
              <a:tblGrid>
                <a:gridCol w="1164054"/>
                <a:gridCol w="1614217"/>
                <a:gridCol w="1383614"/>
                <a:gridCol w="1614217"/>
                <a:gridCol w="1544711"/>
                <a:gridCol w="1464163"/>
              </a:tblGrid>
              <a:tr h="872868">
                <a:tc>
                  <a:txBody>
                    <a:bodyPr/>
                    <a:lstStyle/>
                    <a:p>
                      <a:r>
                        <a:rPr lang="fr-FR" sz="1600" b="1" u="sng" dirty="0" smtClean="0"/>
                        <a:t>Trade</a:t>
                      </a:r>
                      <a:r>
                        <a:rPr lang="fr-FR" sz="1600" b="1" u="sng" baseline="0" dirty="0" smtClean="0"/>
                        <a:t> Unions for SM</a:t>
                      </a:r>
                      <a:endParaRPr lang="fr-BE" sz="1600" b="1" u="sng" dirty="0"/>
                    </a:p>
                  </a:txBody>
                  <a:tcPr/>
                </a:tc>
                <a:tc>
                  <a:txBody>
                    <a:bodyPr/>
                    <a:lstStyle/>
                    <a:p>
                      <a:r>
                        <a:rPr lang="fr-BE" sz="1600" dirty="0" err="1" smtClean="0"/>
                        <a:t>Regulation</a:t>
                      </a:r>
                      <a:endParaRPr lang="fr-BE" sz="1600" dirty="0"/>
                    </a:p>
                  </a:txBody>
                  <a:tcPr/>
                </a:tc>
                <a:tc>
                  <a:txBody>
                    <a:bodyPr/>
                    <a:lstStyle/>
                    <a:p>
                      <a:r>
                        <a:rPr lang="fr-BE" sz="1600" dirty="0" smtClean="0"/>
                        <a:t>Innovation/</a:t>
                      </a:r>
                    </a:p>
                    <a:p>
                      <a:r>
                        <a:rPr lang="fr-BE" sz="1600" dirty="0" err="1" smtClean="0"/>
                        <a:t>investment</a:t>
                      </a:r>
                      <a:endParaRPr lang="fr-BE" sz="1600" dirty="0"/>
                    </a:p>
                  </a:txBody>
                  <a:tcPr/>
                </a:tc>
                <a:tc>
                  <a:txBody>
                    <a:bodyPr/>
                    <a:lstStyle/>
                    <a:p>
                      <a:r>
                        <a:rPr lang="fr-BE" sz="1600" dirty="0" smtClean="0"/>
                        <a:t>Education/</a:t>
                      </a:r>
                    </a:p>
                    <a:p>
                      <a:r>
                        <a:rPr lang="fr-BE" sz="1600" dirty="0" smtClean="0"/>
                        <a:t>training</a:t>
                      </a:r>
                      <a:endParaRPr lang="fr-BE" sz="1600" dirty="0"/>
                    </a:p>
                  </a:txBody>
                  <a:tcPr/>
                </a:tc>
                <a:tc>
                  <a:txBody>
                    <a:bodyPr/>
                    <a:lstStyle/>
                    <a:p>
                      <a:r>
                        <a:rPr lang="fr-BE" sz="1600" dirty="0" smtClean="0"/>
                        <a:t>Participation</a:t>
                      </a:r>
                      <a:endParaRPr lang="fr-BE" sz="1600" dirty="0"/>
                    </a:p>
                  </a:txBody>
                  <a:tcPr/>
                </a:tc>
                <a:tc>
                  <a:txBody>
                    <a:bodyPr/>
                    <a:lstStyle/>
                    <a:p>
                      <a:r>
                        <a:rPr lang="fr-BE" sz="1600" dirty="0" smtClean="0"/>
                        <a:t>Social protection</a:t>
                      </a:r>
                      <a:endParaRPr lang="fr-BE" sz="1600" dirty="0"/>
                    </a:p>
                  </a:txBody>
                  <a:tcPr/>
                </a:tc>
              </a:tr>
              <a:tr h="1981717">
                <a:tc>
                  <a:txBody>
                    <a:bodyPr/>
                    <a:lstStyle/>
                    <a:p>
                      <a:r>
                        <a:rPr lang="fr-BE" sz="1600" b="1" u="sng" dirty="0" smtClean="0"/>
                        <a:t>EU</a:t>
                      </a:r>
                      <a:r>
                        <a:rPr lang="fr-BE" sz="1600" b="1" u="sng" baseline="0" dirty="0" smtClean="0"/>
                        <a:t> </a:t>
                      </a:r>
                      <a:r>
                        <a:rPr lang="fr-BE" sz="1600" b="1" u="sng" baseline="0" dirty="0" err="1" smtClean="0"/>
                        <a:t>level</a:t>
                      </a:r>
                      <a:endParaRPr lang="fr-BE" sz="1600" b="1" u="sng" dirty="0"/>
                    </a:p>
                  </a:txBody>
                  <a:tcPr/>
                </a:tc>
                <a:tc>
                  <a:txBody>
                    <a:bodyPr/>
                    <a:lstStyle/>
                    <a:p>
                      <a:pPr marL="0" indent="0">
                        <a:buFont typeface="Arial" pitchFamily="34" charset="0"/>
                        <a:buNone/>
                      </a:pPr>
                      <a:r>
                        <a:rPr lang="fr-BE" sz="1400" dirty="0" err="1" smtClean="0"/>
                        <a:t>Better</a:t>
                      </a:r>
                      <a:r>
                        <a:rPr lang="fr-BE" sz="1400" dirty="0" smtClean="0"/>
                        <a:t> </a:t>
                      </a:r>
                      <a:r>
                        <a:rPr lang="fr-BE" sz="1400" dirty="0" err="1" smtClean="0"/>
                        <a:t>addressing</a:t>
                      </a:r>
                      <a:r>
                        <a:rPr lang="fr-BE" sz="1400" dirty="0" smtClean="0"/>
                        <a:t> </a:t>
                      </a:r>
                      <a:r>
                        <a:rPr lang="fr-BE" sz="1400" baseline="0" dirty="0" smtClean="0"/>
                        <a:t>social and </a:t>
                      </a:r>
                      <a:r>
                        <a:rPr lang="fr-BE" sz="1400" baseline="0" dirty="0" err="1" smtClean="0"/>
                        <a:t>industrial</a:t>
                      </a:r>
                      <a:r>
                        <a:rPr lang="fr-BE" sz="1400" baseline="0" dirty="0" smtClean="0"/>
                        <a:t> </a:t>
                      </a:r>
                      <a:r>
                        <a:rPr lang="fr-BE" sz="1400" baseline="0" dirty="0" err="1" smtClean="0"/>
                        <a:t>concerns</a:t>
                      </a:r>
                      <a:r>
                        <a:rPr lang="fr-BE" sz="1400" baseline="0" dirty="0" smtClean="0"/>
                        <a:t>:</a:t>
                      </a:r>
                    </a:p>
                    <a:p>
                      <a:pPr marL="285750" indent="-285750">
                        <a:buFont typeface="Arial" pitchFamily="34" charset="0"/>
                        <a:buChar char="•"/>
                      </a:pPr>
                      <a:r>
                        <a:rPr lang="fr-FR" sz="1400" baseline="0" dirty="0" err="1" smtClean="0"/>
                        <a:t>SEAPs</a:t>
                      </a:r>
                      <a:endParaRPr lang="fr-FR" sz="1400" baseline="0" dirty="0" smtClean="0"/>
                    </a:p>
                    <a:p>
                      <a:pPr marL="285750" indent="-285750">
                        <a:buFont typeface="Arial" pitchFamily="34" charset="0"/>
                        <a:buChar char="•"/>
                      </a:pPr>
                      <a:r>
                        <a:rPr lang="fr-FR" sz="1400" baseline="0" dirty="0" err="1" smtClean="0"/>
                        <a:t>SUMPs</a:t>
                      </a:r>
                      <a:endParaRPr lang="fr-FR" sz="1400" baseline="0" dirty="0" smtClean="0"/>
                    </a:p>
                    <a:p>
                      <a:pPr marL="285750" indent="-285750">
                        <a:buFont typeface="Arial" pitchFamily="34" charset="0"/>
                        <a:buChar char="•"/>
                      </a:pPr>
                      <a:r>
                        <a:rPr lang="fr-FR" sz="1400" baseline="0" dirty="0" smtClean="0"/>
                        <a:t>Sectoral </a:t>
                      </a:r>
                      <a:r>
                        <a:rPr lang="fr-FR" sz="1400" baseline="0" dirty="0" err="1" smtClean="0"/>
                        <a:t>liberalisation</a:t>
                      </a:r>
                      <a:r>
                        <a:rPr lang="fr-FR" sz="1400" baseline="0" dirty="0" smtClean="0"/>
                        <a:t> agenda</a:t>
                      </a:r>
                    </a:p>
                    <a:p>
                      <a:pPr marL="285750" indent="-285750">
                        <a:buFont typeface="Arial" pitchFamily="34" charset="0"/>
                        <a:buChar char="•"/>
                      </a:pPr>
                      <a:r>
                        <a:rPr lang="fr-FR" sz="1400" baseline="0" dirty="0" err="1" smtClean="0"/>
                        <a:t>Across</a:t>
                      </a:r>
                      <a:r>
                        <a:rPr lang="fr-FR" sz="1400" baseline="0" dirty="0" smtClean="0"/>
                        <a:t> </a:t>
                      </a:r>
                      <a:r>
                        <a:rPr lang="fr-FR" sz="1400" baseline="0" dirty="0" err="1" smtClean="0"/>
                        <a:t>DGs</a:t>
                      </a:r>
                      <a:endParaRPr lang="fr-BE" sz="1400" dirty="0"/>
                    </a:p>
                  </a:txBody>
                  <a:tcPr/>
                </a:tc>
                <a:tc>
                  <a:txBody>
                    <a:bodyPr/>
                    <a:lstStyle/>
                    <a:p>
                      <a:pPr marL="0" indent="0">
                        <a:buFont typeface="Arial" pitchFamily="34" charset="0"/>
                        <a:buNone/>
                      </a:pPr>
                      <a:r>
                        <a:rPr lang="fr-FR" sz="1400" baseline="0" dirty="0" smtClean="0"/>
                        <a:t>Monitoring &amp; sharing info on:</a:t>
                      </a:r>
                    </a:p>
                    <a:p>
                      <a:pPr marL="0" indent="0">
                        <a:buFont typeface="Arial" pitchFamily="34" charset="0"/>
                        <a:buNone/>
                      </a:pPr>
                      <a:r>
                        <a:rPr lang="fr-FR" sz="1400" baseline="0" dirty="0" smtClean="0"/>
                        <a:t>R&amp;D </a:t>
                      </a:r>
                      <a:endParaRPr lang="fr-BE" sz="1400" baseline="0" dirty="0" smtClean="0"/>
                    </a:p>
                    <a:p>
                      <a:pPr marL="0" indent="0">
                        <a:buFont typeface="Arial" pitchFamily="34" charset="0"/>
                        <a:buNone/>
                      </a:pPr>
                      <a:r>
                        <a:rPr lang="fr-BE" sz="1400" baseline="0" dirty="0" smtClean="0"/>
                        <a:t>Standardisation</a:t>
                      </a:r>
                    </a:p>
                    <a:p>
                      <a:pPr marL="0" indent="0">
                        <a:buFont typeface="Arial" pitchFamily="34" charset="0"/>
                        <a:buNone/>
                      </a:pPr>
                      <a:r>
                        <a:rPr lang="fr-FR" sz="1400" baseline="0" dirty="0" smtClean="0"/>
                        <a:t>TEN-T </a:t>
                      </a:r>
                      <a:endParaRPr lang="fr-BE" sz="1400" dirty="0"/>
                    </a:p>
                  </a:txBody>
                  <a:tcPr/>
                </a:tc>
                <a:tc>
                  <a:txBody>
                    <a:bodyPr/>
                    <a:lstStyle/>
                    <a:p>
                      <a:pPr marL="0" indent="0">
                        <a:buFont typeface="Arial" pitchFamily="34" charset="0"/>
                        <a:buNone/>
                      </a:pPr>
                      <a:r>
                        <a:rPr lang="fr-FR" sz="1400" dirty="0" smtClean="0"/>
                        <a:t>Social dialogue on </a:t>
                      </a:r>
                      <a:r>
                        <a:rPr lang="fr-FR" sz="1400" dirty="0" err="1" smtClean="0"/>
                        <a:t>greening</a:t>
                      </a:r>
                      <a:r>
                        <a:rPr lang="fr-FR" sz="1400" baseline="0" dirty="0" smtClean="0"/>
                        <a:t> </a:t>
                      </a:r>
                      <a:r>
                        <a:rPr lang="fr-FR" sz="1400" baseline="0" dirty="0" err="1" smtClean="0"/>
                        <a:t>economy</a:t>
                      </a:r>
                      <a:endParaRPr lang="fr-FR" sz="1400" baseline="0" dirty="0" smtClean="0"/>
                    </a:p>
                    <a:p>
                      <a:pPr marL="0" indent="0">
                        <a:buFont typeface="Arial" pitchFamily="34" charset="0"/>
                        <a:buNone/>
                      </a:pPr>
                      <a:r>
                        <a:rPr lang="fr-FR" sz="1400" baseline="0" dirty="0" smtClean="0"/>
                        <a:t>Sectoral </a:t>
                      </a:r>
                      <a:r>
                        <a:rPr lang="fr-FR" sz="1400" baseline="0" dirty="0" err="1" smtClean="0"/>
                        <a:t>skills</a:t>
                      </a:r>
                      <a:r>
                        <a:rPr lang="fr-FR" sz="1400" baseline="0" dirty="0" smtClean="0"/>
                        <a:t>/training initiatives</a:t>
                      </a:r>
                      <a:endParaRPr lang="fr-BE" sz="1400" dirty="0"/>
                    </a:p>
                  </a:txBody>
                  <a:tcPr/>
                </a:tc>
                <a:tc>
                  <a:txBody>
                    <a:bodyPr/>
                    <a:lstStyle/>
                    <a:p>
                      <a:pPr marL="0" indent="0">
                        <a:buFont typeface="Arial" pitchFamily="34" charset="0"/>
                        <a:buNone/>
                      </a:pPr>
                      <a:r>
                        <a:rPr lang="fr-BE" sz="1400" dirty="0" smtClean="0"/>
                        <a:t>Social</a:t>
                      </a:r>
                      <a:r>
                        <a:rPr lang="fr-BE" sz="1400" baseline="0" dirty="0" smtClean="0"/>
                        <a:t> dialogue on SM </a:t>
                      </a:r>
                      <a:r>
                        <a:rPr lang="fr-BE" sz="1400" baseline="0" dirty="0" err="1" smtClean="0"/>
                        <a:t>strategies</a:t>
                      </a:r>
                      <a:r>
                        <a:rPr lang="fr-BE" sz="1400" baseline="0" dirty="0" smtClean="0"/>
                        <a:t> (</a:t>
                      </a:r>
                      <a:r>
                        <a:rPr lang="fr-BE" sz="1400" baseline="0" dirty="0" err="1" smtClean="0"/>
                        <a:t>interprof</a:t>
                      </a:r>
                      <a:r>
                        <a:rPr lang="fr-BE" sz="1400" baseline="0" dirty="0" smtClean="0"/>
                        <a:t>/ sectoral)</a:t>
                      </a:r>
                    </a:p>
                    <a:p>
                      <a:pPr marL="0" indent="0">
                        <a:buFont typeface="Arial" pitchFamily="34" charset="0"/>
                        <a:buNone/>
                      </a:pPr>
                      <a:r>
                        <a:rPr lang="fr-FR" sz="1400" baseline="0" dirty="0" smtClean="0"/>
                        <a:t>Alliance building</a:t>
                      </a:r>
                      <a:endParaRPr lang="fr-BE" sz="1400" dirty="0"/>
                    </a:p>
                  </a:txBody>
                  <a:tcPr/>
                </a:tc>
                <a:tc>
                  <a:txBody>
                    <a:bodyPr/>
                    <a:lstStyle/>
                    <a:p>
                      <a:pPr marL="0" indent="0">
                        <a:buFont typeface="Arial" pitchFamily="34" charset="0"/>
                        <a:buNone/>
                      </a:pPr>
                      <a:r>
                        <a:rPr lang="fr-FR" sz="1400" dirty="0" smtClean="0"/>
                        <a:t>Pressing for a </a:t>
                      </a:r>
                      <a:r>
                        <a:rPr lang="fr-FR" sz="1400" dirty="0" err="1" smtClean="0"/>
                        <a:t>framework</a:t>
                      </a:r>
                      <a:r>
                        <a:rPr lang="fr-FR" sz="1400" baseline="0" dirty="0" smtClean="0"/>
                        <a:t> on anticipation of change/ </a:t>
                      </a:r>
                      <a:r>
                        <a:rPr lang="fr-FR" sz="1400" baseline="0" dirty="0" err="1" smtClean="0"/>
                        <a:t>restructuring</a:t>
                      </a:r>
                      <a:endParaRPr lang="fr-FR" sz="1400" baseline="0" dirty="0" smtClean="0"/>
                    </a:p>
                    <a:p>
                      <a:pPr marL="0" indent="0">
                        <a:buFont typeface="Arial" pitchFamily="34" charset="0"/>
                        <a:buNone/>
                      </a:pPr>
                      <a:endParaRPr lang="fr-BE" sz="1400" dirty="0"/>
                    </a:p>
                  </a:txBody>
                  <a:tcPr/>
                </a:tc>
              </a:tr>
              <a:tr h="1511479">
                <a:tc>
                  <a:txBody>
                    <a:bodyPr/>
                    <a:lstStyle/>
                    <a:p>
                      <a:r>
                        <a:rPr lang="fr-BE" sz="1600" b="1" u="sng" dirty="0" smtClean="0"/>
                        <a:t>MS </a:t>
                      </a:r>
                      <a:r>
                        <a:rPr lang="fr-BE" sz="1600" b="1" u="sng" dirty="0" err="1" smtClean="0"/>
                        <a:t>level</a:t>
                      </a:r>
                      <a:endParaRPr lang="fr-BE" sz="1600" b="1" u="sng" dirty="0"/>
                    </a:p>
                  </a:txBody>
                  <a:tcPr/>
                </a:tc>
                <a:tc>
                  <a:txBody>
                    <a:bodyPr/>
                    <a:lstStyle/>
                    <a:p>
                      <a:pPr marL="0" indent="0">
                        <a:buFont typeface="Arial" pitchFamily="34" charset="0"/>
                        <a:buNone/>
                      </a:pPr>
                      <a:r>
                        <a:rPr lang="fr-BE" sz="1400" dirty="0" err="1" smtClean="0"/>
                        <a:t>Fair</a:t>
                      </a:r>
                      <a:r>
                        <a:rPr lang="fr-BE" sz="1400" baseline="0" dirty="0" smtClean="0"/>
                        <a:t> taxation </a:t>
                      </a:r>
                      <a:r>
                        <a:rPr lang="fr-BE" sz="1400" baseline="0" dirty="0" err="1" smtClean="0"/>
                        <a:t>incentives</a:t>
                      </a:r>
                      <a:endParaRPr lang="fr-BE" sz="1400" baseline="0" dirty="0" smtClean="0"/>
                    </a:p>
                    <a:p>
                      <a:pPr marL="0" indent="0">
                        <a:buFont typeface="Arial" pitchFamily="34" charset="0"/>
                        <a:buNone/>
                      </a:pPr>
                      <a:r>
                        <a:rPr lang="fr-BE" sz="1400" dirty="0" smtClean="0"/>
                        <a:t>Labour </a:t>
                      </a:r>
                      <a:r>
                        <a:rPr lang="fr-BE" sz="1400" dirty="0" err="1" smtClean="0"/>
                        <a:t>law</a:t>
                      </a:r>
                      <a:r>
                        <a:rPr lang="fr-BE" sz="1400" dirty="0" smtClean="0"/>
                        <a:t> provisions (</a:t>
                      </a:r>
                      <a:r>
                        <a:rPr lang="fr-BE" sz="1400" dirty="0" err="1" smtClean="0"/>
                        <a:t>Telework</a:t>
                      </a:r>
                      <a:r>
                        <a:rPr lang="fr-BE" sz="1400" dirty="0" smtClean="0"/>
                        <a:t>, flexible </a:t>
                      </a:r>
                      <a:r>
                        <a:rPr lang="fr-BE" sz="1400" dirty="0" err="1" smtClean="0"/>
                        <a:t>working</a:t>
                      </a:r>
                      <a:r>
                        <a:rPr lang="fr-BE" sz="1400" dirty="0" smtClean="0"/>
                        <a:t> time arrangements)</a:t>
                      </a:r>
                      <a:endParaRPr lang="fr-BE" sz="1400" dirty="0"/>
                    </a:p>
                  </a:txBody>
                  <a:tcPr/>
                </a:tc>
                <a:tc>
                  <a:txBody>
                    <a:bodyPr/>
                    <a:lstStyle/>
                    <a:p>
                      <a:pPr marL="0" indent="0">
                        <a:buFont typeface="Arial" pitchFamily="34" charset="0"/>
                        <a:buNone/>
                      </a:pPr>
                      <a:r>
                        <a:rPr lang="fr-BE" sz="1400" dirty="0" smtClean="0"/>
                        <a:t>Support </a:t>
                      </a:r>
                      <a:r>
                        <a:rPr lang="fr-BE" sz="1400" dirty="0" err="1" smtClean="0"/>
                        <a:t>innovative</a:t>
                      </a:r>
                      <a:r>
                        <a:rPr lang="fr-BE" sz="1400" dirty="0" smtClean="0"/>
                        <a:t> public transport infrastructures</a:t>
                      </a:r>
                      <a:endParaRPr lang="fr-BE" sz="1400" dirty="0"/>
                    </a:p>
                  </a:txBody>
                  <a:tcPr/>
                </a:tc>
                <a:tc>
                  <a:txBody>
                    <a:bodyPr/>
                    <a:lstStyle/>
                    <a:p>
                      <a:pPr marL="0" indent="0">
                        <a:buFont typeface="Arial" pitchFamily="34" charset="0"/>
                        <a:buNone/>
                      </a:pPr>
                      <a:r>
                        <a:rPr lang="fr-FR" sz="1400" dirty="0" smtClean="0"/>
                        <a:t>National</a:t>
                      </a:r>
                      <a:r>
                        <a:rPr lang="fr-FR" sz="1400" baseline="0" dirty="0" smtClean="0"/>
                        <a:t> training programmes </a:t>
                      </a:r>
                      <a:endParaRPr lang="fr-FR" sz="1400" dirty="0" smtClean="0"/>
                    </a:p>
                  </a:txBody>
                  <a:tcPr/>
                </a:tc>
                <a:tc>
                  <a:txBody>
                    <a:bodyPr/>
                    <a:lstStyle/>
                    <a:p>
                      <a:pPr marL="0" indent="0">
                        <a:buFont typeface="Arial" pitchFamily="34" charset="0"/>
                        <a:buNone/>
                      </a:pPr>
                      <a:r>
                        <a:rPr lang="fr-FR" sz="1400" dirty="0" smtClean="0"/>
                        <a:t>National</a:t>
                      </a:r>
                      <a:r>
                        <a:rPr lang="fr-FR" sz="1400" baseline="0" dirty="0" smtClean="0"/>
                        <a:t> </a:t>
                      </a:r>
                      <a:r>
                        <a:rPr lang="fr-FR" sz="1400" baseline="0" dirty="0" err="1" smtClean="0"/>
                        <a:t>bargaining</a:t>
                      </a:r>
                      <a:endParaRPr lang="fr-FR" sz="1400" baseline="0" dirty="0" smtClean="0"/>
                    </a:p>
                    <a:p>
                      <a:pPr marL="0" indent="0">
                        <a:buFont typeface="Arial" pitchFamily="34" charset="0"/>
                        <a:buNone/>
                      </a:pPr>
                      <a:r>
                        <a:rPr lang="fr-FR" sz="1400" baseline="0" dirty="0" smtClean="0"/>
                        <a:t>Alliance building</a:t>
                      </a:r>
                      <a:endParaRPr lang="fr-BE" sz="1400" dirty="0"/>
                    </a:p>
                  </a:txBody>
                  <a:tcPr/>
                </a:tc>
                <a:tc>
                  <a:txBody>
                    <a:bodyPr/>
                    <a:lstStyle/>
                    <a:p>
                      <a:pPr marL="0" indent="0">
                        <a:buFont typeface="Arial" pitchFamily="34" charset="0"/>
                        <a:buNone/>
                      </a:pPr>
                      <a:r>
                        <a:rPr lang="fr-BE" sz="1400" dirty="0" err="1" smtClean="0"/>
                        <a:t>Improved</a:t>
                      </a:r>
                      <a:r>
                        <a:rPr lang="fr-BE" sz="1400" dirty="0" smtClean="0"/>
                        <a:t> </a:t>
                      </a:r>
                      <a:r>
                        <a:rPr lang="fr-BE" sz="1400" dirty="0" err="1" smtClean="0"/>
                        <a:t>working</a:t>
                      </a:r>
                      <a:r>
                        <a:rPr lang="fr-BE" sz="1400" dirty="0" smtClean="0"/>
                        <a:t> </a:t>
                      </a:r>
                      <a:r>
                        <a:rPr lang="fr-BE" sz="1400" dirty="0" smtClean="0"/>
                        <a:t>conditions for transport </a:t>
                      </a:r>
                      <a:r>
                        <a:rPr lang="fr-BE" sz="1400" dirty="0" err="1" smtClean="0"/>
                        <a:t>workers</a:t>
                      </a:r>
                      <a:endParaRPr lang="fr-BE" sz="1400" dirty="0"/>
                    </a:p>
                  </a:txBody>
                  <a:tcPr/>
                </a:tc>
              </a:tr>
              <a:tr h="1041241">
                <a:tc>
                  <a:txBody>
                    <a:bodyPr/>
                    <a:lstStyle/>
                    <a:p>
                      <a:r>
                        <a:rPr lang="fr-BE" sz="1600" b="1" u="sng" dirty="0" err="1" smtClean="0"/>
                        <a:t>Regional</a:t>
                      </a:r>
                      <a:r>
                        <a:rPr lang="fr-BE" sz="1600" b="1" u="sng" dirty="0" smtClean="0"/>
                        <a:t>/</a:t>
                      </a:r>
                      <a:r>
                        <a:rPr lang="fr-BE" sz="1600" b="1" u="sng" baseline="0" dirty="0" smtClean="0"/>
                        <a:t> </a:t>
                      </a:r>
                      <a:r>
                        <a:rPr lang="fr-BE" sz="1600" b="1" u="sng" dirty="0" smtClean="0"/>
                        <a:t>Local</a:t>
                      </a:r>
                      <a:endParaRPr lang="fr-BE" sz="1600" b="1" u="sng" dirty="0"/>
                    </a:p>
                  </a:txBody>
                  <a:tcPr/>
                </a:tc>
                <a:tc>
                  <a:txBody>
                    <a:bodyPr/>
                    <a:lstStyle/>
                    <a:p>
                      <a:pPr marL="0" indent="0">
                        <a:buFont typeface="Arial" pitchFamily="34" charset="0"/>
                        <a:buNone/>
                      </a:pPr>
                      <a:r>
                        <a:rPr lang="fr-BE" sz="1400" dirty="0" err="1" smtClean="0"/>
                        <a:t>Urban</a:t>
                      </a:r>
                      <a:r>
                        <a:rPr lang="fr-BE" sz="1400" dirty="0" smtClean="0"/>
                        <a:t> planning </a:t>
                      </a:r>
                      <a:r>
                        <a:rPr lang="fr-BE" sz="1400" dirty="0" err="1" smtClean="0"/>
                        <a:t>that</a:t>
                      </a:r>
                      <a:r>
                        <a:rPr lang="fr-BE" sz="1400" baseline="0" dirty="0" smtClean="0"/>
                        <a:t> </a:t>
                      </a:r>
                      <a:r>
                        <a:rPr lang="fr-BE" sz="1400" baseline="0" dirty="0" err="1" smtClean="0"/>
                        <a:t>better</a:t>
                      </a:r>
                      <a:r>
                        <a:rPr lang="fr-BE" sz="1400" baseline="0" dirty="0" smtClean="0"/>
                        <a:t> </a:t>
                      </a:r>
                      <a:r>
                        <a:rPr lang="fr-BE" sz="1400" baseline="0" dirty="0" err="1" smtClean="0"/>
                        <a:t>includes</a:t>
                      </a:r>
                      <a:r>
                        <a:rPr lang="fr-BE" sz="1400" baseline="0" dirty="0" smtClean="0"/>
                        <a:t> SM</a:t>
                      </a:r>
                      <a:endParaRPr lang="fr-BE" sz="1400" dirty="0"/>
                    </a:p>
                  </a:txBody>
                  <a:tcPr/>
                </a:tc>
                <a:tc>
                  <a:txBody>
                    <a:bodyPr/>
                    <a:lstStyle/>
                    <a:p>
                      <a:pPr marL="0" indent="0">
                        <a:buFont typeface="Arial" pitchFamily="34" charset="0"/>
                        <a:buNone/>
                      </a:pPr>
                      <a:endParaRPr lang="fr-BE" sz="1400" dirty="0"/>
                    </a:p>
                  </a:txBody>
                  <a:tcPr/>
                </a:tc>
                <a:tc>
                  <a:txBody>
                    <a:bodyPr/>
                    <a:lstStyle/>
                    <a:p>
                      <a:pPr marL="0" indent="0">
                        <a:buFont typeface="Arial" pitchFamily="34" charset="0"/>
                        <a:buNone/>
                      </a:pPr>
                      <a:r>
                        <a:rPr lang="fr-FR" sz="1400" dirty="0" err="1" smtClean="0"/>
                        <a:t>Develop</a:t>
                      </a:r>
                      <a:r>
                        <a:rPr lang="fr-FR" sz="1400" dirty="0" smtClean="0"/>
                        <a:t> </a:t>
                      </a:r>
                      <a:r>
                        <a:rPr lang="fr-FR" sz="1400" dirty="0" err="1" smtClean="0"/>
                        <a:t>regional</a:t>
                      </a:r>
                      <a:r>
                        <a:rPr lang="fr-FR" sz="1400" baseline="0" dirty="0" smtClean="0"/>
                        <a:t> </a:t>
                      </a:r>
                      <a:r>
                        <a:rPr lang="fr-FR" sz="1400" baseline="0" dirty="0" err="1" smtClean="0"/>
                        <a:t>approaches</a:t>
                      </a:r>
                      <a:endParaRPr lang="fr-BE" sz="1400" dirty="0"/>
                    </a:p>
                  </a:txBody>
                  <a:tcPr/>
                </a:tc>
                <a:tc>
                  <a:txBody>
                    <a:bodyPr/>
                    <a:lstStyle/>
                    <a:p>
                      <a:pPr marL="0" indent="0">
                        <a:buFont typeface="Arial" pitchFamily="34" charset="0"/>
                        <a:buNone/>
                      </a:pPr>
                      <a:r>
                        <a:rPr lang="fr-BE" sz="1400" dirty="0" err="1" smtClean="0"/>
                        <a:t>Build</a:t>
                      </a:r>
                      <a:r>
                        <a:rPr lang="fr-BE" sz="1400" dirty="0" smtClean="0"/>
                        <a:t> &amp; engage in </a:t>
                      </a:r>
                      <a:r>
                        <a:rPr lang="fr-BE" sz="1400" dirty="0" err="1" smtClean="0"/>
                        <a:t>multistakeholder</a:t>
                      </a:r>
                      <a:r>
                        <a:rPr lang="fr-BE" sz="1400" dirty="0" smtClean="0"/>
                        <a:t> </a:t>
                      </a:r>
                      <a:r>
                        <a:rPr lang="fr-BE" sz="1400" dirty="0" smtClean="0"/>
                        <a:t>dialogue initiatives</a:t>
                      </a:r>
                      <a:endParaRPr lang="fr-BE" sz="1400" dirty="0"/>
                    </a:p>
                  </a:txBody>
                  <a:tcPr/>
                </a:tc>
                <a:tc>
                  <a:txBody>
                    <a:bodyPr/>
                    <a:lstStyle/>
                    <a:p>
                      <a:pPr marL="0" indent="0">
                        <a:buFont typeface="Arial" pitchFamily="34" charset="0"/>
                        <a:buNone/>
                      </a:pPr>
                      <a:r>
                        <a:rPr lang="fr-FR" sz="1400" dirty="0" err="1" smtClean="0"/>
                        <a:t>Regional</a:t>
                      </a:r>
                      <a:r>
                        <a:rPr lang="fr-FR" sz="1400" dirty="0" smtClean="0"/>
                        <a:t> jobs </a:t>
                      </a:r>
                      <a:r>
                        <a:rPr lang="fr-FR" sz="1400" dirty="0" err="1" smtClean="0"/>
                        <a:t>observatories</a:t>
                      </a:r>
                      <a:endParaRPr lang="fr-BE" sz="1400" dirty="0"/>
                    </a:p>
                  </a:txBody>
                  <a:tcPr/>
                </a:tc>
              </a:tr>
              <a:tr h="817426">
                <a:tc>
                  <a:txBody>
                    <a:bodyPr/>
                    <a:lstStyle/>
                    <a:p>
                      <a:r>
                        <a:rPr lang="fr-BE" sz="1600" b="1" u="sng" dirty="0" err="1" smtClean="0"/>
                        <a:t>Company</a:t>
                      </a:r>
                      <a:endParaRPr lang="fr-BE" sz="1600" b="1" u="sng" dirty="0"/>
                    </a:p>
                  </a:txBody>
                  <a:tcPr/>
                </a:tc>
                <a:tc>
                  <a:txBody>
                    <a:bodyPr/>
                    <a:lstStyle/>
                    <a:p>
                      <a:pPr marL="0" indent="0">
                        <a:buFont typeface="Arial" pitchFamily="34" charset="0"/>
                        <a:buNone/>
                      </a:pPr>
                      <a:r>
                        <a:rPr lang="fr-BE" sz="1400" dirty="0" err="1" smtClean="0"/>
                        <a:t>Rights</a:t>
                      </a:r>
                      <a:r>
                        <a:rPr lang="fr-BE" sz="1400" baseline="0" dirty="0" smtClean="0"/>
                        <a:t> for </a:t>
                      </a:r>
                      <a:r>
                        <a:rPr lang="fr-BE" sz="1400" baseline="0" dirty="0" err="1" smtClean="0"/>
                        <a:t>workers</a:t>
                      </a:r>
                      <a:r>
                        <a:rPr lang="fr-BE" sz="1400" baseline="0" dirty="0" smtClean="0"/>
                        <a:t> to </a:t>
                      </a:r>
                      <a:r>
                        <a:rPr lang="fr-BE" sz="1400" dirty="0" err="1" smtClean="0"/>
                        <a:t>negotiate</a:t>
                      </a:r>
                      <a:r>
                        <a:rPr lang="fr-BE" sz="1400" dirty="0" smtClean="0"/>
                        <a:t>/</a:t>
                      </a:r>
                      <a:r>
                        <a:rPr lang="fr-BE" sz="1400" dirty="0" err="1" smtClean="0"/>
                        <a:t>consult</a:t>
                      </a:r>
                      <a:r>
                        <a:rPr lang="fr-BE" sz="1400" baseline="0" dirty="0" smtClean="0"/>
                        <a:t> on </a:t>
                      </a:r>
                      <a:r>
                        <a:rPr lang="fr-BE" sz="1400" baseline="0" dirty="0" err="1" smtClean="0"/>
                        <a:t>m</a:t>
                      </a:r>
                      <a:r>
                        <a:rPr lang="fr-BE" sz="1400" dirty="0" err="1" smtClean="0"/>
                        <a:t>obility</a:t>
                      </a:r>
                      <a:r>
                        <a:rPr lang="fr-BE" sz="1400" baseline="0" dirty="0" smtClean="0"/>
                        <a:t> plans</a:t>
                      </a:r>
                      <a:endParaRPr lang="fr-BE" sz="1400" dirty="0"/>
                    </a:p>
                  </a:txBody>
                  <a:tcPr/>
                </a:tc>
                <a:tc>
                  <a:txBody>
                    <a:bodyPr/>
                    <a:lstStyle/>
                    <a:p>
                      <a:pPr marL="0" indent="0">
                        <a:buFont typeface="Arial" pitchFamily="34" charset="0"/>
                        <a:buNone/>
                      </a:pPr>
                      <a:endParaRPr lang="fr-BE"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fr-BE" sz="1400" dirty="0" err="1" smtClean="0"/>
                        <a:t>Awareness</a:t>
                      </a:r>
                      <a:r>
                        <a:rPr lang="fr-BE" sz="1400" dirty="0" smtClean="0"/>
                        <a:t> </a:t>
                      </a:r>
                      <a:r>
                        <a:rPr lang="fr-BE" sz="1400" dirty="0" err="1" smtClean="0"/>
                        <a:t>raising</a:t>
                      </a:r>
                      <a:endParaRPr lang="fr-BE" sz="14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fr-FR" sz="1400" dirty="0" smtClean="0"/>
                        <a:t>E-learning</a:t>
                      </a:r>
                      <a:r>
                        <a:rPr lang="fr-FR" sz="1400" baseline="0" dirty="0" smtClean="0"/>
                        <a:t> modules</a:t>
                      </a:r>
                      <a:endParaRPr lang="fr-BE" sz="1400" dirty="0" smtClean="0"/>
                    </a:p>
                    <a:p>
                      <a:pPr marL="0" indent="0">
                        <a:buFont typeface="Arial" pitchFamily="34" charset="0"/>
                        <a:buNone/>
                      </a:pPr>
                      <a:endParaRPr lang="fr-BE" sz="1400" dirty="0"/>
                    </a:p>
                  </a:txBody>
                  <a:tcPr/>
                </a:tc>
                <a:tc>
                  <a:txBody>
                    <a:bodyPr/>
                    <a:lstStyle/>
                    <a:p>
                      <a:pPr marL="0" indent="0">
                        <a:buFont typeface="Arial" pitchFamily="34" charset="0"/>
                        <a:buNone/>
                      </a:pPr>
                      <a:r>
                        <a:rPr lang="fr-FR" sz="1400" dirty="0" err="1" smtClean="0"/>
                        <a:t>Worker</a:t>
                      </a:r>
                      <a:r>
                        <a:rPr lang="fr-FR" sz="1400" dirty="0" smtClean="0"/>
                        <a:t> engagement in </a:t>
                      </a:r>
                      <a:r>
                        <a:rPr lang="fr-FR" sz="1400" dirty="0" err="1" smtClean="0"/>
                        <a:t>mobility</a:t>
                      </a:r>
                      <a:r>
                        <a:rPr lang="fr-FR" sz="1400" dirty="0" smtClean="0"/>
                        <a:t> plans</a:t>
                      </a:r>
                      <a:endParaRPr lang="fr-BE" sz="1400" dirty="0"/>
                    </a:p>
                  </a:txBody>
                  <a:tcPr/>
                </a:tc>
                <a:tc>
                  <a:txBody>
                    <a:bodyPr/>
                    <a:lstStyle/>
                    <a:p>
                      <a:pPr marL="0" indent="0">
                        <a:buFont typeface="Arial" pitchFamily="34" charset="0"/>
                        <a:buNone/>
                      </a:pPr>
                      <a:r>
                        <a:rPr lang="fr-FR" sz="1400" dirty="0" err="1" smtClean="0"/>
                        <a:t>Improved</a:t>
                      </a:r>
                      <a:r>
                        <a:rPr lang="fr-FR" sz="1400" baseline="0" dirty="0" smtClean="0"/>
                        <a:t> I&amp;C</a:t>
                      </a:r>
                      <a:endParaRPr lang="fr-BE" sz="1400" dirty="0"/>
                    </a:p>
                  </a:txBody>
                  <a:tcPr/>
                </a:tc>
              </a:tr>
            </a:tbl>
          </a:graphicData>
        </a:graphic>
      </p:graphicFrame>
    </p:spTree>
    <p:extLst>
      <p:ext uri="{BB962C8B-B14F-4D97-AF65-F5344CB8AC3E}">
        <p14:creationId xmlns:p14="http://schemas.microsoft.com/office/powerpoint/2010/main" val="2348416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fr-FR" dirty="0" smtClean="0"/>
              <a:t>Green </a:t>
            </a:r>
            <a:r>
              <a:rPr lang="fr-FR" dirty="0" err="1" smtClean="0"/>
              <a:t>Workplaces</a:t>
            </a:r>
            <a:r>
              <a:rPr lang="fr-FR" dirty="0" smtClean="0"/>
              <a:t>: </a:t>
            </a:r>
            <a:r>
              <a:rPr lang="fr-FR" dirty="0" err="1" smtClean="0"/>
              <a:t>Workers</a:t>
            </a:r>
            <a:r>
              <a:rPr lang="fr-FR" dirty="0" smtClean="0"/>
              <a:t> for </a:t>
            </a:r>
            <a:r>
              <a:rPr lang="fr-FR" dirty="0" err="1" smtClean="0"/>
              <a:t>Sustainable</a:t>
            </a:r>
            <a:r>
              <a:rPr lang="fr-FR" dirty="0" smtClean="0"/>
              <a:t> </a:t>
            </a:r>
            <a:r>
              <a:rPr lang="fr-FR" dirty="0" err="1" smtClean="0"/>
              <a:t>Mobility</a:t>
            </a:r>
            <a:endParaRPr lang="fr-BE" dirty="0"/>
          </a:p>
        </p:txBody>
      </p:sp>
      <p:sp>
        <p:nvSpPr>
          <p:cNvPr id="5" name="Content Placeholder 4"/>
          <p:cNvSpPr>
            <a:spLocks noGrp="1"/>
          </p:cNvSpPr>
          <p:nvPr>
            <p:ph idx="1"/>
          </p:nvPr>
        </p:nvSpPr>
        <p:spPr>
          <a:xfrm>
            <a:off x="457200" y="1916832"/>
            <a:ext cx="8229600" cy="4209331"/>
          </a:xfrm>
        </p:spPr>
        <p:txBody>
          <a:bodyPr/>
          <a:lstStyle/>
          <a:p>
            <a:r>
              <a:rPr lang="fr-FR" smtClean="0"/>
              <a:t>7 May </a:t>
            </a:r>
            <a:r>
              <a:rPr lang="fr-FR" dirty="0" smtClean="0"/>
              <a:t>2013: </a:t>
            </a:r>
            <a:r>
              <a:rPr lang="fr-FR" dirty="0" err="1" smtClean="0"/>
              <a:t>day</a:t>
            </a:r>
            <a:r>
              <a:rPr lang="fr-FR" dirty="0" smtClean="0"/>
              <a:t> </a:t>
            </a:r>
            <a:r>
              <a:rPr lang="fr-FR" dirty="0" err="1" smtClean="0"/>
              <a:t>conference</a:t>
            </a:r>
            <a:endParaRPr lang="fr-FR" dirty="0" smtClean="0"/>
          </a:p>
          <a:p>
            <a:r>
              <a:rPr lang="fr-FR" dirty="0" err="1" smtClean="0"/>
              <a:t>Build</a:t>
            </a:r>
            <a:r>
              <a:rPr lang="fr-FR" dirty="0" smtClean="0"/>
              <a:t> on 3 </a:t>
            </a:r>
            <a:r>
              <a:rPr lang="fr-FR" dirty="0" err="1" smtClean="0"/>
              <a:t>themes</a:t>
            </a:r>
            <a:r>
              <a:rPr lang="fr-FR" dirty="0" smtClean="0"/>
              <a:t>:</a:t>
            </a:r>
          </a:p>
          <a:p>
            <a:pPr lvl="1"/>
            <a:r>
              <a:rPr lang="fr-FR" dirty="0" err="1" smtClean="0"/>
              <a:t>Rights</a:t>
            </a:r>
            <a:r>
              <a:rPr lang="fr-FR" dirty="0" smtClean="0"/>
              <a:t> for </a:t>
            </a:r>
            <a:r>
              <a:rPr lang="fr-FR" dirty="0" err="1" smtClean="0"/>
              <a:t>workers</a:t>
            </a:r>
            <a:r>
              <a:rPr lang="fr-FR" dirty="0" smtClean="0"/>
              <a:t> on </a:t>
            </a:r>
            <a:r>
              <a:rPr lang="fr-FR" dirty="0" err="1" smtClean="0"/>
              <a:t>sustainable</a:t>
            </a:r>
            <a:r>
              <a:rPr lang="fr-FR" dirty="0" smtClean="0"/>
              <a:t> </a:t>
            </a:r>
            <a:r>
              <a:rPr lang="fr-FR" dirty="0" err="1" smtClean="0"/>
              <a:t>mobility</a:t>
            </a:r>
            <a:r>
              <a:rPr lang="fr-FR" dirty="0" smtClean="0"/>
              <a:t> </a:t>
            </a:r>
          </a:p>
          <a:p>
            <a:pPr lvl="1"/>
            <a:r>
              <a:rPr lang="fr-FR" dirty="0" err="1" smtClean="0"/>
              <a:t>Investment</a:t>
            </a:r>
            <a:r>
              <a:rPr lang="fr-FR" dirty="0" smtClean="0"/>
              <a:t> in </a:t>
            </a:r>
            <a:r>
              <a:rPr lang="fr-FR" dirty="0" err="1" smtClean="0"/>
              <a:t>mobility</a:t>
            </a:r>
            <a:r>
              <a:rPr lang="fr-FR" dirty="0" smtClean="0"/>
              <a:t> </a:t>
            </a:r>
            <a:r>
              <a:rPr lang="fr-FR" dirty="0" err="1" smtClean="0"/>
              <a:t>policies</a:t>
            </a:r>
            <a:r>
              <a:rPr lang="fr-FR" dirty="0" smtClean="0"/>
              <a:t> as a driver of </a:t>
            </a:r>
            <a:r>
              <a:rPr lang="fr-FR" dirty="0" err="1" smtClean="0"/>
              <a:t>economic</a:t>
            </a:r>
            <a:r>
              <a:rPr lang="fr-FR" dirty="0" smtClean="0"/>
              <a:t> </a:t>
            </a:r>
            <a:r>
              <a:rPr lang="fr-FR" dirty="0" err="1" smtClean="0"/>
              <a:t>recovery</a:t>
            </a:r>
            <a:endParaRPr lang="fr-FR" dirty="0" smtClean="0"/>
          </a:p>
          <a:p>
            <a:pPr lvl="1"/>
            <a:r>
              <a:rPr lang="fr-FR" dirty="0" smtClean="0"/>
              <a:t>Just Transition in modal shift</a:t>
            </a:r>
          </a:p>
          <a:p>
            <a:r>
              <a:rPr lang="fr-FR" dirty="0" smtClean="0"/>
              <a:t>Action in </a:t>
            </a:r>
            <a:r>
              <a:rPr lang="fr-FR" dirty="0" err="1" smtClean="0"/>
              <a:t>next</a:t>
            </a:r>
            <a:r>
              <a:rPr lang="fr-FR" dirty="0" smtClean="0"/>
              <a:t> </a:t>
            </a:r>
            <a:r>
              <a:rPr lang="fr-FR" dirty="0" err="1" smtClean="0"/>
              <a:t>sustainable</a:t>
            </a:r>
            <a:r>
              <a:rPr lang="fr-FR" dirty="0" smtClean="0"/>
              <a:t> </a:t>
            </a:r>
            <a:r>
              <a:rPr lang="fr-FR" dirty="0" err="1" smtClean="0"/>
              <a:t>mobility</a:t>
            </a:r>
            <a:r>
              <a:rPr lang="fr-FR" dirty="0" smtClean="0"/>
              <a:t> </a:t>
            </a:r>
            <a:r>
              <a:rPr lang="fr-FR" dirty="0" err="1" smtClean="0"/>
              <a:t>week</a:t>
            </a:r>
            <a:r>
              <a:rPr lang="fr-FR" dirty="0" smtClean="0"/>
              <a:t>?</a:t>
            </a:r>
          </a:p>
          <a:p>
            <a:pPr lvl="1"/>
            <a:endParaRPr lang="fr-BE"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36296" y="5661248"/>
            <a:ext cx="1723810" cy="857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7717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567</Words>
  <Application>Microsoft Office PowerPoint</Application>
  <PresentationFormat>On-screen Show (4:3)</PresentationFormat>
  <Paragraphs>93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Sustainable Mobility Towards an ETUC position</vt:lpstr>
      <vt:lpstr>Past ETUC positions focus on Sus Mob Week</vt:lpstr>
      <vt:lpstr>Updating our position</vt:lpstr>
      <vt:lpstr>Outline</vt:lpstr>
      <vt:lpstr>Why should Trade Unions care about?</vt:lpstr>
      <vt:lpstr>II. Trade Unions for a Just Transition!</vt:lpstr>
      <vt:lpstr>III. The ETUC key demands</vt:lpstr>
      <vt:lpstr>PowerPoint Presentation</vt:lpstr>
      <vt:lpstr>Green Workplaces: Workers for Sustainable Mobility</vt:lpstr>
    </vt:vector>
  </TitlesOfParts>
  <Company>ETUI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Mobility Towards an ETUC position</dc:title>
  <dc:creator>DENIS, Benjamin</dc:creator>
  <cp:lastModifiedBy>jkirton</cp:lastModifiedBy>
  <cp:revision>12</cp:revision>
  <dcterms:created xsi:type="dcterms:W3CDTF">2013-02-04T17:02:16Z</dcterms:created>
  <dcterms:modified xsi:type="dcterms:W3CDTF">2013-02-05T13:02:04Z</dcterms:modified>
</cp:coreProperties>
</file>